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6"/>
  </p:notesMasterIdLst>
  <p:sldIdLst>
    <p:sldId id="256" r:id="rId2"/>
    <p:sldId id="257" r:id="rId3"/>
    <p:sldId id="258" r:id="rId4"/>
    <p:sldId id="268" r:id="rId5"/>
    <p:sldId id="269" r:id="rId6"/>
    <p:sldId id="270" r:id="rId7"/>
    <p:sldId id="271" r:id="rId8"/>
    <p:sldId id="272" r:id="rId9"/>
    <p:sldId id="273" r:id="rId10"/>
    <p:sldId id="274" r:id="rId11"/>
    <p:sldId id="259" r:id="rId12"/>
    <p:sldId id="260" r:id="rId13"/>
    <p:sldId id="275" r:id="rId14"/>
    <p:sldId id="276" r:id="rId15"/>
    <p:sldId id="277" r:id="rId16"/>
    <p:sldId id="278" r:id="rId17"/>
    <p:sldId id="279" r:id="rId18"/>
    <p:sldId id="280" r:id="rId19"/>
    <p:sldId id="281" r:id="rId20"/>
    <p:sldId id="263" r:id="rId21"/>
    <p:sldId id="283" r:id="rId22"/>
    <p:sldId id="284" r:id="rId23"/>
    <p:sldId id="287" r:id="rId24"/>
    <p:sldId id="300" r:id="rId25"/>
    <p:sldId id="298" r:id="rId26"/>
    <p:sldId id="299" r:id="rId27"/>
    <p:sldId id="288" r:id="rId28"/>
    <p:sldId id="289" r:id="rId29"/>
    <p:sldId id="316" r:id="rId30"/>
    <p:sldId id="317" r:id="rId31"/>
    <p:sldId id="291" r:id="rId32"/>
    <p:sldId id="292" r:id="rId33"/>
    <p:sldId id="282" r:id="rId34"/>
    <p:sldId id="285" r:id="rId35"/>
    <p:sldId id="286" r:id="rId36"/>
    <p:sldId id="295" r:id="rId37"/>
    <p:sldId id="296" r:id="rId38"/>
    <p:sldId id="313" r:id="rId39"/>
    <p:sldId id="314" r:id="rId40"/>
    <p:sldId id="301" r:id="rId41"/>
    <p:sldId id="315" r:id="rId42"/>
    <p:sldId id="311" r:id="rId43"/>
    <p:sldId id="312" r:id="rId44"/>
    <p:sldId id="267" r:id="rId45"/>
    <p:sldId id="266" r:id="rId46"/>
    <p:sldId id="297"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AE1268F-D2B9-488C-A39B-775B8637B591}" type="datetimeFigureOut">
              <a:rPr lang="en-US"/>
              <a:pPr>
                <a:defRPr/>
              </a:pPr>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FBC0F11-642D-4AF6-BF01-A615067140C5}" type="slidenum">
              <a:rPr lang="en-US"/>
              <a:pPr>
                <a:defRPr/>
              </a:pPr>
              <a:t>‹#›</a:t>
            </a:fld>
            <a:endParaRPr lang="en-US"/>
          </a:p>
        </p:txBody>
      </p:sp>
    </p:spTree>
    <p:extLst>
      <p:ext uri="{BB962C8B-B14F-4D97-AF65-F5344CB8AC3E}">
        <p14:creationId xmlns:p14="http://schemas.microsoft.com/office/powerpoint/2010/main" val="18912112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Huberti et al.</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F50359-AF0C-47FE-B9BD-462BD19B5428}" type="slidenum">
              <a:rPr lang="en-US"/>
              <a:pPr fontAlgn="base">
                <a:spcBef>
                  <a:spcPct val="0"/>
                </a:spcBef>
                <a:spcAft>
                  <a:spcPct val="0"/>
                </a:spcAft>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Find pics of these pathologies?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A51F8F-0BBD-452A-A49F-A770CA938345}" type="slidenum">
              <a:rPr lang="en-US"/>
              <a:pPr fontAlgn="base">
                <a:spcBef>
                  <a:spcPct val="0"/>
                </a:spcBef>
                <a:spcAft>
                  <a:spcPct val="0"/>
                </a:spcAft>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 pics of these measurements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BBEF10-CECF-440E-9799-A259CB5D6BAC}" type="slidenum">
              <a:rPr lang="en-US"/>
              <a:pPr fontAlgn="base">
                <a:spcBef>
                  <a:spcPct val="0"/>
                </a:spcBef>
                <a:spcAft>
                  <a:spcPct val="0"/>
                </a:spcAft>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modified </a:t>
            </a:r>
            <a:r>
              <a:rPr lang="en-US" sz="1200" kern="1200" dirty="0" err="1" smtClean="0">
                <a:solidFill>
                  <a:schemeClr val="tx1"/>
                </a:solidFill>
                <a:latin typeface="+mn-lt"/>
                <a:ea typeface="+mn-ea"/>
                <a:cs typeface="+mn-cs"/>
              </a:rPr>
              <a:t>Insall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Salvati</a:t>
            </a:r>
            <a:r>
              <a:rPr lang="en-US" sz="1200" kern="1200" dirty="0" smtClean="0">
                <a:solidFill>
                  <a:schemeClr val="tx1"/>
                </a:solidFill>
                <a:latin typeface="+mn-lt"/>
                <a:ea typeface="+mn-ea"/>
                <a:cs typeface="+mn-cs"/>
              </a:rPr>
              <a:t> method, the length of the patellar tendon is divided by the length of the articular surface of the patella (PC). This method was suggested, taking into consideration the variability in the shape of the lower pole of the patella.</a:t>
            </a:r>
            <a:endParaRPr lang="en-US" dirty="0"/>
          </a:p>
        </p:txBody>
      </p:sp>
      <p:sp>
        <p:nvSpPr>
          <p:cNvPr id="4" name="Slide Number Placeholder 3"/>
          <p:cNvSpPr>
            <a:spLocks noGrp="1"/>
          </p:cNvSpPr>
          <p:nvPr>
            <p:ph type="sldNum" sz="quarter" idx="10"/>
          </p:nvPr>
        </p:nvSpPr>
        <p:spPr/>
        <p:txBody>
          <a:bodyPr/>
          <a:lstStyle/>
          <a:p>
            <a:pPr>
              <a:defRPr/>
            </a:pPr>
            <a:fld id="{8FBC0F11-642D-4AF6-BF01-A615067140C5}" type="slidenum">
              <a:rPr lang="en-US" smtClean="0"/>
              <a:pPr>
                <a:defRPr/>
              </a:pPr>
              <a:t>23</a:t>
            </a:fld>
            <a:endParaRPr lang="en-US"/>
          </a:p>
        </p:txBody>
      </p:sp>
    </p:spTree>
    <p:extLst>
      <p:ext uri="{BB962C8B-B14F-4D97-AF65-F5344CB8AC3E}">
        <p14:creationId xmlns:p14="http://schemas.microsoft.com/office/powerpoint/2010/main" val="422240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Blackburne</a:t>
            </a:r>
            <a:r>
              <a:rPr lang="en-US" sz="1200" kern="1200" dirty="0" smtClean="0">
                <a:solidFill>
                  <a:schemeClr val="tx1"/>
                </a:solidFill>
                <a:latin typeface="+mn-lt"/>
                <a:ea typeface="+mn-ea"/>
                <a:cs typeface="+mn-cs"/>
              </a:rPr>
              <a:t> and Peel method, a lateral radiograph of the knee with 30 degrees of flexion is obtained and the ratio of the articular surface length of the patella to the height of the lower pole of the articular surface above a </a:t>
            </a:r>
            <a:r>
              <a:rPr lang="en-US" sz="1200" kern="1200" dirty="0" err="1" smtClean="0">
                <a:solidFill>
                  <a:schemeClr val="tx1"/>
                </a:solidFill>
                <a:latin typeface="+mn-lt"/>
                <a:ea typeface="+mn-ea"/>
                <a:cs typeface="+mn-cs"/>
              </a:rPr>
              <a:t>tibial</a:t>
            </a:r>
            <a:r>
              <a:rPr lang="en-US" sz="1200" kern="1200" dirty="0" smtClean="0">
                <a:solidFill>
                  <a:schemeClr val="tx1"/>
                </a:solidFill>
                <a:latin typeface="+mn-lt"/>
                <a:ea typeface="+mn-ea"/>
                <a:cs typeface="+mn-cs"/>
              </a:rPr>
              <a:t> plateau line (ratio between the perpendicular distance from lower articular margin of patella to </a:t>
            </a:r>
            <a:r>
              <a:rPr lang="en-US" sz="1200" kern="1200" dirty="0" err="1" smtClean="0">
                <a:solidFill>
                  <a:schemeClr val="tx1"/>
                </a:solidFill>
                <a:latin typeface="+mn-lt"/>
                <a:ea typeface="+mn-ea"/>
                <a:cs typeface="+mn-cs"/>
              </a:rPr>
              <a:t>tibial</a:t>
            </a:r>
            <a:r>
              <a:rPr lang="en-US" sz="1200" kern="1200" dirty="0" smtClean="0">
                <a:solidFill>
                  <a:schemeClr val="tx1"/>
                </a:solidFill>
                <a:latin typeface="+mn-lt"/>
                <a:ea typeface="+mn-ea"/>
                <a:cs typeface="+mn-cs"/>
              </a:rPr>
              <a:t> plateau and the length of articular surface of patella) is measured. If the ratio is greater than 1, it is indicative of patella </a:t>
            </a:r>
            <a:r>
              <a:rPr lang="en-US" sz="1200" kern="1200" dirty="0" err="1" smtClean="0">
                <a:solidFill>
                  <a:schemeClr val="tx1"/>
                </a:solidFill>
                <a:latin typeface="+mn-lt"/>
                <a:ea typeface="+mn-ea"/>
                <a:cs typeface="+mn-cs"/>
              </a:rPr>
              <a:t>alta.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Caton-Deschamps</a:t>
            </a:r>
            <a:r>
              <a:rPr lang="en-US" sz="1200" kern="1200" dirty="0" smtClean="0">
                <a:solidFill>
                  <a:schemeClr val="tx1"/>
                </a:solidFill>
                <a:latin typeface="+mn-lt"/>
                <a:ea typeface="+mn-ea"/>
                <a:cs typeface="+mn-cs"/>
              </a:rPr>
              <a:t> index refers to the ratio between the distance between upper part of tibia and inferior part of patella (a) and the length of articular surface of patella (b). If a/b value is greater than 1.2, it is indicative of patella </a:t>
            </a:r>
            <a:r>
              <a:rPr lang="en-US" sz="1200" kern="1200" dirty="0" err="1" smtClean="0">
                <a:solidFill>
                  <a:schemeClr val="tx1"/>
                </a:solidFill>
                <a:latin typeface="+mn-lt"/>
                <a:ea typeface="+mn-ea"/>
                <a:cs typeface="+mn-cs"/>
              </a:rPr>
              <a:t>alta.</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FBC0F11-642D-4AF6-BF01-A615067140C5}" type="slidenum">
              <a:rPr lang="en-US" smtClean="0"/>
              <a:pPr>
                <a:defRPr/>
              </a:pPr>
              <a:t>25</a:t>
            </a:fld>
            <a:endParaRPr lang="en-US"/>
          </a:p>
        </p:txBody>
      </p:sp>
    </p:spTree>
    <p:extLst>
      <p:ext uri="{BB962C8B-B14F-4D97-AF65-F5344CB8AC3E}">
        <p14:creationId xmlns:p14="http://schemas.microsoft.com/office/powerpoint/2010/main" val="34594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9FF17F3-5A31-403E-BB9C-7D2648885313}" type="datetimeFigureOut">
              <a:rPr lang="en-US" smtClean="0"/>
              <a:pPr>
                <a:defRPr/>
              </a:pPr>
              <a:t>10/27/16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316AC4-ED4A-4855-9015-D5E1DF2974F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5199D46-5376-4BA5-991E-24F2F6A2EAC3}" type="datetimeFigureOut">
              <a:rPr lang="en-US" smtClean="0"/>
              <a:pPr>
                <a:defRPr/>
              </a:pPr>
              <a:t>10/27/16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DF505B-077C-4AC7-8B7C-7DD9BAEEDD2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B447671-9434-4089-A65A-FFEFFB32DA77}" type="datetimeFigureOut">
              <a:rPr lang="en-US" smtClean="0"/>
              <a:pPr>
                <a:defRPr/>
              </a:pPr>
              <a:t>10/27/16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67758B-47AA-408E-93F2-B1C7DEA532B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2646B3F-EA2A-49D9-A06C-C3FE0BBBC554}" type="datetimeFigureOut">
              <a:rPr lang="en-US" smtClean="0"/>
              <a:pPr>
                <a:defRPr/>
              </a:pPr>
              <a:t>10/27/16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D39917-AE83-42AB-BCC5-23BADFE1B38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C12800F-D2ED-455D-88B6-F663579BA7AE}" type="datetimeFigureOut">
              <a:rPr lang="en-US" smtClean="0"/>
              <a:pPr>
                <a:defRPr/>
              </a:pPr>
              <a:t>10/27/16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8AC97A-DB4B-4C75-94D3-F51FA7AB005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DF90ED-E9A7-4276-A9C6-860F13CE7849}" type="datetimeFigureOut">
              <a:rPr lang="en-US" smtClean="0"/>
              <a:pPr>
                <a:defRPr/>
              </a:pPr>
              <a:t>10/27/16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9A76C9-080B-4FB1-A95C-E5F5C58B13D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EC71CBF-E190-4F52-B82B-059A8E0FA0B4}" type="datetimeFigureOut">
              <a:rPr lang="en-US" smtClean="0"/>
              <a:pPr>
                <a:defRPr/>
              </a:pPr>
              <a:t>10/27/16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E1716F-0BE7-483A-B0E0-817D35451AA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5A650A5-6FB5-4FB7-9B27-EDD7C916B3FE}" type="datetimeFigureOut">
              <a:rPr lang="en-US" smtClean="0"/>
              <a:pPr>
                <a:defRPr/>
              </a:pPr>
              <a:t>10/27/16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8E36AAA-85E7-4F76-81BC-BA7F42DD011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A81110-6935-40F4-A945-0B22C8F2675C}" type="datetimeFigureOut">
              <a:rPr lang="en-US" smtClean="0"/>
              <a:pPr>
                <a:defRPr/>
              </a:pPr>
              <a:t>10/27/16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A8FAC02-7B9F-4F81-8371-AF755267DFD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91291F-62D1-4C1E-AE35-A3F827D2E025}" type="datetimeFigureOut">
              <a:rPr lang="en-US" smtClean="0"/>
              <a:pPr>
                <a:defRPr/>
              </a:pPr>
              <a:t>10/27/16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2814A2-E967-4C85-BA18-F0D3E52A0D94}"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82580406-622A-474A-BEF9-4D118564AFA3}" type="datetimeFigureOut">
              <a:rPr lang="en-US" smtClean="0"/>
              <a:pPr>
                <a:defRPr/>
              </a:pPr>
              <a:t>10/27/16</a:t>
            </a:fld>
            <a:endParaRPr lang="en-US"/>
          </a:p>
        </p:txBody>
      </p:sp>
      <p:sp>
        <p:nvSpPr>
          <p:cNvPr id="9" name="Slide Number Placeholder 8"/>
          <p:cNvSpPr>
            <a:spLocks noGrp="1"/>
          </p:cNvSpPr>
          <p:nvPr>
            <p:ph type="sldNum" sz="quarter" idx="11"/>
          </p:nvPr>
        </p:nvSpPr>
        <p:spPr/>
        <p:txBody>
          <a:bodyPr/>
          <a:lstStyle/>
          <a:p>
            <a:pPr>
              <a:defRPr/>
            </a:pPr>
            <a:fld id="{2F3FE76B-5A3D-4EA2-8C55-8CDAFDF0B5C4}"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79E876C-6433-4E0B-91E1-16C4FBBAA758}"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E835F6DA-6A8B-429B-BD8D-EC5FB469A47C}" type="datetimeFigureOut">
              <a:rPr lang="en-US" smtClean="0"/>
              <a:pPr>
                <a:defRPr/>
              </a:pPr>
              <a:t>10/27/16</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gif"/><Relationship Id="rId3" Type="http://schemas.openxmlformats.org/officeDocument/2006/relationships/image" Target="../media/image2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407275" cy="1471613"/>
          </a:xfrm>
        </p:spPr>
        <p:txBody>
          <a:bodyPr/>
          <a:lstStyle/>
          <a:p>
            <a:pPr algn="ctr" fontAlgn="auto">
              <a:spcAft>
                <a:spcPts val="0"/>
              </a:spcAft>
              <a:defRPr/>
            </a:pPr>
            <a:r>
              <a:rPr lang="en-US" dirty="0" smtClean="0">
                <a:solidFill>
                  <a:schemeClr val="tx2">
                    <a:satMod val="130000"/>
                  </a:schemeClr>
                </a:solidFill>
              </a:rPr>
              <a:t>Quadriceps &amp; Patellar Tendon Injuries</a:t>
            </a:r>
            <a:endParaRPr lang="en-US" dirty="0">
              <a:solidFill>
                <a:schemeClr val="tx2">
                  <a:satMod val="130000"/>
                </a:schemeClr>
              </a:solidFill>
            </a:endParaRPr>
          </a:p>
        </p:txBody>
      </p:sp>
      <p:sp>
        <p:nvSpPr>
          <p:cNvPr id="3" name="Subtitle 2"/>
          <p:cNvSpPr>
            <a:spLocks noGrp="1"/>
          </p:cNvSpPr>
          <p:nvPr>
            <p:ph type="subTitle" idx="1"/>
          </p:nvPr>
        </p:nvSpPr>
        <p:spPr>
          <a:xfrm>
            <a:off x="685800" y="3200400"/>
            <a:ext cx="7407275" cy="1752600"/>
          </a:xfrm>
        </p:spPr>
        <p:txBody>
          <a:bodyPr>
            <a:normAutofit/>
          </a:bodyPr>
          <a:lstStyle/>
          <a:p>
            <a:pPr algn="ctr" fontAlgn="auto">
              <a:spcAft>
                <a:spcPts val="0"/>
              </a:spcAft>
              <a:buFont typeface="Wingdings 2"/>
              <a:buNone/>
              <a:defRPr/>
            </a:pPr>
            <a:r>
              <a:rPr lang="en-US" dirty="0" smtClean="0"/>
              <a:t>Ian Rice MD</a:t>
            </a:r>
            <a:endParaRPr lang="en-US" dirty="0" smtClean="0"/>
          </a:p>
          <a:p>
            <a:pPr algn="ctr" fontAlgn="auto">
              <a:spcAft>
                <a:spcPts val="0"/>
              </a:spcAft>
              <a:buFont typeface="Wingdings 2"/>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23554" name="Content Placeholder 2"/>
          <p:cNvSpPr>
            <a:spLocks noGrp="1"/>
          </p:cNvSpPr>
          <p:nvPr>
            <p:ph idx="1"/>
          </p:nvPr>
        </p:nvSpPr>
        <p:spPr/>
        <p:txBody>
          <a:bodyPr/>
          <a:lstStyle/>
          <a:p>
            <a:r>
              <a:rPr lang="en-US" smtClean="0"/>
              <a:t>Tendon</a:t>
            </a:r>
          </a:p>
          <a:p>
            <a:pPr lvl="1"/>
            <a:r>
              <a:rPr lang="en-US" smtClean="0"/>
              <a:t>Collagen fibrils embedded in proteoglycan matrix</a:t>
            </a:r>
          </a:p>
          <a:p>
            <a:pPr lvl="2"/>
            <a:r>
              <a:rPr lang="en-US" smtClean="0"/>
              <a:t>Collagen bundles are parallel to tensile force</a:t>
            </a:r>
          </a:p>
          <a:p>
            <a:pPr lvl="1"/>
            <a:r>
              <a:rPr lang="en-US" smtClean="0"/>
              <a:t>Fibroblast is predominant cell type</a:t>
            </a:r>
          </a:p>
          <a:p>
            <a:pPr lvl="1"/>
            <a:endParaRPr lang="en-US" smtClean="0"/>
          </a:p>
          <a:p>
            <a:pPr lvl="1"/>
            <a:endParaRPr lang="en-US" smtClean="0"/>
          </a:p>
        </p:txBody>
      </p:sp>
      <p:pic>
        <p:nvPicPr>
          <p:cNvPr id="23555" name="Picture 2" descr="http://www.osteopath-edinburgh.com/wp-content/uploads/2010/08/tendonstructure-e1283116086863.gif"/>
          <p:cNvPicPr>
            <a:picLocks noChangeAspect="1" noChangeArrowheads="1"/>
          </p:cNvPicPr>
          <p:nvPr/>
        </p:nvPicPr>
        <p:blipFill>
          <a:blip r:embed="rId2"/>
          <a:srcRect/>
          <a:stretch>
            <a:fillRect/>
          </a:stretch>
        </p:blipFill>
        <p:spPr bwMode="auto">
          <a:xfrm>
            <a:off x="4800600" y="4038600"/>
            <a:ext cx="4000500" cy="2616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Biomechanics</a:t>
            </a:r>
            <a:endParaRPr lang="en-US" dirty="0">
              <a:solidFill>
                <a:schemeClr val="tx2">
                  <a:satMod val="130000"/>
                </a:schemeClr>
              </a:solidFill>
            </a:endParaRPr>
          </a:p>
        </p:txBody>
      </p:sp>
      <p:sp>
        <p:nvSpPr>
          <p:cNvPr id="3" name="Content Placeholder 2"/>
          <p:cNvSpPr>
            <a:spLocks noGrp="1"/>
          </p:cNvSpPr>
          <p:nvPr>
            <p:ph idx="1"/>
          </p:nvPr>
        </p:nvSpPr>
        <p:spPr>
          <a:xfrm>
            <a:off x="762000" y="1371600"/>
            <a:ext cx="7499350" cy="5257800"/>
          </a:xfrm>
        </p:spPr>
        <p:txBody>
          <a:bodyPr>
            <a:normAutofit lnSpcReduction="10000"/>
          </a:bodyPr>
          <a:lstStyle/>
          <a:p>
            <a:pPr>
              <a:lnSpc>
                <a:spcPct val="90000"/>
              </a:lnSpc>
            </a:pPr>
            <a:r>
              <a:rPr lang="en-US" sz="3000" dirty="0" smtClean="0"/>
              <a:t>Patella </a:t>
            </a:r>
            <a:r>
              <a:rPr lang="en-US" sz="3000" dirty="0" smtClean="0">
                <a:latin typeface="Arial" charset="0"/>
                <a:cs typeface="Arial" charset="0"/>
              </a:rPr>
              <a:t>↑ </a:t>
            </a:r>
            <a:r>
              <a:rPr lang="en-US" sz="3000" dirty="0" smtClean="0"/>
              <a:t>the extensor moment arm of knee</a:t>
            </a:r>
          </a:p>
          <a:p>
            <a:pPr lvl="1">
              <a:lnSpc>
                <a:spcPct val="90000"/>
              </a:lnSpc>
            </a:pPr>
            <a:r>
              <a:rPr lang="en-US" sz="2600" dirty="0" smtClean="0"/>
              <a:t>Acts as a fulcrum</a:t>
            </a:r>
          </a:p>
          <a:p>
            <a:pPr lvl="1">
              <a:lnSpc>
                <a:spcPct val="90000"/>
              </a:lnSpc>
            </a:pPr>
            <a:r>
              <a:rPr lang="en-US" sz="2600" dirty="0" smtClean="0"/>
              <a:t>Efficiency of mechanism </a:t>
            </a:r>
            <a:r>
              <a:rPr lang="en-US" sz="2600" dirty="0" smtClean="0">
                <a:latin typeface="Arial" charset="0"/>
                <a:cs typeface="Arial" charset="0"/>
              </a:rPr>
              <a:t>↑ </a:t>
            </a:r>
            <a:r>
              <a:rPr lang="en-US" sz="2600" dirty="0" smtClean="0">
                <a:cs typeface="Arial" charset="0"/>
              </a:rPr>
              <a:t>by 1.5</a:t>
            </a:r>
          </a:p>
          <a:p>
            <a:pPr>
              <a:lnSpc>
                <a:spcPct val="90000"/>
              </a:lnSpc>
            </a:pPr>
            <a:r>
              <a:rPr lang="en-US" sz="3000" dirty="0" smtClean="0">
                <a:cs typeface="Arial" charset="0"/>
              </a:rPr>
              <a:t>Greatest force on patellar tendon occurs @ 60° flexion</a:t>
            </a:r>
          </a:p>
          <a:p>
            <a:pPr lvl="1">
              <a:lnSpc>
                <a:spcPct val="90000"/>
              </a:lnSpc>
            </a:pPr>
            <a:r>
              <a:rPr lang="en-US" sz="2600" dirty="0" smtClean="0">
                <a:cs typeface="Arial" charset="0"/>
              </a:rPr>
              <a:t>Patellar &amp; Quad forces equivalent around 50° flexion</a:t>
            </a:r>
          </a:p>
          <a:p>
            <a:pPr>
              <a:lnSpc>
                <a:spcPct val="90000"/>
              </a:lnSpc>
            </a:pPr>
            <a:r>
              <a:rPr lang="en-US" sz="3000" dirty="0" smtClean="0">
                <a:cs typeface="Arial" charset="0"/>
              </a:rPr>
              <a:t>Likelihood of tendon failure</a:t>
            </a:r>
          </a:p>
          <a:p>
            <a:pPr lvl="1">
              <a:lnSpc>
                <a:spcPct val="90000"/>
              </a:lnSpc>
            </a:pPr>
            <a:r>
              <a:rPr lang="en-US" sz="2000" dirty="0" smtClean="0">
                <a:cs typeface="Arial" charset="0"/>
              </a:rPr>
              <a:t>Based on “extensor mechanism force ratio”</a:t>
            </a:r>
          </a:p>
          <a:p>
            <a:pPr lvl="1">
              <a:lnSpc>
                <a:spcPct val="90000"/>
              </a:lnSpc>
            </a:pPr>
            <a:r>
              <a:rPr lang="en-US" sz="2000" dirty="0" smtClean="0">
                <a:cs typeface="Arial" charset="0"/>
              </a:rPr>
              <a:t>(Force in patellar tendon)/(Force in quad tendon)</a:t>
            </a:r>
          </a:p>
          <a:p>
            <a:pPr lvl="2">
              <a:lnSpc>
                <a:spcPct val="90000"/>
              </a:lnSpc>
            </a:pPr>
            <a:r>
              <a:rPr lang="en-US" sz="2200" dirty="0" smtClean="0">
                <a:cs typeface="Arial" charset="0"/>
              </a:rPr>
              <a:t>Flexion &lt;50°: quadriceps tendon @ higher risk</a:t>
            </a:r>
          </a:p>
          <a:p>
            <a:pPr lvl="2">
              <a:lnSpc>
                <a:spcPct val="90000"/>
              </a:lnSpc>
            </a:pPr>
            <a:r>
              <a:rPr lang="en-US" sz="2200" dirty="0" smtClean="0">
                <a:cs typeface="Arial" charset="0"/>
              </a:rPr>
              <a:t>Flexion &gt;50°: patellar tendon @ higher risk	</a:t>
            </a:r>
          </a:p>
          <a:p>
            <a:pPr lvl="3">
              <a:lnSpc>
                <a:spcPct val="90000"/>
              </a:lnSpc>
            </a:pPr>
            <a:r>
              <a:rPr lang="en-US" sz="2000" dirty="0" smtClean="0">
                <a:cs typeface="Arial" charset="0"/>
              </a:rPr>
              <a:t>30deg flexion force in quads 30% less than patellar</a:t>
            </a:r>
          </a:p>
          <a:p>
            <a:pPr lvl="3">
              <a:lnSpc>
                <a:spcPct val="90000"/>
              </a:lnSpc>
            </a:pPr>
            <a:r>
              <a:rPr lang="en-US" sz="2000" dirty="0" smtClean="0">
                <a:cs typeface="Arial" charset="0"/>
              </a:rPr>
              <a:t>90deg flexion force in quads 30% more than patellar</a:t>
            </a:r>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tx2">
                    <a:satMod val="130000"/>
                  </a:schemeClr>
                </a:solidFill>
              </a:rPr>
              <a:t>Pathophysiology</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u="sng" dirty="0" smtClean="0"/>
              <a:t>Healthy tendons do not rupture!</a:t>
            </a:r>
          </a:p>
          <a:p>
            <a:pPr marL="640080" lvl="1" indent="-237744" fontAlgn="auto">
              <a:spcAft>
                <a:spcPts val="0"/>
              </a:spcAft>
              <a:buFont typeface="Verdana"/>
              <a:buChar char="◦"/>
              <a:defRPr/>
            </a:pPr>
            <a:r>
              <a:rPr lang="en-US" dirty="0" smtClean="0"/>
              <a:t>75% of healthy tendon must be cut for rupture to occur under normal physiologic stresses</a:t>
            </a:r>
          </a:p>
          <a:p>
            <a:pPr marL="640080" lvl="1" indent="-237744" fontAlgn="auto">
              <a:spcAft>
                <a:spcPts val="0"/>
              </a:spcAft>
              <a:buFont typeface="Verdana"/>
              <a:buChar char="◦"/>
              <a:defRPr/>
            </a:pPr>
            <a:r>
              <a:rPr lang="en-US" dirty="0" smtClean="0"/>
              <a:t>Estimated </a:t>
            </a:r>
            <a:r>
              <a:rPr lang="en-US" dirty="0"/>
              <a:t>17.5 times body weight required to cause a healthy tendon to rupture</a:t>
            </a:r>
          </a:p>
          <a:p>
            <a:pPr lvl="2"/>
            <a:r>
              <a:rPr lang="en-US" dirty="0"/>
              <a:t>Force generated ascending stairs is 3.2 x body </a:t>
            </a:r>
            <a:r>
              <a:rPr lang="en-US" dirty="0" smtClean="0"/>
              <a:t>weight</a:t>
            </a:r>
          </a:p>
          <a:p>
            <a:pPr marL="365760" indent="-283464" fontAlgn="auto">
              <a:spcAft>
                <a:spcPts val="0"/>
              </a:spcAft>
              <a:buFont typeface="Wingdings 2"/>
              <a:buChar char=""/>
              <a:defRPr/>
            </a:pPr>
            <a:r>
              <a:rPr lang="en-US" dirty="0" smtClean="0"/>
              <a:t>Mechanisms</a:t>
            </a:r>
          </a:p>
          <a:p>
            <a:pPr marL="640080" lvl="1" indent="-237744" fontAlgn="auto">
              <a:spcAft>
                <a:spcPts val="0"/>
              </a:spcAft>
              <a:buFont typeface="Verdana"/>
              <a:buChar char="◦"/>
              <a:defRPr/>
            </a:pPr>
            <a:r>
              <a:rPr lang="en-US" dirty="0" smtClean="0"/>
              <a:t>Repetitive chronic overloading</a:t>
            </a:r>
          </a:p>
          <a:p>
            <a:pPr marL="886968" lvl="2" fontAlgn="auto">
              <a:spcAft>
                <a:spcPts val="0"/>
              </a:spcAft>
              <a:buFont typeface="Wingdings 2"/>
              <a:buChar char=""/>
              <a:defRPr/>
            </a:pPr>
            <a:r>
              <a:rPr lang="en-US" dirty="0" smtClean="0"/>
              <a:t>Inadequate </a:t>
            </a:r>
            <a:r>
              <a:rPr lang="en-US" dirty="0" err="1" smtClean="0"/>
              <a:t>mechanobiologic</a:t>
            </a:r>
            <a:r>
              <a:rPr lang="en-US" dirty="0" smtClean="0"/>
              <a:t> healing response</a:t>
            </a:r>
          </a:p>
          <a:p>
            <a:pPr marL="640080" lvl="1" indent="-237744" fontAlgn="auto">
              <a:spcAft>
                <a:spcPts val="0"/>
              </a:spcAft>
              <a:buFont typeface="Verdana"/>
              <a:buChar char="◦"/>
              <a:defRPr/>
            </a:pPr>
            <a:r>
              <a:rPr lang="en-US" dirty="0" smtClean="0"/>
              <a:t>Ischemia with reperfusion injury</a:t>
            </a:r>
          </a:p>
          <a:p>
            <a:pPr marL="640080" lvl="1" indent="-237744" fontAlgn="auto">
              <a:spcAft>
                <a:spcPts val="0"/>
              </a:spcAft>
              <a:buFont typeface="Verdana"/>
              <a:buChar char="◦"/>
              <a:defRPr/>
            </a:pPr>
            <a:r>
              <a:rPr lang="en-US" dirty="0" err="1" smtClean="0"/>
              <a:t>Microtrauma</a:t>
            </a:r>
            <a:endParaRPr lang="en-US" dirty="0" smtClean="0"/>
          </a:p>
          <a:p>
            <a:pPr marL="640080" lvl="1" indent="-237744" fontAlgn="auto">
              <a:spcAft>
                <a:spcPts val="0"/>
              </a:spcAft>
              <a:buFont typeface="Verdana"/>
              <a:buChar char="◦"/>
              <a:defRPr/>
            </a:pPr>
            <a:r>
              <a:rPr lang="en-US" dirty="0" smtClean="0"/>
              <a:t>Hyperthermia</a:t>
            </a:r>
          </a:p>
          <a:p>
            <a:pPr marL="640080" lvl="1" indent="-237744" fontAlgn="auto">
              <a:spcAft>
                <a:spcPts val="0"/>
              </a:spcAft>
              <a:buFont typeface="Verdana"/>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tx2">
                    <a:satMod val="130000"/>
                  </a:schemeClr>
                </a:solidFill>
              </a:rPr>
              <a:t>Pathophysiology</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dirty="0" smtClean="0"/>
              <a:t>Most ruptures occur at </a:t>
            </a:r>
            <a:r>
              <a:rPr lang="en-US" dirty="0" err="1" smtClean="0"/>
              <a:t>osteotendinous</a:t>
            </a:r>
            <a:r>
              <a:rPr lang="en-US" dirty="0" smtClean="0"/>
              <a:t> or </a:t>
            </a:r>
            <a:r>
              <a:rPr lang="en-US" dirty="0" err="1" smtClean="0"/>
              <a:t>musculotendinous</a:t>
            </a:r>
            <a:r>
              <a:rPr lang="en-US" dirty="0" smtClean="0"/>
              <a:t> junction</a:t>
            </a:r>
          </a:p>
          <a:p>
            <a:pPr marL="640080" lvl="1" indent="-237744" fontAlgn="auto">
              <a:spcAft>
                <a:spcPts val="0"/>
              </a:spcAft>
              <a:buFont typeface="Verdana"/>
              <a:buChar char="◦"/>
              <a:defRPr/>
            </a:pPr>
            <a:r>
              <a:rPr lang="en-US" dirty="0" smtClean="0"/>
              <a:t>May also result in avulsion fractures</a:t>
            </a:r>
          </a:p>
          <a:p>
            <a:pPr marL="365760" indent="-283464" fontAlgn="auto">
              <a:spcAft>
                <a:spcPts val="0"/>
              </a:spcAft>
              <a:buFont typeface="Wingdings 2"/>
              <a:buChar char=""/>
              <a:defRPr/>
            </a:pPr>
            <a:r>
              <a:rPr lang="en-US" dirty="0" err="1" smtClean="0"/>
              <a:t>Midsubstance</a:t>
            </a:r>
            <a:r>
              <a:rPr lang="en-US" dirty="0" smtClean="0"/>
              <a:t> ruptures typically only occur in setting of pathology</a:t>
            </a:r>
          </a:p>
          <a:p>
            <a:pPr marL="640080" lvl="1" indent="-237744" fontAlgn="auto">
              <a:spcAft>
                <a:spcPts val="0"/>
              </a:spcAft>
              <a:buFont typeface="Verdana"/>
              <a:buChar char="◦"/>
              <a:defRPr/>
            </a:pPr>
            <a:r>
              <a:rPr lang="en-US" dirty="0" smtClean="0"/>
              <a:t>Hypoxic degenerative </a:t>
            </a:r>
            <a:r>
              <a:rPr lang="en-US" dirty="0" err="1" smtClean="0"/>
              <a:t>tendinopathy</a:t>
            </a:r>
            <a:endParaRPr lang="en-US" dirty="0" smtClean="0"/>
          </a:p>
          <a:p>
            <a:pPr marL="640080" lvl="1" indent="-237744" fontAlgn="auto">
              <a:spcAft>
                <a:spcPts val="0"/>
              </a:spcAft>
              <a:buFont typeface="Verdana"/>
              <a:buChar char="◦"/>
              <a:defRPr/>
            </a:pPr>
            <a:r>
              <a:rPr lang="en-US" dirty="0" err="1" smtClean="0"/>
              <a:t>Mucoid</a:t>
            </a:r>
            <a:r>
              <a:rPr lang="en-US" dirty="0" smtClean="0"/>
              <a:t> degeneration</a:t>
            </a:r>
          </a:p>
          <a:p>
            <a:pPr marL="640080" lvl="1" indent="-237744" fontAlgn="auto">
              <a:spcAft>
                <a:spcPts val="0"/>
              </a:spcAft>
              <a:buFont typeface="Verdana"/>
              <a:buChar char="◦"/>
              <a:defRPr/>
            </a:pPr>
            <a:r>
              <a:rPr lang="en-US" dirty="0" err="1" smtClean="0"/>
              <a:t>Tendolipomatosis</a:t>
            </a:r>
            <a:endParaRPr lang="en-US" dirty="0" smtClean="0"/>
          </a:p>
          <a:p>
            <a:pPr marL="640080" lvl="1" indent="-237744" fontAlgn="auto">
              <a:spcAft>
                <a:spcPts val="0"/>
              </a:spcAft>
              <a:buFont typeface="Verdana"/>
              <a:buChar char="◦"/>
              <a:defRPr/>
            </a:pPr>
            <a:r>
              <a:rPr lang="en-US" dirty="0" smtClean="0"/>
              <a:t>Calcifying </a:t>
            </a:r>
            <a:r>
              <a:rPr lang="en-US" dirty="0" err="1" smtClean="0"/>
              <a:t>tendinopathy</a:t>
            </a:r>
            <a:endParaRPr lang="en-US" dirty="0" smtClean="0"/>
          </a:p>
          <a:p>
            <a:pPr marL="640080" lvl="1" indent="-237744" fontAlgn="auto">
              <a:spcAft>
                <a:spcPts val="0"/>
              </a:spcAft>
              <a:buFont typeface="Verdana"/>
              <a:buChar char="◦"/>
              <a:defRPr/>
            </a:pPr>
            <a:r>
              <a:rPr lang="en-US" dirty="0" smtClean="0"/>
              <a:t>Combination of above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tx2">
                    <a:satMod val="130000"/>
                  </a:schemeClr>
                </a:solidFill>
              </a:rPr>
              <a:t>Pathophysiology</a:t>
            </a:r>
            <a:r>
              <a:rPr lang="en-US" dirty="0" smtClean="0">
                <a:solidFill>
                  <a:schemeClr val="tx2">
                    <a:satMod val="130000"/>
                  </a:schemeClr>
                </a:solidFill>
              </a:rPr>
              <a:t>	</a:t>
            </a:r>
            <a:endParaRPr lang="en-US" dirty="0">
              <a:solidFill>
                <a:schemeClr val="tx2">
                  <a:satMod val="130000"/>
                </a:schemeClr>
              </a:solidFill>
            </a:endParaRPr>
          </a:p>
        </p:txBody>
      </p:sp>
      <p:sp>
        <p:nvSpPr>
          <p:cNvPr id="3" name="Content Placeholder 2"/>
          <p:cNvSpPr>
            <a:spLocks noGrp="1"/>
          </p:cNvSpPr>
          <p:nvPr>
            <p:ph idx="1"/>
          </p:nvPr>
        </p:nvSpPr>
        <p:spPr>
          <a:xfrm>
            <a:off x="990600" y="1447800"/>
            <a:ext cx="8153400" cy="5410200"/>
          </a:xfrm>
        </p:spPr>
        <p:txBody>
          <a:bodyPr>
            <a:normAutofit fontScale="92500" lnSpcReduction="20000"/>
          </a:bodyPr>
          <a:lstStyle/>
          <a:p>
            <a:pPr marL="365760" indent="-283464" fontAlgn="auto">
              <a:spcAft>
                <a:spcPts val="0"/>
              </a:spcAft>
              <a:buFont typeface="Wingdings 2"/>
              <a:buChar char=""/>
              <a:defRPr/>
            </a:pPr>
            <a:r>
              <a:rPr lang="en-US" dirty="0" smtClean="0"/>
              <a:t>Conditions Associated with Occult </a:t>
            </a:r>
            <a:r>
              <a:rPr lang="en-US" dirty="0" err="1" smtClean="0"/>
              <a:t>Tendinopathy</a:t>
            </a:r>
            <a:endParaRPr lang="en-US" dirty="0" smtClean="0"/>
          </a:p>
          <a:p>
            <a:pPr marL="640080" lvl="1" indent="-237744" fontAlgn="auto">
              <a:spcAft>
                <a:spcPts val="0"/>
              </a:spcAft>
              <a:buFont typeface="Verdana"/>
              <a:buChar char="◦"/>
              <a:defRPr/>
            </a:pPr>
            <a:r>
              <a:rPr lang="en-US" dirty="0" smtClean="0"/>
              <a:t>Hyperparathyroidism</a:t>
            </a:r>
          </a:p>
          <a:p>
            <a:pPr marL="640080" lvl="1" indent="-237744" fontAlgn="auto">
              <a:spcAft>
                <a:spcPts val="0"/>
              </a:spcAft>
              <a:buFont typeface="Verdana"/>
              <a:buChar char="◦"/>
              <a:defRPr/>
            </a:pPr>
            <a:r>
              <a:rPr lang="en-US" dirty="0" smtClean="0"/>
              <a:t>Calcium pyrophosphate deposition</a:t>
            </a:r>
          </a:p>
          <a:p>
            <a:pPr marL="640080" lvl="1" indent="-237744" fontAlgn="auto">
              <a:spcAft>
                <a:spcPts val="0"/>
              </a:spcAft>
              <a:buFont typeface="Verdana"/>
              <a:buChar char="◦"/>
              <a:defRPr/>
            </a:pPr>
            <a:r>
              <a:rPr lang="en-US" dirty="0" smtClean="0"/>
              <a:t>Diabetes mellitus</a:t>
            </a:r>
          </a:p>
          <a:p>
            <a:pPr marL="886968" lvl="2" fontAlgn="auto">
              <a:spcAft>
                <a:spcPts val="0"/>
              </a:spcAft>
              <a:buFont typeface="Wingdings 2"/>
              <a:buChar char=""/>
              <a:defRPr/>
            </a:pPr>
            <a:r>
              <a:rPr lang="en-US" dirty="0" err="1" smtClean="0"/>
              <a:t>Vasculopathy</a:t>
            </a:r>
            <a:r>
              <a:rPr lang="en-US" dirty="0" smtClean="0"/>
              <a:t> affects blood supply</a:t>
            </a:r>
          </a:p>
          <a:p>
            <a:pPr marL="640080" lvl="1" indent="-237744" fontAlgn="auto">
              <a:spcAft>
                <a:spcPts val="0"/>
              </a:spcAft>
              <a:buFont typeface="Verdana"/>
              <a:buChar char="◦"/>
              <a:defRPr/>
            </a:pPr>
            <a:r>
              <a:rPr lang="en-US" dirty="0" smtClean="0"/>
              <a:t>Steroid-induced </a:t>
            </a:r>
            <a:r>
              <a:rPr lang="en-US" dirty="0" err="1" smtClean="0"/>
              <a:t>tendinopathy</a:t>
            </a:r>
            <a:endParaRPr lang="en-US" dirty="0" smtClean="0"/>
          </a:p>
          <a:p>
            <a:pPr marL="886968" lvl="2" fontAlgn="auto">
              <a:spcAft>
                <a:spcPts val="0"/>
              </a:spcAft>
              <a:buFont typeface="Wingdings 2"/>
              <a:buChar char=""/>
              <a:defRPr/>
            </a:pPr>
            <a:r>
              <a:rPr lang="en-US" dirty="0" smtClean="0"/>
              <a:t>Both local and systemic use</a:t>
            </a:r>
          </a:p>
          <a:p>
            <a:pPr marL="640080" lvl="1" indent="-237744" fontAlgn="auto">
              <a:spcAft>
                <a:spcPts val="0"/>
              </a:spcAft>
              <a:buFont typeface="Verdana"/>
              <a:buChar char="◦"/>
              <a:defRPr/>
            </a:pPr>
            <a:r>
              <a:rPr lang="en-US" dirty="0" err="1" smtClean="0"/>
              <a:t>Fluoroquinolone</a:t>
            </a:r>
            <a:r>
              <a:rPr lang="en-US" dirty="0" smtClean="0"/>
              <a:t>-induced </a:t>
            </a:r>
            <a:r>
              <a:rPr lang="en-US" dirty="0" err="1" smtClean="0"/>
              <a:t>tendinopathy</a:t>
            </a:r>
            <a:endParaRPr lang="en-US" dirty="0" smtClean="0"/>
          </a:p>
          <a:p>
            <a:pPr marL="886968" lvl="2" fontAlgn="auto">
              <a:spcAft>
                <a:spcPts val="0"/>
              </a:spcAft>
              <a:buFont typeface="Wingdings 2"/>
              <a:buChar char=""/>
              <a:defRPr/>
            </a:pPr>
            <a:r>
              <a:rPr lang="en-US" dirty="0" smtClean="0"/>
              <a:t>Alters extra-cellular matrix in tendons</a:t>
            </a:r>
          </a:p>
          <a:p>
            <a:pPr marL="886968" lvl="2" fontAlgn="auto">
              <a:spcAft>
                <a:spcPts val="0"/>
              </a:spcAft>
              <a:buFont typeface="Wingdings 2"/>
              <a:buChar char=""/>
              <a:defRPr/>
            </a:pPr>
            <a:r>
              <a:rPr lang="en-US" dirty="0" smtClean="0"/>
              <a:t>Induces IL-1beta-mediated MMP-3 release (</a:t>
            </a:r>
            <a:r>
              <a:rPr lang="en-US" dirty="0" err="1" smtClean="0"/>
              <a:t>Cipro</a:t>
            </a:r>
            <a:r>
              <a:rPr lang="en-US" dirty="0" smtClean="0"/>
              <a:t>)</a:t>
            </a:r>
          </a:p>
          <a:p>
            <a:pPr marL="640080" lvl="1" indent="-237744" fontAlgn="auto">
              <a:spcAft>
                <a:spcPts val="0"/>
              </a:spcAft>
              <a:buFont typeface="Verdana"/>
              <a:buChar char="◦"/>
              <a:defRPr/>
            </a:pPr>
            <a:r>
              <a:rPr lang="en-US" dirty="0" err="1" smtClean="0"/>
              <a:t>Osteomalacia</a:t>
            </a:r>
            <a:endParaRPr lang="en-US" dirty="0" smtClean="0"/>
          </a:p>
          <a:p>
            <a:pPr marL="640080" lvl="1" indent="-237744" fontAlgn="auto">
              <a:spcAft>
                <a:spcPts val="0"/>
              </a:spcAft>
              <a:buFont typeface="Verdana"/>
              <a:buChar char="◦"/>
              <a:defRPr/>
            </a:pPr>
            <a:r>
              <a:rPr lang="en-US" dirty="0" smtClean="0"/>
              <a:t>Chronic renal insufficiency</a:t>
            </a:r>
          </a:p>
          <a:p>
            <a:pPr marL="886968" lvl="2" fontAlgn="auto">
              <a:spcAft>
                <a:spcPts val="0"/>
              </a:spcAft>
              <a:buFont typeface="Wingdings 2"/>
              <a:buChar char=""/>
              <a:defRPr/>
            </a:pPr>
            <a:r>
              <a:rPr lang="en-US" dirty="0" smtClean="0"/>
              <a:t>Causes muscle fiber atrophy</a:t>
            </a:r>
          </a:p>
          <a:p>
            <a:pPr marL="640080" lvl="1" indent="-237744" fontAlgn="auto">
              <a:spcAft>
                <a:spcPts val="0"/>
              </a:spcAft>
              <a:buFont typeface="Verdana"/>
              <a:buChar char="◦"/>
              <a:defRPr/>
            </a:pPr>
            <a:r>
              <a:rPr lang="en-US" dirty="0" smtClean="0"/>
              <a:t>Gout</a:t>
            </a:r>
          </a:p>
          <a:p>
            <a:pPr marL="640080" lvl="1" indent="-237744" fontAlgn="auto">
              <a:spcAft>
                <a:spcPts val="0"/>
              </a:spcAft>
              <a:buFont typeface="Verdana"/>
              <a:buChar char="◦"/>
              <a:defRPr/>
            </a:pPr>
            <a:r>
              <a:rPr lang="en-US" dirty="0" smtClean="0"/>
              <a:t>Uremia</a:t>
            </a:r>
          </a:p>
          <a:p>
            <a:pPr marL="886968" lvl="2" fontAlgn="auto">
              <a:spcAft>
                <a:spcPts val="0"/>
              </a:spcAft>
              <a:buFont typeface="Wingdings 2"/>
              <a:buChar char=""/>
              <a:defRPr/>
            </a:pPr>
            <a:r>
              <a:rPr lang="en-US" dirty="0" smtClean="0"/>
              <a:t>Muscle fiber atrophy</a:t>
            </a:r>
          </a:p>
          <a:p>
            <a:pPr marL="640080" lvl="1" indent="-237744" fontAlgn="auto">
              <a:spcAft>
                <a:spcPts val="0"/>
              </a:spcAft>
              <a:buFont typeface="Verdana"/>
              <a:buChar char="◦"/>
              <a:defRPr/>
            </a:pPr>
            <a:r>
              <a:rPr lang="en-US" dirty="0" smtClean="0"/>
              <a:t>Systemic lupus </a:t>
            </a:r>
            <a:r>
              <a:rPr lang="en-US" dirty="0" err="1" smtClean="0"/>
              <a:t>erythematosus</a:t>
            </a:r>
            <a:endParaRPr lang="en-US" dirty="0" smtClean="0"/>
          </a:p>
          <a:p>
            <a:pPr marL="640080" lvl="1" indent="-237744" fontAlgn="auto">
              <a:spcAft>
                <a:spcPts val="0"/>
              </a:spcAft>
              <a:buFont typeface="Verdana"/>
              <a:buChar char="◦"/>
              <a:defRPr/>
            </a:pPr>
            <a:r>
              <a:rPr lang="en-US" dirty="0" smtClean="0"/>
              <a:t>Rheumatoid arthritis</a:t>
            </a:r>
          </a:p>
          <a:p>
            <a:pPr marL="886968" lvl="2" fontAlgn="auto">
              <a:spcAft>
                <a:spcPts val="0"/>
              </a:spcAft>
              <a:buFont typeface="Wingdings 2"/>
              <a:buChar char=""/>
              <a:defRPr/>
            </a:pPr>
            <a:r>
              <a:rPr lang="en-US" dirty="0" smtClean="0"/>
              <a:t>Leads to </a:t>
            </a:r>
            <a:r>
              <a:rPr lang="en-US" dirty="0" err="1" smtClean="0"/>
              <a:t>synovitis</a:t>
            </a:r>
            <a:r>
              <a:rPr lang="en-US" dirty="0" smtClean="0"/>
              <a:t> and diffuse fibrosis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Quads &amp; Patellar </a:t>
            </a:r>
            <a:r>
              <a:rPr lang="en-US" dirty="0" err="1" smtClean="0">
                <a:solidFill>
                  <a:schemeClr val="tx2">
                    <a:satMod val="130000"/>
                  </a:schemeClr>
                </a:solidFill>
              </a:rPr>
              <a:t>Tendinosis</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“Jumper’s Knee”</a:t>
            </a:r>
            <a:endParaRPr lang="en-US" sz="3600" dirty="0">
              <a:solidFill>
                <a:schemeClr val="tx2">
                  <a:satMod val="130000"/>
                </a:schemeClr>
              </a:solidFill>
            </a:endParaRPr>
          </a:p>
        </p:txBody>
      </p:sp>
      <p:sp>
        <p:nvSpPr>
          <p:cNvPr id="3" name="Content Placeholder 2"/>
          <p:cNvSpPr>
            <a:spLocks noGrp="1"/>
          </p:cNvSpPr>
          <p:nvPr>
            <p:ph idx="1"/>
          </p:nvPr>
        </p:nvSpPr>
        <p:spPr>
          <a:xfrm>
            <a:off x="1435100" y="1447800"/>
            <a:ext cx="7499350" cy="5410200"/>
          </a:xfrm>
        </p:spPr>
        <p:txBody>
          <a:bodyPr>
            <a:normAutofit lnSpcReduction="10000"/>
          </a:bodyPr>
          <a:lstStyle/>
          <a:p>
            <a:pPr marL="365760" indent="-283464" fontAlgn="auto">
              <a:spcAft>
                <a:spcPts val="0"/>
              </a:spcAft>
              <a:buFont typeface="Wingdings 2"/>
              <a:buChar char=""/>
              <a:defRPr/>
            </a:pPr>
            <a:r>
              <a:rPr lang="en-US" dirty="0" smtClean="0"/>
              <a:t>May affect either quads or patellar tendons</a:t>
            </a:r>
          </a:p>
          <a:p>
            <a:pPr marL="365760" indent="-283464" fontAlgn="auto">
              <a:spcAft>
                <a:spcPts val="0"/>
              </a:spcAft>
              <a:buFont typeface="Wingdings 2"/>
              <a:buChar char=""/>
              <a:defRPr/>
            </a:pPr>
            <a:r>
              <a:rPr lang="en-US" dirty="0" smtClean="0"/>
              <a:t>May be result of </a:t>
            </a:r>
            <a:r>
              <a:rPr lang="en-US" dirty="0" err="1" smtClean="0"/>
              <a:t>microtears</a:t>
            </a:r>
            <a:r>
              <a:rPr lang="en-US" dirty="0" smtClean="0"/>
              <a:t> of patellar ligament</a:t>
            </a:r>
          </a:p>
          <a:p>
            <a:pPr marL="640080" lvl="1" indent="-237744" fontAlgn="auto">
              <a:spcAft>
                <a:spcPts val="0"/>
              </a:spcAft>
              <a:buFont typeface="Verdana"/>
              <a:buChar char="◦"/>
              <a:defRPr/>
            </a:pPr>
            <a:r>
              <a:rPr lang="en-US" dirty="0" smtClean="0"/>
              <a:t>Chronic inflammatory response ensues</a:t>
            </a:r>
          </a:p>
          <a:p>
            <a:pPr marL="365760" indent="-283464" fontAlgn="auto">
              <a:spcAft>
                <a:spcPts val="0"/>
              </a:spcAft>
              <a:buFont typeface="Wingdings 2"/>
              <a:buChar char=""/>
              <a:defRPr/>
            </a:pPr>
            <a:r>
              <a:rPr lang="en-US" dirty="0" smtClean="0"/>
              <a:t>Related activities</a:t>
            </a:r>
          </a:p>
          <a:p>
            <a:pPr marL="640080" lvl="1" indent="-237744" fontAlgn="auto">
              <a:spcAft>
                <a:spcPts val="0"/>
              </a:spcAft>
              <a:buFont typeface="Verdana"/>
              <a:buChar char="◦"/>
              <a:defRPr/>
            </a:pPr>
            <a:r>
              <a:rPr lang="en-US" dirty="0" smtClean="0"/>
              <a:t>Jumping</a:t>
            </a:r>
          </a:p>
          <a:p>
            <a:pPr marL="640080" lvl="1" indent="-237744" fontAlgn="auto">
              <a:spcAft>
                <a:spcPts val="0"/>
              </a:spcAft>
              <a:buFont typeface="Verdana"/>
              <a:buChar char="◦"/>
              <a:defRPr/>
            </a:pPr>
            <a:r>
              <a:rPr lang="en-US" dirty="0" smtClean="0"/>
              <a:t>Kicking</a:t>
            </a:r>
          </a:p>
          <a:p>
            <a:pPr marL="640080" lvl="1" indent="-237744" fontAlgn="auto">
              <a:spcAft>
                <a:spcPts val="0"/>
              </a:spcAft>
              <a:buFont typeface="Verdana"/>
              <a:buChar char="◦"/>
              <a:defRPr/>
            </a:pPr>
            <a:r>
              <a:rPr lang="en-US" dirty="0" smtClean="0"/>
              <a:t>Leaping</a:t>
            </a:r>
          </a:p>
          <a:p>
            <a:pPr marL="365760" indent="-283464" fontAlgn="auto">
              <a:spcAft>
                <a:spcPts val="0"/>
              </a:spcAft>
              <a:buFont typeface="Wingdings 2"/>
              <a:buChar char=""/>
              <a:defRPr/>
            </a:pPr>
            <a:r>
              <a:rPr lang="en-US" dirty="0" smtClean="0"/>
              <a:t>Prevalence among sports</a:t>
            </a:r>
          </a:p>
          <a:p>
            <a:pPr marL="640080" lvl="1" indent="-237744" fontAlgn="auto">
              <a:spcAft>
                <a:spcPts val="0"/>
              </a:spcAft>
              <a:buFont typeface="Verdana"/>
              <a:buChar char="◦"/>
              <a:defRPr/>
            </a:pPr>
            <a:r>
              <a:rPr lang="en-US" dirty="0" smtClean="0"/>
              <a:t>Cycling: 0%</a:t>
            </a:r>
          </a:p>
          <a:p>
            <a:pPr marL="640080" lvl="1" indent="-237744" fontAlgn="auto">
              <a:spcAft>
                <a:spcPts val="0"/>
              </a:spcAft>
              <a:buFont typeface="Verdana"/>
              <a:buChar char="◦"/>
              <a:defRPr/>
            </a:pPr>
            <a:r>
              <a:rPr lang="en-US" dirty="0" smtClean="0"/>
              <a:t>Basketball (male): 32%</a:t>
            </a:r>
          </a:p>
          <a:p>
            <a:pPr marL="640080" lvl="1" indent="-237744" fontAlgn="auto">
              <a:spcAft>
                <a:spcPts val="0"/>
              </a:spcAft>
              <a:buFont typeface="Verdana"/>
              <a:buChar char="◦"/>
              <a:defRPr/>
            </a:pPr>
            <a:r>
              <a:rPr lang="en-US" dirty="0" smtClean="0"/>
              <a:t>Volleyball (male): 44%</a:t>
            </a:r>
          </a:p>
          <a:p>
            <a:pPr marL="886968" lvl="2" fontAlgn="auto">
              <a:spcAft>
                <a:spcPts val="0"/>
              </a:spcAft>
              <a:buFont typeface="Wingdings 2"/>
              <a:buChar char=""/>
              <a:defRPr/>
            </a:pPr>
            <a:r>
              <a:rPr lang="en-US" dirty="0" smtClean="0"/>
              <a:t>Even higher prevalence with harder floor type</a:t>
            </a:r>
          </a:p>
          <a:p>
            <a:pPr marL="365760" indent="-283464" fontAlgn="auto">
              <a:spcAft>
                <a:spcPts val="0"/>
              </a:spcAft>
              <a:buFont typeface="Wingdings 2"/>
              <a:buChar char=""/>
              <a:defRPr/>
            </a:pPr>
            <a:r>
              <a:rPr lang="en-US" dirty="0" smtClean="0"/>
              <a:t>May affect younger pts entering rapid growth phase</a:t>
            </a:r>
          </a:p>
          <a:p>
            <a:pPr marL="640080" lvl="1" indent="-237744" fontAlgn="auto">
              <a:spcAft>
                <a:spcPts val="0"/>
              </a:spcAft>
              <a:buFont typeface="Verdana"/>
              <a:buChar char="◦"/>
              <a:defRPr/>
            </a:pPr>
            <a:r>
              <a:rPr lang="en-US" dirty="0" smtClean="0"/>
              <a:t>Bone growth exceeds tendon growth</a:t>
            </a:r>
          </a:p>
          <a:p>
            <a:pPr marL="640080" lvl="1" indent="-237744" fontAlgn="auto">
              <a:spcAft>
                <a:spcPts val="0"/>
              </a:spcAft>
              <a:buFont typeface="Verdana"/>
              <a:buChar char="◦"/>
              <a:defRPr/>
            </a:pPr>
            <a:r>
              <a:rPr lang="en-US" dirty="0" smtClean="0"/>
              <a:t>Different than Osgood-</a:t>
            </a:r>
            <a:r>
              <a:rPr lang="en-US" dirty="0" err="1" smtClean="0"/>
              <a:t>Schlatters</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Quads &amp; Patellar </a:t>
            </a:r>
            <a:r>
              <a:rPr lang="en-US" dirty="0" err="1" smtClean="0">
                <a:solidFill>
                  <a:schemeClr val="tx2">
                    <a:satMod val="130000"/>
                  </a:schemeClr>
                </a:solidFill>
              </a:rPr>
              <a:t>Tendinosis</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“Jumper’s Knee”</a:t>
            </a:r>
            <a:endParaRPr lang="en-US" dirty="0">
              <a:solidFill>
                <a:schemeClr val="tx2">
                  <a:satMod val="130000"/>
                </a:schemeClr>
              </a:solidFill>
            </a:endParaRPr>
          </a:p>
        </p:txBody>
      </p:sp>
      <p:sp>
        <p:nvSpPr>
          <p:cNvPr id="31746" name="Content Placeholder 2"/>
          <p:cNvSpPr>
            <a:spLocks noGrp="1"/>
          </p:cNvSpPr>
          <p:nvPr>
            <p:ph idx="1"/>
          </p:nvPr>
        </p:nvSpPr>
        <p:spPr/>
        <p:txBody>
          <a:bodyPr>
            <a:normAutofit fontScale="92500" lnSpcReduction="10000"/>
          </a:bodyPr>
          <a:lstStyle/>
          <a:p>
            <a:r>
              <a:rPr lang="en-US" dirty="0" err="1" smtClean="0"/>
              <a:t>Pts</a:t>
            </a:r>
            <a:r>
              <a:rPr lang="en-US" dirty="0" smtClean="0"/>
              <a:t> c/o pain in area of patellar tendon</a:t>
            </a:r>
          </a:p>
          <a:p>
            <a:r>
              <a:rPr lang="en-US" dirty="0" smtClean="0"/>
              <a:t>PE Findings</a:t>
            </a:r>
          </a:p>
          <a:p>
            <a:pPr lvl="1"/>
            <a:r>
              <a:rPr lang="en-US" dirty="0" smtClean="0"/>
              <a:t>Tenderness over patellar/quad tendon</a:t>
            </a:r>
          </a:p>
          <a:p>
            <a:pPr lvl="2"/>
            <a:r>
              <a:rPr lang="en-US" dirty="0" smtClean="0"/>
              <a:t>Typically at distal patellar pole/</a:t>
            </a:r>
            <a:r>
              <a:rPr lang="en-US" dirty="0" err="1" smtClean="0"/>
              <a:t>prox</a:t>
            </a:r>
            <a:r>
              <a:rPr lang="en-US" dirty="0" smtClean="0"/>
              <a:t> tendon</a:t>
            </a:r>
          </a:p>
          <a:p>
            <a:pPr lvl="2"/>
            <a:r>
              <a:rPr lang="en-US" dirty="0" smtClean="0"/>
              <a:t>Inferior Pole 65%</a:t>
            </a:r>
          </a:p>
          <a:p>
            <a:pPr lvl="2"/>
            <a:r>
              <a:rPr lang="en-US" dirty="0" smtClean="0"/>
              <a:t>Superior pole 25%</a:t>
            </a:r>
          </a:p>
          <a:p>
            <a:pPr lvl="2"/>
            <a:r>
              <a:rPr lang="en-US" dirty="0" smtClean="0"/>
              <a:t>Tibial tubercle 10%</a:t>
            </a:r>
          </a:p>
          <a:p>
            <a:pPr lvl="1"/>
            <a:r>
              <a:rPr lang="en-US" dirty="0" smtClean="0"/>
              <a:t>“Bogginess”</a:t>
            </a:r>
          </a:p>
          <a:p>
            <a:pPr lvl="1"/>
            <a:r>
              <a:rPr lang="en-US" dirty="0" smtClean="0"/>
              <a:t>Pain with resisted extension</a:t>
            </a:r>
          </a:p>
          <a:p>
            <a:pPr lvl="1"/>
            <a:r>
              <a:rPr lang="en-US" dirty="0" smtClean="0"/>
              <a:t>Pain with full passive flexion</a:t>
            </a:r>
          </a:p>
          <a:p>
            <a:pPr lvl="1"/>
            <a:r>
              <a:rPr lang="en-US" dirty="0" smtClean="0"/>
              <a:t>Basset's </a:t>
            </a:r>
            <a:r>
              <a:rPr lang="en-US" dirty="0"/>
              <a:t>sign</a:t>
            </a:r>
          </a:p>
          <a:p>
            <a:pPr lvl="2"/>
            <a:r>
              <a:rPr lang="en-US" dirty="0"/>
              <a:t>tenderness to palpation at distal pole of patella in full extension</a:t>
            </a:r>
          </a:p>
          <a:p>
            <a:pPr lvl="2"/>
            <a:r>
              <a:rPr lang="en-US" dirty="0"/>
              <a:t>no tenderness to palpation at distal pole of patella in full </a:t>
            </a:r>
            <a:r>
              <a:rPr lang="en-US" dirty="0" smtClean="0"/>
              <a:t>flexion</a:t>
            </a:r>
          </a:p>
          <a:p>
            <a:pPr lvl="1"/>
            <a:r>
              <a:rPr lang="en-US" dirty="0" smtClean="0"/>
              <a:t>Movie Theater sign</a:t>
            </a:r>
          </a:p>
          <a:p>
            <a:pPr lvl="2"/>
            <a:r>
              <a:rPr lang="en-US" dirty="0" smtClean="0"/>
              <a:t>Pain with prolonged knee flexion</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Quads &amp; Patellar </a:t>
            </a:r>
            <a:r>
              <a:rPr lang="en-US" dirty="0" err="1" smtClean="0">
                <a:solidFill>
                  <a:schemeClr val="tx2">
                    <a:satMod val="130000"/>
                  </a:schemeClr>
                </a:solidFill>
              </a:rPr>
              <a:t>Tendinosis</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“Jumper’s Knee”</a:t>
            </a:r>
            <a:endParaRPr lang="en-US" dirty="0">
              <a:solidFill>
                <a:schemeClr val="tx2">
                  <a:satMod val="130000"/>
                </a:schemeClr>
              </a:solidFill>
            </a:endParaRPr>
          </a:p>
        </p:txBody>
      </p:sp>
      <p:sp>
        <p:nvSpPr>
          <p:cNvPr id="32770" name="Content Placeholder 2"/>
          <p:cNvSpPr>
            <a:spLocks noGrp="1"/>
          </p:cNvSpPr>
          <p:nvPr>
            <p:ph idx="1"/>
          </p:nvPr>
        </p:nvSpPr>
        <p:spPr/>
        <p:txBody>
          <a:bodyPr/>
          <a:lstStyle/>
          <a:p>
            <a:r>
              <a:rPr lang="en-US" dirty="0" err="1" smtClean="0"/>
              <a:t>Blazina</a:t>
            </a:r>
            <a:r>
              <a:rPr lang="en-US" dirty="0" smtClean="0"/>
              <a:t> Phases (based on history)</a:t>
            </a:r>
          </a:p>
          <a:p>
            <a:pPr lvl="1"/>
            <a:r>
              <a:rPr lang="en-US" dirty="0" smtClean="0"/>
              <a:t>1:  Pain after activity only</a:t>
            </a:r>
          </a:p>
          <a:p>
            <a:pPr lvl="1"/>
            <a:r>
              <a:rPr lang="en-US" dirty="0" smtClean="0"/>
              <a:t>2:  Pain at beginning of activity, disappears after warm-up</a:t>
            </a:r>
          </a:p>
          <a:p>
            <a:pPr lvl="1"/>
            <a:r>
              <a:rPr lang="en-US" dirty="0" smtClean="0"/>
              <a:t>3:  Constant pain at rest and with activity</a:t>
            </a:r>
          </a:p>
          <a:p>
            <a:endParaRPr lang="en-US" dirty="0" smtClean="0"/>
          </a:p>
          <a:p>
            <a:r>
              <a:rPr lang="en-US" dirty="0" smtClean="0"/>
              <a:t>Phase 1-2 respond well to rest and PT</a:t>
            </a:r>
          </a:p>
          <a:p>
            <a:r>
              <a:rPr lang="en-US" dirty="0" smtClean="0"/>
              <a:t>Phase 3 require longer rest period</a:t>
            </a:r>
          </a:p>
          <a:p>
            <a:pPr lvl="1"/>
            <a:r>
              <a:rPr lang="en-US" dirty="0" smtClean="0"/>
              <a:t>Chronic may require surgical debridement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Quads &amp; Patellar </a:t>
            </a:r>
            <a:r>
              <a:rPr lang="en-US" dirty="0" err="1" smtClean="0">
                <a:solidFill>
                  <a:schemeClr val="tx2">
                    <a:satMod val="130000"/>
                  </a:schemeClr>
                </a:solidFill>
              </a:rPr>
              <a:t>Tendinosis</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“Jumper’s Knee”</a:t>
            </a:r>
            <a:endParaRPr lang="en-US" dirty="0">
              <a:solidFill>
                <a:schemeClr val="tx2">
                  <a:satMod val="130000"/>
                </a:schemeClr>
              </a:solidFill>
            </a:endParaRPr>
          </a:p>
        </p:txBody>
      </p:sp>
      <p:sp>
        <p:nvSpPr>
          <p:cNvPr id="33794" name="Content Placeholder 2"/>
          <p:cNvSpPr>
            <a:spLocks noGrp="1"/>
          </p:cNvSpPr>
          <p:nvPr>
            <p:ph idx="1"/>
          </p:nvPr>
        </p:nvSpPr>
        <p:spPr/>
        <p:txBody>
          <a:bodyPr/>
          <a:lstStyle/>
          <a:p>
            <a:r>
              <a:rPr lang="en-US" smtClean="0"/>
              <a:t>Imaging</a:t>
            </a:r>
          </a:p>
          <a:p>
            <a:pPr lvl="1"/>
            <a:r>
              <a:rPr lang="en-US" smtClean="0"/>
              <a:t>Not always necessary</a:t>
            </a:r>
          </a:p>
          <a:p>
            <a:pPr lvl="1"/>
            <a:r>
              <a:rPr lang="en-US" smtClean="0"/>
              <a:t>Plain x-rays </a:t>
            </a:r>
          </a:p>
          <a:p>
            <a:pPr lvl="2"/>
            <a:r>
              <a:rPr lang="en-US" smtClean="0"/>
              <a:t>Traction osteophytes</a:t>
            </a:r>
          </a:p>
          <a:p>
            <a:pPr lvl="2"/>
            <a:r>
              <a:rPr lang="en-US" smtClean="0"/>
              <a:t>Tendon calcification</a:t>
            </a:r>
          </a:p>
          <a:p>
            <a:pPr lvl="2"/>
            <a:r>
              <a:rPr lang="en-US" smtClean="0"/>
              <a:t>Decreased bone mineral density</a:t>
            </a:r>
          </a:p>
          <a:p>
            <a:pPr lvl="1"/>
            <a:r>
              <a:rPr lang="en-US" smtClean="0"/>
              <a:t>Ultrasound &amp; MRI</a:t>
            </a:r>
          </a:p>
          <a:p>
            <a:pPr lvl="2"/>
            <a:r>
              <a:rPr lang="en-US" smtClean="0"/>
              <a:t>Usually obtained after failed non-op txs</a:t>
            </a:r>
          </a:p>
        </p:txBody>
      </p:sp>
      <p:pic>
        <p:nvPicPr>
          <p:cNvPr id="3" name="Picture 2"/>
          <p:cNvPicPr>
            <a:picLocks noChangeAspect="1"/>
          </p:cNvPicPr>
          <p:nvPr/>
        </p:nvPicPr>
        <p:blipFill>
          <a:blip r:embed="rId2"/>
          <a:stretch>
            <a:fillRect/>
          </a:stretch>
        </p:blipFill>
        <p:spPr>
          <a:xfrm>
            <a:off x="5715000" y="1600200"/>
            <a:ext cx="3272590" cy="388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Quads &amp; Patellar </a:t>
            </a:r>
            <a:r>
              <a:rPr lang="en-US" dirty="0" err="1" smtClean="0">
                <a:solidFill>
                  <a:schemeClr val="tx2">
                    <a:satMod val="130000"/>
                  </a:schemeClr>
                </a:solidFill>
              </a:rPr>
              <a:t>Tendinosis</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“Jumper’s Knee”</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5410200"/>
          </a:xfrm>
        </p:spPr>
        <p:txBody>
          <a:bodyPr>
            <a:normAutofit/>
          </a:bodyPr>
          <a:lstStyle/>
          <a:p>
            <a:pPr marL="365760" indent="-283464" fontAlgn="auto">
              <a:spcAft>
                <a:spcPts val="0"/>
              </a:spcAft>
              <a:buFont typeface="Wingdings 2"/>
              <a:buChar char=""/>
              <a:defRPr/>
            </a:pPr>
            <a:r>
              <a:rPr lang="en-US" dirty="0" smtClean="0"/>
              <a:t>Treatment</a:t>
            </a:r>
          </a:p>
          <a:p>
            <a:pPr marL="640080" lvl="1" indent="-237744" fontAlgn="auto">
              <a:spcAft>
                <a:spcPts val="0"/>
              </a:spcAft>
              <a:buFont typeface="Verdana"/>
              <a:buChar char="◦"/>
              <a:defRPr/>
            </a:pPr>
            <a:r>
              <a:rPr lang="en-US" dirty="0" smtClean="0"/>
              <a:t>Non-op</a:t>
            </a:r>
          </a:p>
          <a:p>
            <a:pPr marL="886968" lvl="2" fontAlgn="auto">
              <a:spcAft>
                <a:spcPts val="0"/>
              </a:spcAft>
              <a:buFont typeface="Wingdings 2"/>
              <a:buChar char=""/>
              <a:defRPr/>
            </a:pPr>
            <a:r>
              <a:rPr lang="en-US" dirty="0" smtClean="0"/>
              <a:t>Corticosteroid injection should </a:t>
            </a:r>
            <a:r>
              <a:rPr lang="en-US" u="sng" dirty="0" smtClean="0">
                <a:solidFill>
                  <a:srgbClr val="FF0000"/>
                </a:solidFill>
              </a:rPr>
              <a:t>not</a:t>
            </a:r>
            <a:r>
              <a:rPr lang="en-US" dirty="0" smtClean="0"/>
              <a:t> be used</a:t>
            </a:r>
          </a:p>
          <a:p>
            <a:pPr marL="886968" lvl="2" fontAlgn="auto">
              <a:spcAft>
                <a:spcPts val="0"/>
              </a:spcAft>
              <a:buFont typeface="Wingdings 2"/>
              <a:buChar char=""/>
              <a:defRPr/>
            </a:pPr>
            <a:r>
              <a:rPr lang="en-US" dirty="0" smtClean="0"/>
              <a:t>Decreasing or stopping inciting activity (aka – </a:t>
            </a:r>
            <a:r>
              <a:rPr lang="en-US" u="sng" dirty="0" smtClean="0"/>
              <a:t>rest</a:t>
            </a:r>
            <a:r>
              <a:rPr lang="en-US" dirty="0" smtClean="0"/>
              <a:t>)</a:t>
            </a:r>
          </a:p>
          <a:p>
            <a:pPr marL="886968" lvl="2" fontAlgn="auto">
              <a:spcAft>
                <a:spcPts val="0"/>
              </a:spcAft>
              <a:buFont typeface="Wingdings 2"/>
              <a:buChar char=""/>
              <a:defRPr/>
            </a:pPr>
            <a:r>
              <a:rPr lang="en-US" u="sng" dirty="0" smtClean="0"/>
              <a:t>Eccentric training </a:t>
            </a:r>
            <a:r>
              <a:rPr lang="en-US" dirty="0" smtClean="0"/>
              <a:t>proven as effective as surgery.</a:t>
            </a:r>
          </a:p>
          <a:p>
            <a:pPr marL="1097280" lvl="3" indent="-173736" fontAlgn="auto">
              <a:spcAft>
                <a:spcPts val="0"/>
              </a:spcAft>
              <a:buClr>
                <a:schemeClr val="accent3"/>
              </a:buClr>
              <a:buFont typeface="Wingdings 2"/>
              <a:buChar char=""/>
              <a:defRPr/>
            </a:pPr>
            <a:r>
              <a:rPr lang="en-US" dirty="0" smtClean="0"/>
              <a:t>Isotonic or </a:t>
            </a:r>
            <a:r>
              <a:rPr lang="en-US" dirty="0" err="1" smtClean="0"/>
              <a:t>isokinetic</a:t>
            </a:r>
            <a:r>
              <a:rPr lang="en-US" dirty="0" smtClean="0"/>
              <a:t> exercises for quad strength should begin only after pain/</a:t>
            </a:r>
            <a:r>
              <a:rPr lang="en-US" dirty="0" err="1" smtClean="0"/>
              <a:t>sxs</a:t>
            </a:r>
            <a:r>
              <a:rPr lang="en-US" dirty="0" smtClean="0"/>
              <a:t> improve</a:t>
            </a:r>
          </a:p>
          <a:p>
            <a:pPr marL="886968" lvl="2" fontAlgn="auto">
              <a:spcAft>
                <a:spcPts val="0"/>
              </a:spcAft>
              <a:buFont typeface="Wingdings 2"/>
              <a:buChar char=""/>
              <a:defRPr/>
            </a:pPr>
            <a:r>
              <a:rPr lang="en-US" dirty="0" smtClean="0"/>
              <a:t>NSAIDs</a:t>
            </a:r>
          </a:p>
          <a:p>
            <a:pPr marL="886968" lvl="2" fontAlgn="auto">
              <a:spcAft>
                <a:spcPts val="0"/>
              </a:spcAft>
              <a:buFont typeface="Wingdings 2"/>
              <a:buChar char=""/>
              <a:defRPr/>
            </a:pPr>
            <a:r>
              <a:rPr lang="en-US" dirty="0" err="1" smtClean="0"/>
              <a:t>Cryotherapy</a:t>
            </a:r>
            <a:endParaRPr lang="en-US" dirty="0" smtClean="0"/>
          </a:p>
          <a:p>
            <a:pPr marL="886968" lvl="2" fontAlgn="auto">
              <a:spcAft>
                <a:spcPts val="0"/>
              </a:spcAft>
              <a:buFont typeface="Wingdings 2"/>
              <a:buChar char=""/>
              <a:defRPr/>
            </a:pPr>
            <a:r>
              <a:rPr lang="en-US" dirty="0" smtClean="0"/>
              <a:t>Stretching</a:t>
            </a:r>
          </a:p>
          <a:p>
            <a:pPr marL="886968" lvl="2" fontAlgn="auto">
              <a:spcAft>
                <a:spcPts val="0"/>
              </a:spcAft>
              <a:buFont typeface="Wingdings 2"/>
              <a:buChar char=""/>
              <a:defRPr/>
            </a:pPr>
            <a:r>
              <a:rPr lang="en-US" dirty="0" smtClean="0"/>
              <a:t>Isometric strengthening of quads</a:t>
            </a:r>
          </a:p>
          <a:p>
            <a:pPr marL="886968" lvl="2" fontAlgn="auto">
              <a:spcAft>
                <a:spcPts val="0"/>
              </a:spcAft>
              <a:buFont typeface="Wingdings 2"/>
              <a:buChar char=""/>
              <a:defRPr/>
            </a:pPr>
            <a:r>
              <a:rPr lang="en-US" dirty="0" smtClean="0"/>
              <a:t>Most pts improve after 6 months</a:t>
            </a:r>
          </a:p>
          <a:p>
            <a:pPr marL="640080" lvl="1" indent="-237744" fontAlgn="auto">
              <a:spcAft>
                <a:spcPts val="0"/>
              </a:spcAft>
              <a:buFont typeface="Verdana"/>
              <a:buChar char="◦"/>
              <a:defRPr/>
            </a:pPr>
            <a:r>
              <a:rPr lang="en-US" dirty="0" smtClean="0"/>
              <a:t>Operative (uncommon)</a:t>
            </a:r>
          </a:p>
          <a:p>
            <a:pPr marL="886968" lvl="2" fontAlgn="auto">
              <a:spcAft>
                <a:spcPts val="0"/>
              </a:spcAft>
              <a:buFont typeface="Wingdings 2"/>
              <a:buChar char=""/>
              <a:defRPr/>
            </a:pPr>
            <a:r>
              <a:rPr lang="en-US" dirty="0" smtClean="0"/>
              <a:t>Failure of non-op </a:t>
            </a:r>
            <a:r>
              <a:rPr lang="en-US" dirty="0" err="1" smtClean="0"/>
              <a:t>tx</a:t>
            </a:r>
            <a:r>
              <a:rPr lang="en-US" dirty="0" smtClean="0"/>
              <a:t>, abnormal findings on MRI</a:t>
            </a:r>
          </a:p>
          <a:p>
            <a:pPr marL="886968" lvl="2" fontAlgn="auto">
              <a:spcAft>
                <a:spcPts val="0"/>
              </a:spcAft>
              <a:buFont typeface="Wingdings 2"/>
              <a:buChar char=""/>
              <a:defRPr/>
            </a:pPr>
            <a:r>
              <a:rPr lang="en-US" dirty="0" smtClean="0"/>
              <a:t>Longitudinal </a:t>
            </a:r>
            <a:r>
              <a:rPr lang="en-US" dirty="0" err="1" smtClean="0"/>
              <a:t>tenotomies</a:t>
            </a:r>
            <a:r>
              <a:rPr lang="en-US" dirty="0" smtClean="0"/>
              <a:t> with debridement</a:t>
            </a:r>
          </a:p>
          <a:p>
            <a:pPr marL="886968" lvl="2" fontAlgn="auto">
              <a:spcAft>
                <a:spcPts val="0"/>
              </a:spcAft>
              <a:buFont typeface="Wingdings 2"/>
              <a:buChar char=""/>
              <a:defRPr/>
            </a:pPr>
            <a:r>
              <a:rPr lang="en-US" dirty="0" err="1" smtClean="0"/>
              <a:t>Tenonectomy</a:t>
            </a:r>
            <a:r>
              <a:rPr lang="en-US" dirty="0" smtClean="0"/>
              <a:t> with longitudinal cuts</a:t>
            </a:r>
          </a:p>
          <a:p>
            <a:pPr marL="886968" lvl="2" fontAlgn="auto">
              <a:spcAft>
                <a:spcPts val="0"/>
              </a:spcAft>
              <a:buFont typeface="Wingdings 2"/>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Introduction</a:t>
            </a:r>
            <a:endParaRPr lang="en-US" dirty="0">
              <a:solidFill>
                <a:schemeClr val="tx2">
                  <a:satMod val="130000"/>
                </a:schemeClr>
              </a:solidFill>
            </a:endParaRPr>
          </a:p>
        </p:txBody>
      </p:sp>
      <p:sp>
        <p:nvSpPr>
          <p:cNvPr id="15362" name="Content Placeholder 2"/>
          <p:cNvSpPr>
            <a:spLocks noGrp="1"/>
          </p:cNvSpPr>
          <p:nvPr>
            <p:ph idx="1"/>
          </p:nvPr>
        </p:nvSpPr>
        <p:spPr>
          <a:xfrm>
            <a:off x="1435100" y="1447800"/>
            <a:ext cx="7708900" cy="4800600"/>
          </a:xfrm>
        </p:spPr>
        <p:txBody>
          <a:bodyPr/>
          <a:lstStyle/>
          <a:p>
            <a:r>
              <a:rPr lang="en-US" dirty="0" err="1" smtClean="0"/>
              <a:t>Tendinosis</a:t>
            </a:r>
            <a:r>
              <a:rPr lang="en-US" dirty="0" smtClean="0"/>
              <a:t> &amp; Rupture</a:t>
            </a:r>
          </a:p>
          <a:p>
            <a:pPr lvl="1"/>
            <a:r>
              <a:rPr lang="en-US" dirty="0" smtClean="0"/>
              <a:t>Extensor Mechanism Disruption</a:t>
            </a:r>
          </a:p>
          <a:p>
            <a:pPr lvl="2"/>
            <a:r>
              <a:rPr lang="en-US" dirty="0" smtClean="0"/>
              <a:t>Quadriceps tendon rupture</a:t>
            </a:r>
          </a:p>
          <a:p>
            <a:pPr lvl="2"/>
            <a:r>
              <a:rPr lang="en-US" dirty="0" smtClean="0"/>
              <a:t>Patellar tendon rupture</a:t>
            </a:r>
          </a:p>
          <a:p>
            <a:pPr marL="411480" lvl="1" inden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5842" name="Content Placeholder 2"/>
          <p:cNvSpPr>
            <a:spLocks noGrp="1"/>
          </p:cNvSpPr>
          <p:nvPr>
            <p:ph idx="1"/>
          </p:nvPr>
        </p:nvSpPr>
        <p:spPr/>
        <p:txBody>
          <a:bodyPr/>
          <a:lstStyle/>
          <a:p>
            <a:r>
              <a:rPr lang="en-US" smtClean="0"/>
              <a:t>Often related to deceleration injury</a:t>
            </a:r>
          </a:p>
          <a:p>
            <a:pPr lvl="1"/>
            <a:r>
              <a:rPr lang="en-US" smtClean="0"/>
              <a:t>Semiflexed knee, strong contraction of quads, planted or obstructed foot/leg</a:t>
            </a:r>
          </a:p>
          <a:p>
            <a:r>
              <a:rPr lang="en-US" smtClean="0"/>
              <a:t>More common </a:t>
            </a:r>
            <a:r>
              <a:rPr lang="en-US" u="sng" smtClean="0"/>
              <a:t>&gt; 40 yrs old</a:t>
            </a:r>
          </a:p>
          <a:p>
            <a:r>
              <a:rPr lang="en-US" smtClean="0"/>
              <a:t>Multiple forms</a:t>
            </a:r>
          </a:p>
          <a:p>
            <a:pPr lvl="1"/>
            <a:r>
              <a:rPr lang="en-US" smtClean="0"/>
              <a:t>Incomplete vs Complete</a:t>
            </a:r>
          </a:p>
          <a:p>
            <a:pPr lvl="1"/>
            <a:r>
              <a:rPr lang="en-US" smtClean="0"/>
              <a:t>Unilateral</a:t>
            </a:r>
          </a:p>
          <a:p>
            <a:pPr lvl="1"/>
            <a:r>
              <a:rPr lang="en-US" smtClean="0"/>
              <a:t>Bilateral (rare)</a:t>
            </a:r>
          </a:p>
          <a:p>
            <a:r>
              <a:rPr lang="en-US" smtClean="0"/>
              <a:t>Pts report tearing sensation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 name="Content Placeholder 2"/>
          <p:cNvSpPr>
            <a:spLocks noGrp="1"/>
          </p:cNvSpPr>
          <p:nvPr>
            <p:ph idx="1"/>
          </p:nvPr>
        </p:nvSpPr>
        <p:spPr>
          <a:xfrm>
            <a:off x="152400" y="1447800"/>
            <a:ext cx="7499350" cy="5257800"/>
          </a:xfrm>
        </p:spPr>
        <p:txBody>
          <a:bodyPr>
            <a:normAutofit/>
          </a:bodyPr>
          <a:lstStyle/>
          <a:p>
            <a:pPr marL="365760" indent="-283464" fontAlgn="auto">
              <a:spcAft>
                <a:spcPts val="0"/>
              </a:spcAft>
              <a:buFont typeface="Wingdings 2"/>
              <a:buChar char=""/>
              <a:defRPr/>
            </a:pPr>
            <a:r>
              <a:rPr lang="en-US" dirty="0" smtClean="0"/>
              <a:t>PE Findings</a:t>
            </a:r>
          </a:p>
          <a:p>
            <a:pPr marL="640080" lvl="1" indent="-237744" fontAlgn="auto">
              <a:spcAft>
                <a:spcPts val="0"/>
              </a:spcAft>
              <a:buFont typeface="Verdana"/>
              <a:buChar char="◦"/>
              <a:defRPr/>
            </a:pPr>
            <a:r>
              <a:rPr lang="en-US" dirty="0" smtClean="0"/>
              <a:t>Triad</a:t>
            </a:r>
          </a:p>
          <a:p>
            <a:pPr marL="886968" lvl="2" fontAlgn="auto">
              <a:spcAft>
                <a:spcPts val="0"/>
              </a:spcAft>
              <a:buFont typeface="Wingdings 2"/>
              <a:buChar char=""/>
              <a:defRPr/>
            </a:pPr>
            <a:r>
              <a:rPr lang="en-US" dirty="0" smtClean="0"/>
              <a:t>Pain</a:t>
            </a:r>
          </a:p>
          <a:p>
            <a:pPr marL="886968" lvl="2" fontAlgn="auto">
              <a:spcAft>
                <a:spcPts val="0"/>
              </a:spcAft>
              <a:buFont typeface="Wingdings 2"/>
              <a:buChar char=""/>
              <a:defRPr/>
            </a:pPr>
            <a:r>
              <a:rPr lang="en-US" dirty="0" smtClean="0"/>
              <a:t>Inability to actively extend knee</a:t>
            </a:r>
          </a:p>
          <a:p>
            <a:pPr marL="1097280" lvl="3" indent="-173736" fontAlgn="auto">
              <a:spcAft>
                <a:spcPts val="0"/>
              </a:spcAft>
              <a:buClr>
                <a:schemeClr val="accent3"/>
              </a:buClr>
              <a:buFont typeface="Wingdings 2"/>
              <a:buChar char=""/>
              <a:defRPr/>
            </a:pPr>
            <a:r>
              <a:rPr lang="en-US" dirty="0" smtClean="0"/>
              <a:t>Pts may be able to maintain extension through intact </a:t>
            </a:r>
            <a:r>
              <a:rPr lang="en-US" dirty="0" err="1" smtClean="0"/>
              <a:t>retinaculum</a:t>
            </a:r>
            <a:endParaRPr lang="en-US" dirty="0" smtClean="0"/>
          </a:p>
          <a:p>
            <a:pPr marL="886968" lvl="2" fontAlgn="auto">
              <a:spcAft>
                <a:spcPts val="0"/>
              </a:spcAft>
              <a:buFont typeface="Wingdings 2"/>
              <a:buChar char=""/>
              <a:defRPr/>
            </a:pPr>
            <a:r>
              <a:rPr lang="en-US" dirty="0" err="1" smtClean="0"/>
              <a:t>Suprapatellar</a:t>
            </a:r>
            <a:r>
              <a:rPr lang="en-US" dirty="0" smtClean="0"/>
              <a:t> gap on palpation</a:t>
            </a:r>
          </a:p>
          <a:p>
            <a:pPr marL="1097280" lvl="3" indent="-173736" fontAlgn="auto">
              <a:spcAft>
                <a:spcPts val="0"/>
              </a:spcAft>
              <a:buClr>
                <a:schemeClr val="accent3"/>
              </a:buClr>
              <a:buFont typeface="Wingdings 2"/>
              <a:buChar char=""/>
              <a:defRPr/>
            </a:pPr>
            <a:r>
              <a:rPr lang="en-US" dirty="0" err="1" smtClean="0"/>
              <a:t>Hemarthrosis</a:t>
            </a:r>
            <a:r>
              <a:rPr lang="en-US" dirty="0" smtClean="0"/>
              <a:t> may make this difficult</a:t>
            </a:r>
          </a:p>
          <a:p>
            <a:pPr marL="1298448" lvl="4" indent="-182880" fontAlgn="auto">
              <a:spcAft>
                <a:spcPts val="0"/>
              </a:spcAft>
              <a:buClr>
                <a:schemeClr val="accent4"/>
              </a:buClr>
              <a:buFont typeface="Wingdings 2"/>
              <a:buChar char=""/>
              <a:defRPr/>
            </a:pPr>
            <a:r>
              <a:rPr lang="en-US" dirty="0" smtClean="0"/>
              <a:t>Flex hip to shorten rectus </a:t>
            </a:r>
            <a:r>
              <a:rPr lang="en-US" dirty="0" err="1" smtClean="0"/>
              <a:t>femoris</a:t>
            </a:r>
            <a:r>
              <a:rPr lang="en-US" dirty="0" smtClean="0"/>
              <a:t> – may make gap more apparent</a:t>
            </a:r>
          </a:p>
          <a:p>
            <a:pPr marL="640080" lvl="1" indent="-237744" fontAlgn="auto">
              <a:spcAft>
                <a:spcPts val="0"/>
              </a:spcAft>
              <a:buFont typeface="Verdana"/>
              <a:buChar char="◦"/>
              <a:defRPr/>
            </a:pPr>
            <a:r>
              <a:rPr lang="en-US" dirty="0" smtClean="0"/>
              <a:t>Aspiration with injection of </a:t>
            </a:r>
            <a:r>
              <a:rPr lang="en-US" dirty="0" err="1" smtClean="0"/>
              <a:t>lidocaine</a:t>
            </a:r>
            <a:endParaRPr lang="en-US" dirty="0" smtClean="0"/>
          </a:p>
          <a:p>
            <a:pPr marL="886968" lvl="2" fontAlgn="auto">
              <a:spcAft>
                <a:spcPts val="0"/>
              </a:spcAft>
              <a:buFont typeface="Wingdings 2"/>
              <a:buChar char=""/>
              <a:defRPr/>
            </a:pPr>
            <a:r>
              <a:rPr lang="en-US" dirty="0" smtClean="0"/>
              <a:t>Helps with pain</a:t>
            </a:r>
          </a:p>
          <a:p>
            <a:pPr marL="886968" lvl="2" fontAlgn="auto">
              <a:spcAft>
                <a:spcPts val="0"/>
              </a:spcAft>
              <a:buFont typeface="Wingdings 2"/>
              <a:buChar char=""/>
              <a:defRPr/>
            </a:pPr>
            <a:r>
              <a:rPr lang="en-US" dirty="0" smtClean="0"/>
              <a:t>May improve exam</a:t>
            </a:r>
          </a:p>
          <a:p>
            <a:pPr marL="365760" indent="-283464" fontAlgn="auto">
              <a:spcAft>
                <a:spcPts val="0"/>
              </a:spcAft>
              <a:buFont typeface="Wingdings 2"/>
              <a:buChar char=""/>
              <a:defRPr/>
            </a:pPr>
            <a:endParaRPr lang="en-US" dirty="0"/>
          </a:p>
        </p:txBody>
      </p:sp>
      <p:pic>
        <p:nvPicPr>
          <p:cNvPr id="36867" name="Picture 2" descr="http://casereports.bmj.com/content/2009/bcr.09.2009.2256/F1.large.jpg"/>
          <p:cNvPicPr>
            <a:picLocks noChangeAspect="1" noChangeArrowheads="1"/>
          </p:cNvPicPr>
          <p:nvPr/>
        </p:nvPicPr>
        <p:blipFill>
          <a:blip r:embed="rId2"/>
          <a:srcRect/>
          <a:stretch>
            <a:fillRect/>
          </a:stretch>
        </p:blipFill>
        <p:spPr bwMode="auto">
          <a:xfrm>
            <a:off x="6248400" y="4419600"/>
            <a:ext cx="2514600" cy="1841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5257800"/>
          </a:xfrm>
        </p:spPr>
        <p:txBody>
          <a:bodyPr>
            <a:normAutofit/>
          </a:bodyPr>
          <a:lstStyle/>
          <a:p>
            <a:pPr marL="365760" indent="-283464" fontAlgn="auto">
              <a:spcAft>
                <a:spcPts val="0"/>
              </a:spcAft>
              <a:buFont typeface="Wingdings 2"/>
              <a:buChar char=""/>
              <a:defRPr/>
            </a:pPr>
            <a:r>
              <a:rPr lang="en-US" dirty="0" smtClean="0"/>
              <a:t>Imaging</a:t>
            </a:r>
          </a:p>
          <a:p>
            <a:pPr marL="640080" lvl="1" indent="-237744" fontAlgn="auto">
              <a:spcAft>
                <a:spcPts val="0"/>
              </a:spcAft>
              <a:buFont typeface="Verdana"/>
              <a:buChar char="◦"/>
              <a:defRPr/>
            </a:pPr>
            <a:r>
              <a:rPr lang="en-US" dirty="0" smtClean="0"/>
              <a:t>X-rays</a:t>
            </a:r>
          </a:p>
          <a:p>
            <a:pPr marL="886968" lvl="2" fontAlgn="auto">
              <a:spcAft>
                <a:spcPts val="0"/>
              </a:spcAft>
              <a:buFont typeface="Wingdings 2"/>
              <a:buChar char=""/>
              <a:defRPr/>
            </a:pPr>
            <a:r>
              <a:rPr lang="en-US" dirty="0" err="1" smtClean="0"/>
              <a:t>Insall-Salvati</a:t>
            </a:r>
            <a:r>
              <a:rPr lang="en-US" dirty="0" smtClean="0"/>
              <a:t> ratio &lt; 1</a:t>
            </a:r>
          </a:p>
          <a:p>
            <a:pPr marL="1097280" lvl="3" indent="-173736" fontAlgn="auto">
              <a:spcAft>
                <a:spcPts val="0"/>
              </a:spcAft>
              <a:buClr>
                <a:schemeClr val="accent3"/>
              </a:buClr>
              <a:buFont typeface="Wingdings 2"/>
              <a:buChar char=""/>
              <a:defRPr/>
            </a:pPr>
            <a:r>
              <a:rPr lang="en-US" dirty="0" smtClean="0"/>
              <a:t>High intra/</a:t>
            </a:r>
            <a:r>
              <a:rPr lang="en-US" dirty="0" err="1" smtClean="0"/>
              <a:t>interobserver</a:t>
            </a:r>
            <a:r>
              <a:rPr lang="en-US" dirty="0" smtClean="0"/>
              <a:t> error rates</a:t>
            </a:r>
          </a:p>
          <a:p>
            <a:pPr marL="886968" lvl="2" fontAlgn="auto">
              <a:spcAft>
                <a:spcPts val="0"/>
              </a:spcAft>
              <a:buFont typeface="Wingdings 2"/>
              <a:buChar char=""/>
              <a:defRPr/>
            </a:pPr>
            <a:r>
              <a:rPr lang="en-US" dirty="0" err="1" smtClean="0"/>
              <a:t>Blackburne</a:t>
            </a:r>
            <a:r>
              <a:rPr lang="en-US" dirty="0" smtClean="0"/>
              <a:t>-Peel &lt; 0.805 (men) or 0.806 (women)</a:t>
            </a:r>
          </a:p>
          <a:p>
            <a:pPr marL="1097280" lvl="3" indent="-173736" fontAlgn="auto">
              <a:spcAft>
                <a:spcPts val="0"/>
              </a:spcAft>
              <a:buClr>
                <a:schemeClr val="accent3"/>
              </a:buClr>
              <a:buFont typeface="Wingdings 2"/>
              <a:buChar char=""/>
              <a:defRPr/>
            </a:pPr>
            <a:r>
              <a:rPr lang="en-US" dirty="0" smtClean="0"/>
              <a:t>Lower intra/</a:t>
            </a:r>
            <a:r>
              <a:rPr lang="en-US" dirty="0" err="1" smtClean="0"/>
              <a:t>interobserver</a:t>
            </a:r>
            <a:r>
              <a:rPr lang="en-US" dirty="0" smtClean="0"/>
              <a:t> error rates compared to </a:t>
            </a:r>
            <a:r>
              <a:rPr lang="en-US" dirty="0" err="1" smtClean="0"/>
              <a:t>Insall-Salvati</a:t>
            </a:r>
            <a:r>
              <a:rPr lang="en-US" dirty="0" smtClean="0"/>
              <a:t> ratio</a:t>
            </a:r>
          </a:p>
          <a:p>
            <a:pPr marL="886968" lvl="2" fontAlgn="auto">
              <a:spcAft>
                <a:spcPts val="0"/>
              </a:spcAft>
              <a:buFont typeface="Wingdings 2"/>
              <a:buChar char=""/>
              <a:defRPr/>
            </a:pPr>
            <a:r>
              <a:rPr lang="en-US" dirty="0" err="1" smtClean="0"/>
              <a:t>Caton-Deschamps</a:t>
            </a:r>
            <a:endParaRPr lang="en-US" dirty="0" smtClean="0"/>
          </a:p>
          <a:p>
            <a:pPr marL="1097280" lvl="3" indent="-173736" fontAlgn="auto">
              <a:spcAft>
                <a:spcPts val="0"/>
              </a:spcAft>
              <a:buClr>
                <a:schemeClr val="accent3"/>
              </a:buClr>
              <a:buFont typeface="Wingdings 2"/>
              <a:buChar char=""/>
              <a:defRPr/>
            </a:pPr>
            <a:r>
              <a:rPr lang="en-US" dirty="0" smtClean="0"/>
              <a:t>&lt; 1 (normal ratio = 1)</a:t>
            </a:r>
          </a:p>
          <a:p>
            <a:pPr marL="886968" lvl="2" fontAlgn="auto">
              <a:spcAft>
                <a:spcPts val="0"/>
              </a:spcAft>
              <a:buFont typeface="Wingdings 2"/>
              <a:buChar char=""/>
              <a:defRPr/>
            </a:pPr>
            <a:r>
              <a:rPr lang="en-US" dirty="0" smtClean="0"/>
              <a:t>Plateau-patella angle</a:t>
            </a:r>
          </a:p>
          <a:p>
            <a:pPr marL="1097280" lvl="3" indent="-173736" fontAlgn="auto">
              <a:spcAft>
                <a:spcPts val="0"/>
              </a:spcAft>
              <a:buClr>
                <a:schemeClr val="accent3"/>
              </a:buClr>
              <a:buFont typeface="Wingdings 2"/>
              <a:buChar char=""/>
              <a:defRPr/>
            </a:pPr>
            <a:r>
              <a:rPr lang="en-US" dirty="0" smtClean="0"/>
              <a:t>Angle &lt; 21° (normal angle 21-29°)</a:t>
            </a:r>
          </a:p>
          <a:p>
            <a:pPr marL="886968" lvl="2" fontAlgn="auto">
              <a:spcAft>
                <a:spcPts val="0"/>
              </a:spcAft>
              <a:buFont typeface="Wingdings 2"/>
              <a:buChar char=""/>
              <a:defRPr/>
            </a:pPr>
            <a:r>
              <a:rPr lang="en-US" dirty="0" smtClean="0"/>
              <a:t>May also be anterior tilt of patella</a:t>
            </a:r>
          </a:p>
          <a:p>
            <a:pPr marL="886968" lvl="2" fontAlgn="auto">
              <a:spcAft>
                <a:spcPts val="0"/>
              </a:spcAft>
              <a:buFont typeface="Wingdings 2"/>
              <a:buChar char=""/>
              <a:defRPr/>
            </a:pPr>
            <a:endParaRPr lang="en-US" dirty="0" smtClean="0"/>
          </a:p>
          <a:p>
            <a:pPr marL="886968" lvl="2" fontAlgn="auto">
              <a:spcAft>
                <a:spcPts val="0"/>
              </a:spcAft>
              <a:buFont typeface="Wingdings 2"/>
              <a:buChar char=""/>
              <a:defRPr/>
            </a:pPr>
            <a:r>
              <a:rPr lang="en-US" dirty="0" smtClean="0"/>
              <a:t>Only 10 of 18 pts had inferiorly displaced </a:t>
            </a:r>
            <a:r>
              <a:rPr lang="en-US" dirty="0" err="1" smtClean="0"/>
              <a:t>patellas</a:t>
            </a:r>
            <a:endParaRPr lang="en-US" dirty="0" smtClean="0"/>
          </a:p>
          <a:p>
            <a:pPr marL="1097280" lvl="3" indent="-173736" fontAlgn="auto">
              <a:spcAft>
                <a:spcPts val="0"/>
              </a:spcAft>
              <a:buClr>
                <a:schemeClr val="accent3"/>
              </a:buClr>
              <a:buFont typeface="Wingdings 2"/>
              <a:buChar char=""/>
              <a:defRPr/>
            </a:pPr>
            <a:r>
              <a:rPr lang="en-US" dirty="0" smtClean="0"/>
              <a:t>Kaneko et al. 1994</a:t>
            </a:r>
          </a:p>
          <a:p>
            <a:pPr marL="1097280" lvl="3" indent="-173736" fontAlgn="auto">
              <a:spcAft>
                <a:spcPts val="0"/>
              </a:spcAft>
              <a:buClr>
                <a:schemeClr val="accent3"/>
              </a:buClr>
              <a:buFont typeface="Wingdings 2"/>
              <a:buChar char=""/>
              <a:defRPr/>
            </a:pPr>
            <a:endParaRPr lang="en-US" dirty="0" smtClean="0"/>
          </a:p>
          <a:p>
            <a:pPr marL="640080" lvl="1" indent="-237744" fontAlgn="auto">
              <a:spcAft>
                <a:spcPts val="0"/>
              </a:spcAft>
              <a:buFont typeface="Verdana"/>
              <a:buChar char="◦"/>
              <a:defRPr/>
            </a:pPr>
            <a:r>
              <a:rPr lang="en-US" dirty="0" smtClean="0"/>
              <a:t>MRI</a:t>
            </a:r>
          </a:p>
          <a:p>
            <a:pPr marL="365760" indent="-283464" fontAlgn="auto">
              <a:spcAft>
                <a:spcPts val="0"/>
              </a:spcAft>
              <a:buFont typeface="Wingdings 2"/>
              <a:buChar char=""/>
              <a:defRPr/>
            </a:pPr>
            <a:endParaRPr lang="en-US" dirty="0" smtClean="0"/>
          </a:p>
        </p:txBody>
      </p:sp>
      <p:sp>
        <p:nvSpPr>
          <p:cNvPr id="37891" name="AutoShape 2" descr="http://www.expertconsultbook.com/expertconsult/p/bbmapAsset?appID=NGE&amp;isbn=978-1-4160-3143-7&amp;eid=4-u1.0-B978-1-4160-3143-7..00022-1..gr12&amp;assetType=ful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ill Sans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9938" name="Content Placeholder 3"/>
          <p:cNvSpPr>
            <a:spLocks noGrp="1"/>
          </p:cNvSpPr>
          <p:nvPr>
            <p:ph sz="half" idx="1"/>
          </p:nvPr>
        </p:nvSpPr>
        <p:spPr>
          <a:xfrm>
            <a:off x="1447800" y="1295400"/>
            <a:ext cx="3657600" cy="4664075"/>
          </a:xfrm>
        </p:spPr>
        <p:txBody>
          <a:bodyPr/>
          <a:lstStyle/>
          <a:p>
            <a:r>
              <a:rPr lang="en-US" smtClean="0"/>
              <a:t>Insall-Salvati</a:t>
            </a:r>
          </a:p>
          <a:p>
            <a:pPr lvl="1"/>
            <a:r>
              <a:rPr lang="en-US" sz="1400" smtClean="0"/>
              <a:t>Normal: 1.0</a:t>
            </a:r>
          </a:p>
          <a:p>
            <a:pPr lvl="1"/>
            <a:r>
              <a:rPr lang="en-US" sz="1400" smtClean="0"/>
              <a:t>Baja: 0.8 or less</a:t>
            </a:r>
          </a:p>
          <a:p>
            <a:pPr lvl="1"/>
            <a:r>
              <a:rPr lang="en-US" sz="1400" smtClean="0"/>
              <a:t>Alta: 1.2 or greater</a:t>
            </a:r>
          </a:p>
        </p:txBody>
      </p:sp>
      <p:sp>
        <p:nvSpPr>
          <p:cNvPr id="39939" name="Content Placeholder 4"/>
          <p:cNvSpPr>
            <a:spLocks noGrp="1"/>
          </p:cNvSpPr>
          <p:nvPr>
            <p:ph sz="half" idx="2"/>
          </p:nvPr>
        </p:nvSpPr>
        <p:spPr/>
        <p:txBody>
          <a:bodyPr/>
          <a:lstStyle/>
          <a:p>
            <a:r>
              <a:rPr lang="en-US" smtClean="0"/>
              <a:t>Modified Insall-Salvati</a:t>
            </a:r>
          </a:p>
        </p:txBody>
      </p:sp>
      <p:pic>
        <p:nvPicPr>
          <p:cNvPr id="39940" name="Picture 2" descr="http://www.kneeguru.co.uk/assets/images/Community_Hub/noyes/insall-salvati.jpg"/>
          <p:cNvPicPr>
            <a:picLocks noChangeAspect="1" noChangeArrowheads="1"/>
          </p:cNvPicPr>
          <p:nvPr/>
        </p:nvPicPr>
        <p:blipFill>
          <a:blip r:embed="rId3"/>
          <a:srcRect/>
          <a:stretch>
            <a:fillRect/>
          </a:stretch>
        </p:blipFill>
        <p:spPr bwMode="auto">
          <a:xfrm>
            <a:off x="1524000" y="2662238"/>
            <a:ext cx="2971800" cy="4195762"/>
          </a:xfrm>
          <a:prstGeom prst="rect">
            <a:avLst/>
          </a:prstGeom>
          <a:noFill/>
          <a:ln w="9525">
            <a:noFill/>
            <a:miter lim="800000"/>
            <a:headEnd/>
            <a:tailEnd/>
          </a:ln>
        </p:spPr>
      </p:pic>
      <p:pic>
        <p:nvPicPr>
          <p:cNvPr id="39941" name="Picture 2" descr="http://images.radiopaedia.org/images/530177/e8919a4decb1a5f6ff62a16ddc78ba.JPG"/>
          <p:cNvPicPr>
            <a:picLocks noChangeAspect="1" noChangeArrowheads="1"/>
          </p:cNvPicPr>
          <p:nvPr/>
        </p:nvPicPr>
        <p:blipFill>
          <a:blip r:embed="rId4"/>
          <a:srcRect/>
          <a:stretch>
            <a:fillRect/>
          </a:stretch>
        </p:blipFill>
        <p:spPr bwMode="auto">
          <a:xfrm>
            <a:off x="5638800" y="2438400"/>
            <a:ext cx="3314700" cy="4419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40962" name="Content Placeholder 2"/>
          <p:cNvSpPr>
            <a:spLocks noGrp="1"/>
          </p:cNvSpPr>
          <p:nvPr>
            <p:ph sz="half" idx="1"/>
          </p:nvPr>
        </p:nvSpPr>
        <p:spPr/>
        <p:txBody>
          <a:bodyPr/>
          <a:lstStyle/>
          <a:p>
            <a:r>
              <a:rPr lang="en-US" smtClean="0"/>
              <a:t>Blumensaat’s Line</a:t>
            </a:r>
          </a:p>
          <a:p>
            <a:pPr lvl="1"/>
            <a:r>
              <a:rPr lang="en-US" smtClean="0"/>
              <a:t>Knee flexed to 30°</a:t>
            </a:r>
          </a:p>
          <a:p>
            <a:endParaRPr lang="en-US" smtClean="0"/>
          </a:p>
        </p:txBody>
      </p:sp>
      <p:sp>
        <p:nvSpPr>
          <p:cNvPr id="40963" name="Content Placeholder 3"/>
          <p:cNvSpPr>
            <a:spLocks noGrp="1"/>
          </p:cNvSpPr>
          <p:nvPr>
            <p:ph sz="half" idx="2"/>
          </p:nvPr>
        </p:nvSpPr>
        <p:spPr/>
        <p:txBody>
          <a:bodyPr/>
          <a:lstStyle/>
          <a:p>
            <a:endParaRPr lang="en-US" smtClean="0"/>
          </a:p>
        </p:txBody>
      </p:sp>
      <p:pic>
        <p:nvPicPr>
          <p:cNvPr id="40964" name="Picture 4" descr="http://www.kneeguru.co.uk/assets/images/Community_Hub/grelsamer/lat_good04.jpg"/>
          <p:cNvPicPr>
            <a:picLocks noChangeAspect="1" noChangeArrowheads="1"/>
          </p:cNvPicPr>
          <p:nvPr/>
        </p:nvPicPr>
        <p:blipFill>
          <a:blip r:embed="rId2"/>
          <a:srcRect/>
          <a:stretch>
            <a:fillRect/>
          </a:stretch>
        </p:blipFill>
        <p:spPr bwMode="auto">
          <a:xfrm>
            <a:off x="1524000" y="2743200"/>
            <a:ext cx="3365500"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41986" name="Content Placeholder 2"/>
          <p:cNvSpPr>
            <a:spLocks noGrp="1"/>
          </p:cNvSpPr>
          <p:nvPr>
            <p:ph sz="half" idx="1"/>
          </p:nvPr>
        </p:nvSpPr>
        <p:spPr/>
        <p:txBody>
          <a:bodyPr/>
          <a:lstStyle/>
          <a:p>
            <a:r>
              <a:rPr lang="en-US" smtClean="0"/>
              <a:t>Blackburne-Peel</a:t>
            </a:r>
          </a:p>
        </p:txBody>
      </p:sp>
      <p:sp>
        <p:nvSpPr>
          <p:cNvPr id="41987" name="Content Placeholder 3"/>
          <p:cNvSpPr>
            <a:spLocks noGrp="1"/>
          </p:cNvSpPr>
          <p:nvPr>
            <p:ph sz="half" idx="2"/>
          </p:nvPr>
        </p:nvSpPr>
        <p:spPr/>
        <p:txBody>
          <a:bodyPr/>
          <a:lstStyle/>
          <a:p>
            <a:r>
              <a:rPr lang="en-US" smtClean="0"/>
              <a:t>Caton-Deschamps</a:t>
            </a:r>
          </a:p>
        </p:txBody>
      </p:sp>
      <p:pic>
        <p:nvPicPr>
          <p:cNvPr id="41988" name="Picture 2" descr="http://www.scielo.br/img/revistas/aob/v19n1/en_04f01.jpg"/>
          <p:cNvPicPr>
            <a:picLocks noChangeAspect="1" noChangeArrowheads="1"/>
          </p:cNvPicPr>
          <p:nvPr/>
        </p:nvPicPr>
        <p:blipFill>
          <a:blip r:embed="rId3"/>
          <a:srcRect/>
          <a:stretch>
            <a:fillRect/>
          </a:stretch>
        </p:blipFill>
        <p:spPr bwMode="auto">
          <a:xfrm>
            <a:off x="1143000" y="2209800"/>
            <a:ext cx="3810000" cy="4391025"/>
          </a:xfrm>
          <a:prstGeom prst="rect">
            <a:avLst/>
          </a:prstGeom>
          <a:noFill/>
          <a:ln w="9525">
            <a:noFill/>
            <a:miter lim="800000"/>
            <a:headEnd/>
            <a:tailEnd/>
          </a:ln>
        </p:spPr>
      </p:pic>
      <p:pic>
        <p:nvPicPr>
          <p:cNvPr id="41989" name="Picture 4" descr="http://images.radiopaedia.org/images/530182/c3d1eaa13e82ac0a39a06fd73a4fe2.jpg"/>
          <p:cNvPicPr>
            <a:picLocks noChangeAspect="1" noChangeArrowheads="1"/>
          </p:cNvPicPr>
          <p:nvPr/>
        </p:nvPicPr>
        <p:blipFill>
          <a:blip r:embed="rId4"/>
          <a:srcRect/>
          <a:stretch>
            <a:fillRect/>
          </a:stretch>
        </p:blipFill>
        <p:spPr bwMode="auto">
          <a:xfrm>
            <a:off x="5486400" y="2133600"/>
            <a:ext cx="3371850"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 name="Content Placeholder 2"/>
          <p:cNvSpPr>
            <a:spLocks noGrp="1"/>
          </p:cNvSpPr>
          <p:nvPr>
            <p:ph sz="half" idx="1"/>
          </p:nvPr>
        </p:nvSpPr>
        <p:spPr>
          <a:xfrm>
            <a:off x="1435100" y="1524000"/>
            <a:ext cx="3657600" cy="5257800"/>
          </a:xfrm>
        </p:spPr>
        <p:txBody>
          <a:bodyPr>
            <a:normAutofit fontScale="70000" lnSpcReduction="20000"/>
          </a:bodyPr>
          <a:lstStyle/>
          <a:p>
            <a:pPr marL="365760" indent="-283464" fontAlgn="auto">
              <a:spcAft>
                <a:spcPts val="0"/>
              </a:spcAft>
              <a:buFont typeface="Wingdings 2"/>
              <a:buChar char=""/>
              <a:defRPr/>
            </a:pPr>
            <a:r>
              <a:rPr lang="en-US" dirty="0" smtClean="0"/>
              <a:t>Plateau-patella Angle</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endParaRPr lang="en-US" sz="1900" dirty="0" smtClean="0"/>
          </a:p>
          <a:p>
            <a:pPr marL="365760" indent="-283464" fontAlgn="auto">
              <a:spcAft>
                <a:spcPts val="0"/>
              </a:spcAft>
              <a:buFont typeface="Wingdings 2"/>
              <a:buChar char=""/>
              <a:defRPr/>
            </a:pPr>
            <a:r>
              <a:rPr lang="en-US" sz="1900" dirty="0" smtClean="0"/>
              <a:t>The plateau-patella angle is formed between a line drawn tangential to the </a:t>
            </a:r>
            <a:r>
              <a:rPr lang="en-US" sz="1900" dirty="0" err="1" smtClean="0"/>
              <a:t>subchondral</a:t>
            </a:r>
            <a:r>
              <a:rPr lang="en-US" sz="1900" dirty="0" smtClean="0"/>
              <a:t> bone of the medial </a:t>
            </a:r>
            <a:r>
              <a:rPr lang="en-US" sz="1900" dirty="0" err="1" smtClean="0"/>
              <a:t>tibial</a:t>
            </a:r>
            <a:r>
              <a:rPr lang="en-US" sz="1900" dirty="0" smtClean="0"/>
              <a:t> plateau and a second line drawn from the posterior extent of the plateau (at the contact point of the tangent) to the inferior </a:t>
            </a:r>
            <a:r>
              <a:rPr lang="en-US" sz="1900" dirty="0" err="1" smtClean="0"/>
              <a:t>articular</a:t>
            </a:r>
            <a:r>
              <a:rPr lang="en-US" sz="1900" dirty="0" smtClean="0"/>
              <a:t> border of the patella. </a:t>
            </a:r>
          </a:p>
          <a:p>
            <a:pPr marL="365760" indent="-283464" fontAlgn="auto">
              <a:spcAft>
                <a:spcPts val="0"/>
              </a:spcAft>
              <a:buFont typeface="Wingdings 2"/>
              <a:buChar char=""/>
              <a:defRPr/>
            </a:pPr>
            <a:r>
              <a:rPr lang="en-US" sz="1900" dirty="0" smtClean="0"/>
              <a:t>The plateau-patella angle in this knee is 16.5°, indicating patella </a:t>
            </a:r>
            <a:r>
              <a:rPr lang="en-US" sz="1900" dirty="0" err="1" smtClean="0">
                <a:solidFill>
                  <a:srgbClr val="FF0000"/>
                </a:solidFill>
              </a:rPr>
              <a:t>baja</a:t>
            </a:r>
            <a:r>
              <a:rPr lang="en-US" sz="1900" dirty="0" smtClean="0"/>
              <a:t> .</a:t>
            </a:r>
          </a:p>
          <a:p>
            <a:pPr marL="365760" indent="-283464" fontAlgn="auto">
              <a:spcAft>
                <a:spcPts val="0"/>
              </a:spcAft>
              <a:buFont typeface="Wingdings 2"/>
              <a:buChar char=""/>
              <a:defRPr/>
            </a:pPr>
            <a:r>
              <a:rPr lang="en-US" sz="1900" b="1" dirty="0" smtClean="0"/>
              <a:t>Normal range is 21° to 29°</a:t>
            </a:r>
          </a:p>
          <a:p>
            <a:pPr marL="640080" lvl="1" indent="-237744" fontAlgn="auto">
              <a:spcAft>
                <a:spcPts val="0"/>
              </a:spcAft>
              <a:buFont typeface="Verdana"/>
              <a:buChar char="◦"/>
              <a:defRPr/>
            </a:pPr>
            <a:endParaRPr lang="en-US" dirty="0"/>
          </a:p>
        </p:txBody>
      </p:sp>
      <p:sp>
        <p:nvSpPr>
          <p:cNvPr id="4" name="Content Placeholder 3"/>
          <p:cNvSpPr>
            <a:spLocks noGrp="1"/>
          </p:cNvSpPr>
          <p:nvPr>
            <p:ph sz="half" idx="2"/>
          </p:nvPr>
        </p:nvSpPr>
        <p:spPr>
          <a:xfrm>
            <a:off x="4876800" y="1981200"/>
            <a:ext cx="3657600" cy="4590288"/>
          </a:xfrm>
        </p:spPr>
        <p:txBody>
          <a:bodyPr>
            <a:normAutofit fontScale="70000" lnSpcReduction="20000"/>
          </a:bodyPr>
          <a:lstStyle/>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r>
              <a:rPr lang="en-US" sz="2000" dirty="0" smtClean="0"/>
              <a:t>The plateau-patella angle in this knee is 35.2°, indicating the presence of patella </a:t>
            </a:r>
            <a:r>
              <a:rPr lang="en-US" sz="2000" dirty="0" err="1" smtClean="0">
                <a:solidFill>
                  <a:srgbClr val="FF0000"/>
                </a:solidFill>
              </a:rPr>
              <a:t>alta</a:t>
            </a:r>
            <a:r>
              <a:rPr lang="en-US" sz="2000" dirty="0" smtClean="0"/>
              <a:t>. </a:t>
            </a:r>
          </a:p>
          <a:p>
            <a:pPr marL="365760" indent="-283464" fontAlgn="auto">
              <a:spcAft>
                <a:spcPts val="0"/>
              </a:spcAft>
              <a:buFont typeface="Wingdings 2"/>
              <a:buChar char=""/>
              <a:defRPr/>
            </a:pPr>
            <a:r>
              <a:rPr lang="en-US" sz="2000" b="1" dirty="0" smtClean="0"/>
              <a:t>Normal plateau-patella angle </a:t>
            </a:r>
            <a:r>
              <a:rPr lang="en-US" sz="2000" b="1" dirty="0" err="1" smtClean="0"/>
              <a:t>ranes</a:t>
            </a:r>
            <a:r>
              <a:rPr lang="en-US" sz="2000" b="1" dirty="0" smtClean="0"/>
              <a:t> from 21° to 29°.</a:t>
            </a:r>
            <a:endParaRPr lang="en-US" sz="2000" b="1" dirty="0"/>
          </a:p>
        </p:txBody>
      </p:sp>
      <p:pic>
        <p:nvPicPr>
          <p:cNvPr id="43012" name="Picture 2" descr="Figure 4"/>
          <p:cNvPicPr>
            <a:picLocks noChangeAspect="1" noChangeArrowheads="1"/>
          </p:cNvPicPr>
          <p:nvPr/>
        </p:nvPicPr>
        <p:blipFill>
          <a:blip r:embed="rId2"/>
          <a:srcRect/>
          <a:stretch>
            <a:fillRect/>
          </a:stretch>
        </p:blipFill>
        <p:spPr bwMode="auto">
          <a:xfrm>
            <a:off x="1676400" y="1828800"/>
            <a:ext cx="3251200" cy="2438400"/>
          </a:xfrm>
          <a:prstGeom prst="rect">
            <a:avLst/>
          </a:prstGeom>
          <a:noFill/>
          <a:ln w="9525">
            <a:noFill/>
            <a:miter lim="800000"/>
            <a:headEnd/>
            <a:tailEnd/>
          </a:ln>
        </p:spPr>
      </p:pic>
      <p:pic>
        <p:nvPicPr>
          <p:cNvPr id="43013" name="Picture 4" descr="Figure 5"/>
          <p:cNvPicPr>
            <a:picLocks noChangeAspect="1" noChangeArrowheads="1"/>
          </p:cNvPicPr>
          <p:nvPr/>
        </p:nvPicPr>
        <p:blipFill>
          <a:blip r:embed="rId3"/>
          <a:srcRect/>
          <a:stretch>
            <a:fillRect/>
          </a:stretch>
        </p:blipFill>
        <p:spPr bwMode="auto">
          <a:xfrm>
            <a:off x="5410200" y="1905000"/>
            <a:ext cx="33528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44034" name="Content Placeholder 2"/>
          <p:cNvSpPr>
            <a:spLocks noGrp="1"/>
          </p:cNvSpPr>
          <p:nvPr>
            <p:ph idx="1"/>
          </p:nvPr>
        </p:nvSpPr>
        <p:spPr>
          <a:xfrm>
            <a:off x="1435100" y="1447800"/>
            <a:ext cx="7499350" cy="5410200"/>
          </a:xfrm>
        </p:spPr>
        <p:txBody>
          <a:bodyPr/>
          <a:lstStyle/>
          <a:p>
            <a:r>
              <a:rPr lang="en-US" u="sng" smtClean="0"/>
              <a:t>Acute Mgmt</a:t>
            </a:r>
          </a:p>
          <a:p>
            <a:pPr lvl="1"/>
            <a:r>
              <a:rPr lang="en-US" smtClean="0"/>
              <a:t>Immobilization in extension</a:t>
            </a:r>
          </a:p>
          <a:p>
            <a:r>
              <a:rPr lang="en-US" u="sng" smtClean="0"/>
              <a:t>Non-Operative Tx</a:t>
            </a:r>
          </a:p>
          <a:p>
            <a:pPr lvl="1"/>
            <a:r>
              <a:rPr lang="en-US" smtClean="0"/>
              <a:t>Incomplete ruptures</a:t>
            </a:r>
          </a:p>
          <a:p>
            <a:pPr lvl="2"/>
            <a:r>
              <a:rPr lang="en-US" smtClean="0"/>
              <a:t>Immobilization in extension for 3-6 weeks</a:t>
            </a:r>
          </a:p>
          <a:p>
            <a:pPr lvl="2"/>
            <a:r>
              <a:rPr lang="en-US" smtClean="0"/>
              <a:t>Gradual flexion </a:t>
            </a:r>
            <a:r>
              <a:rPr lang="en-US" u="sng" smtClean="0"/>
              <a:t>after</a:t>
            </a:r>
            <a:r>
              <a:rPr lang="en-US" smtClean="0"/>
              <a:t> pt is able to:</a:t>
            </a:r>
          </a:p>
          <a:p>
            <a:pPr lvl="4"/>
            <a:r>
              <a:rPr lang="en-US" smtClean="0"/>
              <a:t>Achieve good quads muscle control</a:t>
            </a:r>
          </a:p>
          <a:p>
            <a:pPr lvl="4"/>
            <a:r>
              <a:rPr lang="en-US" smtClean="0"/>
              <a:t>Perform a straight-leg raise without discomfort</a:t>
            </a:r>
          </a:p>
          <a:p>
            <a:pPr lvl="2"/>
            <a:r>
              <a:rPr lang="en-US" smtClean="0">
                <a:solidFill>
                  <a:srgbClr val="FF0000"/>
                </a:solidFill>
              </a:rPr>
              <a:t>Expect</a:t>
            </a:r>
            <a:r>
              <a:rPr lang="en-US" smtClean="0"/>
              <a:t> following sequelae:</a:t>
            </a:r>
          </a:p>
          <a:p>
            <a:pPr lvl="4"/>
            <a:r>
              <a:rPr lang="en-US" smtClean="0"/>
              <a:t>Weakness</a:t>
            </a:r>
          </a:p>
          <a:p>
            <a:pPr lvl="4"/>
            <a:r>
              <a:rPr lang="en-US" smtClean="0"/>
              <a:t>Extensor lag</a:t>
            </a:r>
          </a:p>
          <a:p>
            <a:pPr lvl="4"/>
            <a:r>
              <a:rPr lang="en-US" smtClean="0"/>
              <a:t>Quadriceps atrophy</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 name="Content Placeholder 2"/>
          <p:cNvSpPr>
            <a:spLocks noGrp="1"/>
          </p:cNvSpPr>
          <p:nvPr>
            <p:ph idx="1"/>
          </p:nvPr>
        </p:nvSpPr>
        <p:spPr>
          <a:xfrm>
            <a:off x="685800" y="1447800"/>
            <a:ext cx="7498080" cy="5410200"/>
          </a:xfrm>
        </p:spPr>
        <p:txBody>
          <a:bodyPr>
            <a:normAutofit/>
          </a:bodyPr>
          <a:lstStyle/>
          <a:p>
            <a:pPr marL="365760" indent="-283464" fontAlgn="auto">
              <a:spcAft>
                <a:spcPts val="0"/>
              </a:spcAft>
              <a:buFont typeface="Wingdings 2"/>
              <a:buChar char=""/>
              <a:defRPr/>
            </a:pPr>
            <a:r>
              <a:rPr lang="en-US" dirty="0" smtClean="0"/>
              <a:t>Operative </a:t>
            </a:r>
            <a:r>
              <a:rPr lang="en-US" dirty="0" err="1" smtClean="0"/>
              <a:t>Tx</a:t>
            </a:r>
            <a:endParaRPr lang="en-US" dirty="0" smtClean="0"/>
          </a:p>
          <a:p>
            <a:pPr marL="640080" lvl="1" indent="-237744" fontAlgn="auto">
              <a:spcAft>
                <a:spcPts val="0"/>
              </a:spcAft>
              <a:buFont typeface="Verdana"/>
              <a:buChar char="◦"/>
              <a:defRPr/>
            </a:pPr>
            <a:r>
              <a:rPr lang="en-US" dirty="0" smtClean="0"/>
              <a:t>Complete ruptures</a:t>
            </a:r>
          </a:p>
          <a:p>
            <a:pPr marL="886968" lvl="2" fontAlgn="auto">
              <a:spcAft>
                <a:spcPts val="0"/>
              </a:spcAft>
              <a:buFont typeface="Wingdings 2"/>
              <a:buChar char=""/>
              <a:defRPr/>
            </a:pPr>
            <a:r>
              <a:rPr lang="en-US" dirty="0" smtClean="0"/>
              <a:t>Early repair leads to better results</a:t>
            </a:r>
          </a:p>
          <a:p>
            <a:pPr marL="1097280" lvl="3" indent="-173736" fontAlgn="auto">
              <a:spcAft>
                <a:spcPts val="0"/>
              </a:spcAft>
              <a:buClr>
                <a:schemeClr val="accent3"/>
              </a:buClr>
              <a:buFont typeface="Wingdings 2"/>
              <a:buChar char=""/>
              <a:defRPr/>
            </a:pPr>
            <a:r>
              <a:rPr lang="en-US" dirty="0" smtClean="0"/>
              <a:t>Within 1 week</a:t>
            </a:r>
          </a:p>
          <a:p>
            <a:pPr marL="1298448" lvl="4" indent="-182880" fontAlgn="auto">
              <a:spcAft>
                <a:spcPts val="0"/>
              </a:spcAft>
              <a:buClr>
                <a:schemeClr val="accent4"/>
              </a:buClr>
              <a:buFont typeface="Wingdings 2"/>
              <a:buChar char=""/>
              <a:defRPr/>
            </a:pPr>
            <a:r>
              <a:rPr lang="en-US" dirty="0" smtClean="0"/>
              <a:t>Beyond 72 hrs, retraction may make repair more difficult</a:t>
            </a:r>
          </a:p>
          <a:p>
            <a:pPr marL="886968" lvl="2" fontAlgn="auto">
              <a:spcAft>
                <a:spcPts val="0"/>
              </a:spcAft>
              <a:buFont typeface="Wingdings 2"/>
              <a:buChar char=""/>
              <a:defRPr/>
            </a:pPr>
            <a:r>
              <a:rPr lang="en-US" dirty="0" smtClean="0"/>
              <a:t>Repair techniques vary</a:t>
            </a:r>
          </a:p>
          <a:p>
            <a:pPr marL="1097280" lvl="3" indent="-173736" fontAlgn="auto">
              <a:spcAft>
                <a:spcPts val="0"/>
              </a:spcAft>
              <a:buClr>
                <a:schemeClr val="accent3"/>
              </a:buClr>
              <a:buFont typeface="Wingdings 2"/>
              <a:buChar char=""/>
              <a:defRPr/>
            </a:pPr>
            <a:r>
              <a:rPr lang="en-US" u="sng" dirty="0" smtClean="0"/>
              <a:t>No single technique shown to be better than any other</a:t>
            </a:r>
          </a:p>
          <a:p>
            <a:pPr marL="1097280" lvl="3" indent="-173736" fontAlgn="auto">
              <a:spcAft>
                <a:spcPts val="0"/>
              </a:spcAft>
              <a:buClr>
                <a:schemeClr val="accent3"/>
              </a:buClr>
              <a:buFont typeface="Wingdings 2"/>
              <a:buChar char=""/>
              <a:defRPr/>
            </a:pPr>
            <a:r>
              <a:rPr lang="en-US" dirty="0" smtClean="0"/>
              <a:t>Depends on location of rupture</a:t>
            </a:r>
          </a:p>
          <a:p>
            <a:pPr marL="1298448" lvl="4" indent="-182880" fontAlgn="auto">
              <a:spcAft>
                <a:spcPts val="0"/>
              </a:spcAft>
              <a:buClr>
                <a:schemeClr val="accent4"/>
              </a:buClr>
              <a:buFont typeface="Wingdings 2"/>
              <a:buChar char=""/>
              <a:defRPr/>
            </a:pPr>
            <a:r>
              <a:rPr lang="en-US" dirty="0" err="1" smtClean="0"/>
              <a:t>Midsubstance</a:t>
            </a:r>
            <a:r>
              <a:rPr lang="en-US" dirty="0" smtClean="0"/>
              <a:t> tear</a:t>
            </a:r>
          </a:p>
          <a:p>
            <a:pPr lvl="5">
              <a:defRPr/>
            </a:pPr>
            <a:r>
              <a:rPr lang="en-US" dirty="0" smtClean="0"/>
              <a:t>End-to-end repair</a:t>
            </a:r>
          </a:p>
          <a:p>
            <a:pPr marL="1298448" lvl="4" indent="-182880" fontAlgn="auto">
              <a:spcAft>
                <a:spcPts val="0"/>
              </a:spcAft>
              <a:buClr>
                <a:schemeClr val="accent4"/>
              </a:buClr>
              <a:buFont typeface="Wingdings 2"/>
              <a:buChar char=""/>
              <a:defRPr/>
            </a:pPr>
            <a:r>
              <a:rPr lang="en-US" dirty="0" smtClean="0"/>
              <a:t>Tear at/near </a:t>
            </a:r>
            <a:r>
              <a:rPr lang="en-US" dirty="0" err="1" smtClean="0"/>
              <a:t>osteotendinous</a:t>
            </a:r>
            <a:r>
              <a:rPr lang="en-US" dirty="0" smtClean="0"/>
              <a:t> </a:t>
            </a:r>
            <a:r>
              <a:rPr lang="en-US" dirty="0" err="1" smtClean="0"/>
              <a:t>jxn</a:t>
            </a:r>
            <a:r>
              <a:rPr lang="en-US" dirty="0" smtClean="0"/>
              <a:t> (most common site)</a:t>
            </a:r>
          </a:p>
          <a:p>
            <a:pPr lvl="5">
              <a:defRPr/>
            </a:pPr>
            <a:r>
              <a:rPr lang="en-US" dirty="0" smtClean="0"/>
              <a:t>Drill holes in patella</a:t>
            </a:r>
          </a:p>
          <a:p>
            <a:pPr lvl="5">
              <a:defRPr/>
            </a:pPr>
            <a:r>
              <a:rPr lang="en-US" dirty="0" smtClean="0"/>
              <a:t>+/- reinforcing </a:t>
            </a:r>
            <a:r>
              <a:rPr lang="en-US" dirty="0" err="1" smtClean="0"/>
              <a:t>cerclage</a:t>
            </a:r>
            <a:r>
              <a:rPr lang="en-US" dirty="0" smtClean="0"/>
              <a:t>	</a:t>
            </a:r>
          </a:p>
          <a:p>
            <a:pPr marL="886968" lvl="2" fontAlgn="auto">
              <a:spcAft>
                <a:spcPts val="0"/>
              </a:spcAft>
              <a:buFont typeface="Wingdings 2"/>
              <a:buChar char=""/>
              <a:defRPr/>
            </a:pPr>
            <a:r>
              <a:rPr lang="en-US" dirty="0" smtClean="0"/>
              <a:t>Collagen remodels into organized longitudinal structure over 3 to 6 months</a:t>
            </a:r>
          </a:p>
          <a:p>
            <a:pPr marL="1097280" lvl="3" indent="-173736" fontAlgn="auto">
              <a:spcAft>
                <a:spcPts val="0"/>
              </a:spcAft>
              <a:buClr>
                <a:schemeClr val="accent3"/>
              </a:buClr>
              <a:buFont typeface="Wingdings 2"/>
              <a:buChar char=""/>
              <a:defRPr/>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65323" t="30240" r="20099" b="15117"/>
          <a:stretch>
            <a:fillRect/>
          </a:stretch>
        </p:blipFill>
        <p:spPr bwMode="auto">
          <a:xfrm>
            <a:off x="7086600" y="1600200"/>
            <a:ext cx="2057400" cy="3657600"/>
          </a:xfrm>
          <a:prstGeom prst="rect">
            <a:avLst/>
          </a:prstGeom>
          <a:noFill/>
          <a:ln>
            <a:noFill/>
          </a:ln>
          <a:effectLst/>
          <a:extLst>
            <a:ext uri="{909E8E84-426E-40dd-AFC4-6F175D3DCCD1}">
              <a14:hiddenFill xmlns:a14="http://schemas.microsoft.com/office/drawing/2010/main">
                <a:blipFill dpi="0" rotWithShape="0">
                  <a:blip/>
                  <a:srcRect l="65323" t="30240" r="20099" b="151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 Tendon Rupture Repair</a:t>
            </a:r>
            <a:endParaRPr lang="en-US" dirty="0"/>
          </a:p>
        </p:txBody>
      </p:sp>
      <p:sp>
        <p:nvSpPr>
          <p:cNvPr id="3" name="Content Placeholder 2"/>
          <p:cNvSpPr>
            <a:spLocks noGrp="1"/>
          </p:cNvSpPr>
          <p:nvPr>
            <p:ph idx="1"/>
          </p:nvPr>
        </p:nvSpPr>
        <p:spPr>
          <a:xfrm>
            <a:off x="457200" y="1600200"/>
            <a:ext cx="6096000" cy="4800600"/>
          </a:xfrm>
        </p:spPr>
        <p:txBody>
          <a:bodyPr/>
          <a:lstStyle/>
          <a:p>
            <a:r>
              <a:rPr lang="en-US" dirty="0" smtClean="0"/>
              <a:t>Midline incision</a:t>
            </a:r>
          </a:p>
          <a:p>
            <a:r>
              <a:rPr lang="en-US" dirty="0" smtClean="0"/>
              <a:t>Debride tendon edges</a:t>
            </a:r>
          </a:p>
          <a:p>
            <a:r>
              <a:rPr lang="en-US" dirty="0" err="1" smtClean="0"/>
              <a:t>Midsubstance</a:t>
            </a:r>
            <a:r>
              <a:rPr lang="en-US" dirty="0" smtClean="0"/>
              <a:t> with end to end </a:t>
            </a:r>
          </a:p>
          <a:p>
            <a:r>
              <a:rPr lang="en-US" dirty="0" smtClean="0"/>
              <a:t>At </a:t>
            </a:r>
            <a:r>
              <a:rPr lang="en-US" dirty="0" err="1" smtClean="0"/>
              <a:t>oseotendinous</a:t>
            </a:r>
            <a:r>
              <a:rPr lang="en-US" dirty="0" smtClean="0"/>
              <a:t> junction 3 drill holes in patella</a:t>
            </a:r>
          </a:p>
          <a:p>
            <a:r>
              <a:rPr lang="en-US" dirty="0" smtClean="0"/>
              <a:t>2 heavy sutures in </a:t>
            </a:r>
            <a:r>
              <a:rPr lang="en-US" dirty="0" err="1" smtClean="0"/>
              <a:t>krakow</a:t>
            </a:r>
            <a:r>
              <a:rPr lang="en-US" dirty="0" smtClean="0"/>
              <a:t> or </a:t>
            </a:r>
            <a:r>
              <a:rPr lang="en-US" dirty="0" err="1" smtClean="0"/>
              <a:t>brunnell</a:t>
            </a:r>
            <a:r>
              <a:rPr lang="en-US" dirty="0" smtClean="0"/>
              <a:t> through tendon and passed through patella</a:t>
            </a:r>
          </a:p>
          <a:p>
            <a:r>
              <a:rPr lang="en-US" dirty="0" smtClean="0"/>
              <a:t>Retinaculum repaired</a:t>
            </a:r>
          </a:p>
          <a:p>
            <a:r>
              <a:rPr lang="en-US" dirty="0" smtClean="0"/>
              <a:t>Augmentation usually not necessary</a:t>
            </a:r>
          </a:p>
          <a:p>
            <a:r>
              <a:rPr lang="en-US" dirty="0" err="1" smtClean="0"/>
              <a:t>Scuderi</a:t>
            </a:r>
            <a:r>
              <a:rPr lang="en-US" dirty="0" smtClean="0"/>
              <a:t> technique for tenuous repairs</a:t>
            </a:r>
          </a:p>
          <a:p>
            <a:pPr lvl="1"/>
            <a:r>
              <a:rPr lang="en-US" dirty="0" smtClean="0"/>
              <a:t>Partial thickness triangular flap from anterior proximal tendon 2inch base 3 inch sides, flap folded down and sutured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324600" y="2209800"/>
            <a:ext cx="2616200" cy="3987800"/>
          </a:xfrm>
          <a:prstGeom prst="rect">
            <a:avLst/>
          </a:prstGeom>
        </p:spPr>
      </p:pic>
    </p:spTree>
    <p:extLst>
      <p:ext uri="{BB962C8B-B14F-4D97-AF65-F5344CB8AC3E}">
        <p14:creationId xmlns:p14="http://schemas.microsoft.com/office/powerpoint/2010/main" val="540206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16386" name="Content Placeholder 2"/>
          <p:cNvSpPr>
            <a:spLocks noGrp="1"/>
          </p:cNvSpPr>
          <p:nvPr>
            <p:ph idx="1"/>
          </p:nvPr>
        </p:nvSpPr>
        <p:spPr/>
        <p:txBody>
          <a:bodyPr/>
          <a:lstStyle/>
          <a:p>
            <a:r>
              <a:rPr lang="en-US" smtClean="0"/>
              <a:t>Extensor Mechanism</a:t>
            </a:r>
          </a:p>
          <a:p>
            <a:pPr lvl="1"/>
            <a:r>
              <a:rPr lang="en-US" smtClean="0"/>
              <a:t>Quadriceps</a:t>
            </a:r>
          </a:p>
          <a:p>
            <a:pPr lvl="1"/>
            <a:r>
              <a:rPr lang="en-US" smtClean="0"/>
              <a:t>Quadriceps tendon</a:t>
            </a:r>
          </a:p>
          <a:p>
            <a:pPr lvl="1"/>
            <a:r>
              <a:rPr lang="en-US" smtClean="0"/>
              <a:t>Patella</a:t>
            </a:r>
          </a:p>
          <a:p>
            <a:pPr lvl="1"/>
            <a:r>
              <a:rPr lang="en-US" smtClean="0"/>
              <a:t>Patellar tendon (ligament)</a:t>
            </a:r>
          </a:p>
          <a:p>
            <a:pPr lvl="1"/>
            <a:endParaRPr lang="en-US" smtClean="0"/>
          </a:p>
          <a:p>
            <a:endParaRPr lang="en-US" smtClean="0"/>
          </a:p>
        </p:txBody>
      </p:sp>
      <p:pic>
        <p:nvPicPr>
          <p:cNvPr id="16387" name="Picture 2" descr="http://www.mendmeshop.com/_img/quadricep-muscles.jpg"/>
          <p:cNvPicPr>
            <a:picLocks noChangeAspect="1" noChangeArrowheads="1"/>
          </p:cNvPicPr>
          <p:nvPr/>
        </p:nvPicPr>
        <p:blipFill>
          <a:blip r:embed="rId2"/>
          <a:srcRect/>
          <a:stretch>
            <a:fillRect/>
          </a:stretch>
        </p:blipFill>
        <p:spPr bwMode="auto">
          <a:xfrm>
            <a:off x="5867400" y="1600200"/>
            <a:ext cx="3125788" cy="5057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Repairs</a:t>
            </a:r>
            <a:endParaRPr lang="en-US" dirty="0"/>
          </a:p>
        </p:txBody>
      </p:sp>
      <p:sp>
        <p:nvSpPr>
          <p:cNvPr id="3" name="Content Placeholder 2"/>
          <p:cNvSpPr>
            <a:spLocks noGrp="1"/>
          </p:cNvSpPr>
          <p:nvPr>
            <p:ph idx="1"/>
          </p:nvPr>
        </p:nvSpPr>
        <p:spPr>
          <a:xfrm>
            <a:off x="152400" y="1371600"/>
            <a:ext cx="7620000" cy="4800600"/>
          </a:xfrm>
        </p:spPr>
        <p:txBody>
          <a:bodyPr/>
          <a:lstStyle/>
          <a:p>
            <a:r>
              <a:rPr lang="en-US" dirty="0" smtClean="0"/>
              <a:t>Elevate quadriceps off femur and release adhesions to gain length</a:t>
            </a:r>
          </a:p>
          <a:p>
            <a:r>
              <a:rPr lang="en-US" dirty="0" err="1" smtClean="0"/>
              <a:t>Codivilla</a:t>
            </a:r>
            <a:r>
              <a:rPr lang="en-US" dirty="0" smtClean="0"/>
              <a:t> lengthening</a:t>
            </a:r>
          </a:p>
          <a:p>
            <a:pPr lvl="1"/>
            <a:r>
              <a:rPr lang="en-US" dirty="0" smtClean="0"/>
              <a:t>Full thickness V in proximal segment</a:t>
            </a:r>
          </a:p>
          <a:p>
            <a:pPr lvl="1"/>
            <a:r>
              <a:rPr lang="en-US" dirty="0" smtClean="0"/>
              <a:t>Lower margin should end 1.3 to 2cm proximal to rupture</a:t>
            </a:r>
          </a:p>
          <a:p>
            <a:pPr lvl="1"/>
            <a:r>
              <a:rPr lang="en-US" dirty="0" smtClean="0"/>
              <a:t>Tendon ends repaired</a:t>
            </a:r>
          </a:p>
          <a:p>
            <a:pPr lvl="1"/>
            <a:r>
              <a:rPr lang="en-US" dirty="0" smtClean="0"/>
              <a:t>Triangular flap turned down and sutured</a:t>
            </a:r>
          </a:p>
          <a:p>
            <a:pPr lvl="1"/>
            <a:r>
              <a:rPr lang="en-US" dirty="0" smtClean="0"/>
              <a:t>V sutured side to side</a:t>
            </a:r>
            <a:endParaRPr lang="en-US" dirty="0"/>
          </a:p>
        </p:txBody>
      </p:sp>
      <p:pic>
        <p:nvPicPr>
          <p:cNvPr id="4" name="Picture 3"/>
          <p:cNvPicPr>
            <a:picLocks noChangeAspect="1"/>
          </p:cNvPicPr>
          <p:nvPr/>
        </p:nvPicPr>
        <p:blipFill>
          <a:blip r:embed="rId2"/>
          <a:stretch>
            <a:fillRect/>
          </a:stretch>
        </p:blipFill>
        <p:spPr>
          <a:xfrm>
            <a:off x="3228917" y="3962400"/>
            <a:ext cx="5915083" cy="3467100"/>
          </a:xfrm>
          <a:prstGeom prst="rect">
            <a:avLst/>
          </a:prstGeom>
        </p:spPr>
      </p:pic>
    </p:spTree>
    <p:extLst>
      <p:ext uri="{BB962C8B-B14F-4D97-AF65-F5344CB8AC3E}">
        <p14:creationId xmlns:p14="http://schemas.microsoft.com/office/powerpoint/2010/main" val="38514209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pic>
        <p:nvPicPr>
          <p:cNvPr id="46082" name="Content Placeholder 6" descr="bbmapAsset.gif"/>
          <p:cNvPicPr>
            <a:picLocks noGrp="1" noChangeAspect="1"/>
          </p:cNvPicPr>
          <p:nvPr>
            <p:ph idx="1"/>
          </p:nvPr>
        </p:nvPicPr>
        <p:blipFill>
          <a:blip r:embed="rId2"/>
          <a:srcRect/>
          <a:stretch>
            <a:fillRect/>
          </a:stretch>
        </p:blipFill>
        <p:spPr>
          <a:xfrm>
            <a:off x="1752600" y="1752600"/>
            <a:ext cx="5943600" cy="4467225"/>
          </a:xfrm>
        </p:spPr>
      </p:pic>
      <p:sp>
        <p:nvSpPr>
          <p:cNvPr id="46083" name="AutoShape 2" descr="http://www.expertconsultbook.com/expertconsult/p/bbmapAsset?appID=NGE&amp;isbn=978-1-4160-3143-7&amp;eid=4-u1.0-B978-1-4160-3143-7..00022-1..gr17&amp;assetType=ful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ill Sans MT"/>
            </a:endParaRPr>
          </a:p>
        </p:txBody>
      </p:sp>
      <p:sp>
        <p:nvSpPr>
          <p:cNvPr id="46084" name="AutoShape 4" descr="http://www.expertconsultbook.com/expertconsult/p/bbmapAsset?appID=NGE&amp;isbn=978-1-4160-3143-7&amp;eid=4-u1.0-B978-1-4160-3143-7..00022-1..gr17&amp;assetType=ful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ill Sans MT"/>
            </a:endParaRPr>
          </a:p>
        </p:txBody>
      </p:sp>
      <p:sp>
        <p:nvSpPr>
          <p:cNvPr id="46085" name="AutoShape 6" descr="http://www.expertconsultbook.com/expertconsult/p/bbmapAsset?appID=NGE&amp;isbn=978-1-4160-3143-7&amp;eid=4-u1.0-B978-1-4160-3143-7..00022-1..gr17&amp;assetType=ful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ill Sans M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Quadriceps Tendon Rupture</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dirty="0" smtClean="0"/>
              <a:t>Results</a:t>
            </a:r>
          </a:p>
          <a:p>
            <a:pPr marL="640080" lvl="1" indent="-237744" fontAlgn="auto">
              <a:spcAft>
                <a:spcPts val="0"/>
              </a:spcAft>
              <a:buFont typeface="Verdana"/>
              <a:buChar char="◦"/>
              <a:defRPr/>
            </a:pPr>
            <a:r>
              <a:rPr lang="en-US" dirty="0" smtClean="0"/>
              <a:t>No differences based on repair technique</a:t>
            </a:r>
          </a:p>
          <a:p>
            <a:pPr marL="886968" lvl="2" fontAlgn="auto">
              <a:spcAft>
                <a:spcPts val="0"/>
              </a:spcAft>
              <a:buFont typeface="Wingdings 2"/>
              <a:buChar char=""/>
              <a:defRPr/>
            </a:pPr>
            <a:r>
              <a:rPr lang="en-US" u="sng" dirty="0" smtClean="0"/>
              <a:t>Delayed surgery </a:t>
            </a:r>
            <a:r>
              <a:rPr lang="en-US" dirty="0" smtClean="0"/>
              <a:t>leads to </a:t>
            </a:r>
            <a:r>
              <a:rPr lang="en-US" u="sng" dirty="0" smtClean="0"/>
              <a:t>poorer</a:t>
            </a:r>
            <a:r>
              <a:rPr lang="en-US" dirty="0" smtClean="0"/>
              <a:t> functional outcomes and pt satisfaction</a:t>
            </a:r>
          </a:p>
          <a:p>
            <a:pPr marL="886968" lvl="2" fontAlgn="auto">
              <a:spcAft>
                <a:spcPts val="0"/>
              </a:spcAft>
              <a:buFont typeface="Wingdings 2"/>
              <a:buChar char=""/>
              <a:defRPr/>
            </a:pPr>
            <a:r>
              <a:rPr lang="en-US" dirty="0" smtClean="0"/>
              <a:t>92% pts satisfied – </a:t>
            </a:r>
            <a:r>
              <a:rPr lang="en-US" dirty="0" err="1" smtClean="0"/>
              <a:t>Konrath</a:t>
            </a:r>
            <a:r>
              <a:rPr lang="en-US" dirty="0" smtClean="0"/>
              <a:t> et al (1998)</a:t>
            </a:r>
          </a:p>
          <a:p>
            <a:pPr marL="1097280" lvl="3" indent="-173736" fontAlgn="auto">
              <a:spcAft>
                <a:spcPts val="0"/>
              </a:spcAft>
              <a:buClr>
                <a:schemeClr val="accent3"/>
              </a:buClr>
              <a:buFont typeface="Wingdings 2"/>
              <a:buChar char=""/>
              <a:defRPr/>
            </a:pPr>
            <a:r>
              <a:rPr lang="en-US" dirty="0" smtClean="0"/>
              <a:t>84% returned to previous activities</a:t>
            </a:r>
          </a:p>
          <a:p>
            <a:pPr marL="1097280" lvl="3" indent="-173736" fontAlgn="auto">
              <a:spcAft>
                <a:spcPts val="0"/>
              </a:spcAft>
              <a:buClr>
                <a:schemeClr val="accent3"/>
              </a:buClr>
              <a:buFont typeface="Wingdings 2"/>
              <a:buChar char=""/>
              <a:defRPr/>
            </a:pPr>
            <a:r>
              <a:rPr lang="en-US" dirty="0" smtClean="0"/>
              <a:t>51% unable to return to pre-surgery level of recreational activity</a:t>
            </a:r>
          </a:p>
          <a:p>
            <a:pPr marL="1097280" lvl="3" indent="-173736" fontAlgn="auto">
              <a:spcAft>
                <a:spcPts val="0"/>
              </a:spcAft>
              <a:buClr>
                <a:schemeClr val="accent3"/>
              </a:buClr>
              <a:buFont typeface="Wingdings 2"/>
              <a:buChar char=""/>
              <a:defRPr/>
            </a:pPr>
            <a:r>
              <a:rPr lang="en-US" dirty="0" smtClean="0"/>
              <a:t>12% quad strength loss</a:t>
            </a:r>
          </a:p>
          <a:p>
            <a:pPr marL="1097280" lvl="3" indent="-173736" fontAlgn="auto">
              <a:spcAft>
                <a:spcPts val="0"/>
              </a:spcAft>
              <a:buClr>
                <a:schemeClr val="accent3"/>
              </a:buClr>
              <a:buFont typeface="Wingdings 2"/>
              <a:buChar char=""/>
              <a:defRPr/>
            </a:pPr>
            <a:r>
              <a:rPr lang="en-US" dirty="0" smtClean="0"/>
              <a:t>14% hamstring strength loss</a:t>
            </a:r>
          </a:p>
          <a:p>
            <a:pPr marL="1097280" lvl="3" indent="-173736" fontAlgn="auto">
              <a:spcAft>
                <a:spcPts val="0"/>
              </a:spcAft>
              <a:buClr>
                <a:schemeClr val="accent3"/>
              </a:buClr>
              <a:buFont typeface="Wingdings 2"/>
              <a:buChar char=""/>
              <a:defRPr/>
            </a:pPr>
            <a:r>
              <a:rPr lang="en-US" dirty="0" smtClean="0"/>
              <a:t>8° ROM loss – flexion </a:t>
            </a:r>
          </a:p>
          <a:p>
            <a:pPr marL="1097280" lvl="3" indent="-173736" fontAlgn="auto">
              <a:spcAft>
                <a:spcPts val="0"/>
              </a:spcAft>
              <a:buClr>
                <a:schemeClr val="accent3"/>
              </a:buClr>
              <a:buFont typeface="Wingdings 2"/>
              <a:buChar char=""/>
              <a:defRPr/>
            </a:pPr>
            <a:r>
              <a:rPr lang="en-US" dirty="0" smtClean="0"/>
              <a:t>Re-rupture uncommon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Patellar Tendon Rupture</a:t>
            </a:r>
            <a:endParaRPr lang="en-US" dirty="0">
              <a:solidFill>
                <a:schemeClr val="tx2">
                  <a:satMod val="130000"/>
                </a:schemeClr>
              </a:solidFill>
            </a:endParaRPr>
          </a:p>
        </p:txBody>
      </p:sp>
      <p:sp>
        <p:nvSpPr>
          <p:cNvPr id="48130" name="Content Placeholder 2"/>
          <p:cNvSpPr>
            <a:spLocks noGrp="1"/>
          </p:cNvSpPr>
          <p:nvPr>
            <p:ph idx="1"/>
          </p:nvPr>
        </p:nvSpPr>
        <p:spPr/>
        <p:txBody>
          <a:bodyPr/>
          <a:lstStyle/>
          <a:p>
            <a:r>
              <a:rPr lang="en-US" smtClean="0"/>
              <a:t>Same mechanism as quads rupture</a:t>
            </a:r>
          </a:p>
          <a:p>
            <a:r>
              <a:rPr lang="en-US" smtClean="0"/>
              <a:t>More common </a:t>
            </a:r>
            <a:r>
              <a:rPr lang="en-US" u="sng" smtClean="0"/>
              <a:t>under age 40 yrs</a:t>
            </a:r>
          </a:p>
          <a:p>
            <a:r>
              <a:rPr lang="en-US" smtClean="0"/>
              <a:t>Popping or tearing sensation</a:t>
            </a:r>
          </a:p>
          <a:p>
            <a:r>
              <a:rPr lang="en-US" smtClean="0"/>
              <a:t>Multiple forms</a:t>
            </a:r>
          </a:p>
          <a:p>
            <a:pPr lvl="1"/>
            <a:r>
              <a:rPr lang="en-US" smtClean="0"/>
              <a:t>Incomplete vs Complete</a:t>
            </a:r>
          </a:p>
          <a:p>
            <a:pPr lvl="1"/>
            <a:r>
              <a:rPr lang="en-US" smtClean="0"/>
              <a:t>Unilateral</a:t>
            </a:r>
          </a:p>
          <a:p>
            <a:pPr lvl="1"/>
            <a:r>
              <a:rPr lang="en-US" smtClean="0"/>
              <a:t>Bilateral (rare)</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Patellar Tendon Rupture</a:t>
            </a:r>
            <a:endParaRPr lang="en-US" dirty="0">
              <a:solidFill>
                <a:schemeClr val="tx2">
                  <a:satMod val="130000"/>
                </a:schemeClr>
              </a:solidFill>
            </a:endParaRPr>
          </a:p>
        </p:txBody>
      </p:sp>
      <p:sp>
        <p:nvSpPr>
          <p:cNvPr id="49154" name="Content Placeholder 2"/>
          <p:cNvSpPr>
            <a:spLocks noGrp="1"/>
          </p:cNvSpPr>
          <p:nvPr>
            <p:ph idx="1"/>
          </p:nvPr>
        </p:nvSpPr>
        <p:spPr/>
        <p:txBody>
          <a:bodyPr/>
          <a:lstStyle/>
          <a:p>
            <a:r>
              <a:rPr lang="en-US" smtClean="0"/>
              <a:t>PE Findings</a:t>
            </a:r>
          </a:p>
          <a:p>
            <a:pPr lvl="1"/>
            <a:r>
              <a:rPr lang="en-US" smtClean="0"/>
              <a:t>Triad</a:t>
            </a:r>
          </a:p>
          <a:p>
            <a:pPr lvl="2"/>
            <a:r>
              <a:rPr lang="en-US" smtClean="0"/>
              <a:t>Pain</a:t>
            </a:r>
          </a:p>
          <a:p>
            <a:pPr lvl="2"/>
            <a:r>
              <a:rPr lang="en-US" smtClean="0"/>
              <a:t>Inability to actively extend knee</a:t>
            </a:r>
          </a:p>
          <a:p>
            <a:pPr lvl="2"/>
            <a:r>
              <a:rPr lang="en-US" u="sng" smtClean="0"/>
              <a:t>Infrapatellar gap </a:t>
            </a:r>
            <a:r>
              <a:rPr lang="en-US" smtClean="0"/>
              <a:t>on palpation</a:t>
            </a:r>
          </a:p>
          <a:p>
            <a:pPr lvl="3"/>
            <a:r>
              <a:rPr lang="en-US" smtClean="0"/>
              <a:t>Hemarthrosis may make this difficult</a:t>
            </a:r>
          </a:p>
          <a:p>
            <a:pPr lvl="1"/>
            <a:r>
              <a:rPr lang="en-US" smtClean="0"/>
              <a:t>Rule out other intra-articular pathology</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solidFill>
                  <a:schemeClr val="tx2">
                    <a:satMod val="130000"/>
                  </a:schemeClr>
                </a:solidFill>
              </a:rPr>
              <a:t>Patellar Tendon Rupture</a:t>
            </a:r>
            <a:endParaRPr lang="en-US" dirty="0">
              <a:solidFill>
                <a:schemeClr val="tx2">
                  <a:satMod val="130000"/>
                </a:schemeClr>
              </a:solidFill>
            </a:endParaRPr>
          </a:p>
        </p:txBody>
      </p:sp>
      <p:sp>
        <p:nvSpPr>
          <p:cNvPr id="7" name="Content Placeholder 6"/>
          <p:cNvSpPr>
            <a:spLocks noGrp="1"/>
          </p:cNvSpPr>
          <p:nvPr>
            <p:ph idx="1"/>
          </p:nvPr>
        </p:nvSpPr>
        <p:spPr/>
        <p:txBody>
          <a:bodyPr>
            <a:normAutofit/>
          </a:bodyPr>
          <a:lstStyle/>
          <a:p>
            <a:pPr marL="365760" indent="-283464" fontAlgn="auto">
              <a:spcAft>
                <a:spcPts val="0"/>
              </a:spcAft>
              <a:buFont typeface="Wingdings 2"/>
              <a:buChar char=""/>
              <a:defRPr/>
            </a:pPr>
            <a:r>
              <a:rPr lang="en-US" dirty="0" smtClean="0"/>
              <a:t>Imaging</a:t>
            </a:r>
          </a:p>
          <a:p>
            <a:pPr marL="640080" lvl="1" indent="-237744" fontAlgn="auto">
              <a:spcAft>
                <a:spcPts val="0"/>
              </a:spcAft>
              <a:buFont typeface="Verdana"/>
              <a:buChar char="◦"/>
              <a:defRPr/>
            </a:pPr>
            <a:r>
              <a:rPr lang="en-US" dirty="0" smtClean="0"/>
              <a:t>X-rays</a:t>
            </a:r>
          </a:p>
          <a:p>
            <a:pPr marL="886968" lvl="2" fontAlgn="auto">
              <a:spcAft>
                <a:spcPts val="0"/>
              </a:spcAft>
              <a:buFont typeface="Wingdings 2"/>
              <a:buChar char=""/>
              <a:defRPr/>
            </a:pPr>
            <a:r>
              <a:rPr lang="en-US" dirty="0" err="1" smtClean="0"/>
              <a:t>Insall-Salvati</a:t>
            </a:r>
            <a:r>
              <a:rPr lang="en-US" dirty="0" smtClean="0"/>
              <a:t> ratio &gt; 1</a:t>
            </a:r>
          </a:p>
          <a:p>
            <a:pPr marL="1097280" lvl="3" indent="-173736" fontAlgn="auto">
              <a:spcAft>
                <a:spcPts val="0"/>
              </a:spcAft>
              <a:buClr>
                <a:schemeClr val="accent3"/>
              </a:buClr>
              <a:buFont typeface="Wingdings 2"/>
              <a:buChar char=""/>
              <a:defRPr/>
            </a:pPr>
            <a:r>
              <a:rPr lang="en-US" dirty="0" smtClean="0"/>
              <a:t>High intra/</a:t>
            </a:r>
            <a:r>
              <a:rPr lang="en-US" dirty="0" err="1" smtClean="0"/>
              <a:t>interobserver</a:t>
            </a:r>
            <a:r>
              <a:rPr lang="en-US" dirty="0" smtClean="0"/>
              <a:t> error rates</a:t>
            </a:r>
          </a:p>
          <a:p>
            <a:pPr marL="886968" lvl="2" fontAlgn="auto">
              <a:spcAft>
                <a:spcPts val="0"/>
              </a:spcAft>
              <a:buFont typeface="Wingdings 2"/>
              <a:buChar char=""/>
              <a:defRPr/>
            </a:pPr>
            <a:r>
              <a:rPr lang="en-US" dirty="0" err="1" smtClean="0"/>
              <a:t>Blackburne</a:t>
            </a:r>
            <a:r>
              <a:rPr lang="en-US" dirty="0" smtClean="0"/>
              <a:t>-Peel &gt; 0.805 (men) or 0.806 (women)</a:t>
            </a:r>
          </a:p>
          <a:p>
            <a:pPr marL="1097280" lvl="3" indent="-173736" fontAlgn="auto">
              <a:spcAft>
                <a:spcPts val="0"/>
              </a:spcAft>
              <a:buClr>
                <a:schemeClr val="accent3"/>
              </a:buClr>
              <a:buFont typeface="Wingdings 2"/>
              <a:buChar char=""/>
              <a:defRPr/>
            </a:pPr>
            <a:r>
              <a:rPr lang="en-US" dirty="0" smtClean="0"/>
              <a:t>Lower intra/</a:t>
            </a:r>
            <a:r>
              <a:rPr lang="en-US" dirty="0" err="1" smtClean="0"/>
              <a:t>interobserver</a:t>
            </a:r>
            <a:r>
              <a:rPr lang="en-US" dirty="0" smtClean="0"/>
              <a:t> error rates compared to </a:t>
            </a:r>
            <a:r>
              <a:rPr lang="en-US" dirty="0" err="1" smtClean="0"/>
              <a:t>Insall-Salvati</a:t>
            </a:r>
            <a:r>
              <a:rPr lang="en-US" dirty="0" smtClean="0"/>
              <a:t> ratio</a:t>
            </a:r>
          </a:p>
          <a:p>
            <a:pPr marL="886968" lvl="2" fontAlgn="auto">
              <a:spcAft>
                <a:spcPts val="0"/>
              </a:spcAft>
              <a:buFont typeface="Wingdings 2"/>
              <a:buChar char=""/>
              <a:defRPr/>
            </a:pPr>
            <a:r>
              <a:rPr lang="en-US" dirty="0" err="1" smtClean="0"/>
              <a:t>Caton-Deschamps</a:t>
            </a:r>
            <a:endParaRPr lang="en-US" dirty="0" smtClean="0"/>
          </a:p>
          <a:p>
            <a:pPr marL="1097280" lvl="3" indent="-173736" fontAlgn="auto">
              <a:spcAft>
                <a:spcPts val="0"/>
              </a:spcAft>
              <a:buClr>
                <a:schemeClr val="accent3"/>
              </a:buClr>
              <a:buFont typeface="Wingdings 2"/>
              <a:buChar char=""/>
              <a:defRPr/>
            </a:pPr>
            <a:r>
              <a:rPr lang="en-US" dirty="0" smtClean="0"/>
              <a:t>&gt;1 (normal ratio = 1)</a:t>
            </a:r>
          </a:p>
          <a:p>
            <a:pPr marL="886968" lvl="2" fontAlgn="auto">
              <a:spcAft>
                <a:spcPts val="0"/>
              </a:spcAft>
              <a:buFont typeface="Wingdings 2"/>
              <a:buChar char=""/>
              <a:defRPr/>
            </a:pPr>
            <a:r>
              <a:rPr lang="en-US" dirty="0" smtClean="0"/>
              <a:t>Plateau-patella angle</a:t>
            </a:r>
          </a:p>
          <a:p>
            <a:pPr marL="1097280" lvl="3" indent="-173736" fontAlgn="auto">
              <a:spcAft>
                <a:spcPts val="0"/>
              </a:spcAft>
              <a:buClr>
                <a:schemeClr val="accent3"/>
              </a:buClr>
              <a:buFont typeface="Wingdings 2"/>
              <a:buChar char=""/>
              <a:defRPr/>
            </a:pPr>
            <a:r>
              <a:rPr lang="en-US" dirty="0" smtClean="0"/>
              <a:t>Angle &gt; 29° (normal angle 21-29°)</a:t>
            </a:r>
          </a:p>
          <a:p>
            <a:pPr marL="1097280" lvl="3" indent="-173736" fontAlgn="auto">
              <a:spcAft>
                <a:spcPts val="0"/>
              </a:spcAft>
              <a:buClr>
                <a:schemeClr val="accent3"/>
              </a:buClr>
              <a:buFont typeface="Wingdings 2"/>
              <a:buChar char=""/>
              <a:defRPr/>
            </a:pPr>
            <a:endParaRPr lang="en-US" dirty="0" smtClean="0"/>
          </a:p>
          <a:p>
            <a:pPr marL="640080" lvl="1" indent="-237744" fontAlgn="auto">
              <a:spcAft>
                <a:spcPts val="0"/>
              </a:spcAft>
              <a:buFont typeface="Verdana"/>
              <a:buChar char="◦"/>
              <a:defRPr/>
            </a:pPr>
            <a:r>
              <a:rPr lang="en-US" dirty="0" smtClean="0"/>
              <a:t>MRI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Patellar Tendon Rupture</a:t>
            </a:r>
            <a:endParaRPr lang="en-US" dirty="0">
              <a:solidFill>
                <a:schemeClr val="tx2">
                  <a:satMod val="130000"/>
                </a:schemeClr>
              </a:solidFill>
            </a:endParaRPr>
          </a:p>
        </p:txBody>
      </p:sp>
      <p:sp>
        <p:nvSpPr>
          <p:cNvPr id="51202" name="Content Placeholder 2"/>
          <p:cNvSpPr>
            <a:spLocks noGrp="1"/>
          </p:cNvSpPr>
          <p:nvPr>
            <p:ph idx="1"/>
          </p:nvPr>
        </p:nvSpPr>
        <p:spPr>
          <a:xfrm>
            <a:off x="1435100" y="1447800"/>
            <a:ext cx="7499350" cy="5410200"/>
          </a:xfrm>
        </p:spPr>
        <p:txBody>
          <a:bodyPr/>
          <a:lstStyle/>
          <a:p>
            <a:r>
              <a:rPr lang="en-US" smtClean="0"/>
              <a:t>Acute Mgmt</a:t>
            </a:r>
          </a:p>
          <a:p>
            <a:pPr lvl="1"/>
            <a:r>
              <a:rPr lang="en-US" smtClean="0"/>
              <a:t>Immobilization in extension</a:t>
            </a:r>
          </a:p>
          <a:p>
            <a:r>
              <a:rPr lang="en-US" smtClean="0"/>
              <a:t>Non-Operative Tx</a:t>
            </a:r>
          </a:p>
          <a:p>
            <a:pPr lvl="1"/>
            <a:r>
              <a:rPr lang="en-US" smtClean="0"/>
              <a:t>Incomplete ruptures</a:t>
            </a:r>
          </a:p>
          <a:p>
            <a:pPr lvl="2"/>
            <a:r>
              <a:rPr lang="en-US" u="sng" smtClean="0"/>
              <a:t>Immobilization</a:t>
            </a:r>
            <a:r>
              <a:rPr lang="en-US" smtClean="0"/>
              <a:t> in extension for 3-6 weeks</a:t>
            </a:r>
          </a:p>
          <a:p>
            <a:pPr lvl="2"/>
            <a:r>
              <a:rPr lang="en-US" smtClean="0"/>
              <a:t>Gradual flexion </a:t>
            </a:r>
            <a:r>
              <a:rPr lang="en-US" u="sng" smtClean="0"/>
              <a:t>after</a:t>
            </a:r>
            <a:r>
              <a:rPr lang="en-US" smtClean="0"/>
              <a:t> pt is able to:</a:t>
            </a:r>
          </a:p>
          <a:p>
            <a:pPr lvl="4"/>
            <a:r>
              <a:rPr lang="en-US" smtClean="0"/>
              <a:t>Achieve good quads muscle control</a:t>
            </a:r>
          </a:p>
          <a:p>
            <a:pPr lvl="4"/>
            <a:r>
              <a:rPr lang="en-US" smtClean="0"/>
              <a:t>Perform a straight-leg raise without discomfort</a:t>
            </a:r>
          </a:p>
          <a:p>
            <a:pPr lvl="2"/>
            <a:r>
              <a:rPr lang="en-US" smtClean="0">
                <a:solidFill>
                  <a:srgbClr val="FF0000"/>
                </a:solidFill>
              </a:rPr>
              <a:t>Expect</a:t>
            </a:r>
            <a:r>
              <a:rPr lang="en-US" smtClean="0"/>
              <a:t> following sequelae:</a:t>
            </a:r>
          </a:p>
          <a:p>
            <a:pPr lvl="4"/>
            <a:r>
              <a:rPr lang="en-US" smtClean="0"/>
              <a:t>Weakness</a:t>
            </a:r>
          </a:p>
          <a:p>
            <a:pPr lvl="4"/>
            <a:r>
              <a:rPr lang="en-US" smtClean="0"/>
              <a:t>Extensor lag</a:t>
            </a:r>
          </a:p>
          <a:p>
            <a:pPr lvl="4"/>
            <a:r>
              <a:rPr lang="en-US" smtClean="0"/>
              <a:t>Quadriceps atrophy</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Patellar Tendon Rupture</a:t>
            </a:r>
            <a:endParaRPr lang="en-US" dirty="0">
              <a:solidFill>
                <a:schemeClr val="tx2">
                  <a:satMod val="130000"/>
                </a:schemeClr>
              </a:solidFill>
            </a:endParaRPr>
          </a:p>
        </p:txBody>
      </p:sp>
      <p:sp>
        <p:nvSpPr>
          <p:cNvPr id="3" name="Content Placeholder 2"/>
          <p:cNvSpPr>
            <a:spLocks noGrp="1"/>
          </p:cNvSpPr>
          <p:nvPr>
            <p:ph idx="1"/>
          </p:nvPr>
        </p:nvSpPr>
        <p:spPr>
          <a:xfrm>
            <a:off x="1435608" y="1447800"/>
            <a:ext cx="7498080" cy="5334000"/>
          </a:xfrm>
        </p:spPr>
        <p:txBody>
          <a:bodyPr>
            <a:normAutofit lnSpcReduction="10000"/>
          </a:bodyPr>
          <a:lstStyle/>
          <a:p>
            <a:pPr marL="365760" indent="-283464" fontAlgn="auto">
              <a:spcAft>
                <a:spcPts val="0"/>
              </a:spcAft>
              <a:buFont typeface="Wingdings 2"/>
              <a:buChar char=""/>
              <a:defRPr/>
            </a:pPr>
            <a:r>
              <a:rPr lang="en-US" dirty="0" smtClean="0"/>
              <a:t>Operative </a:t>
            </a:r>
            <a:r>
              <a:rPr lang="en-US" dirty="0" err="1" smtClean="0"/>
              <a:t>Tx</a:t>
            </a:r>
            <a:endParaRPr lang="en-US" dirty="0" smtClean="0"/>
          </a:p>
          <a:p>
            <a:pPr marL="640080" lvl="1" indent="-237744" fontAlgn="auto">
              <a:spcAft>
                <a:spcPts val="0"/>
              </a:spcAft>
              <a:buFont typeface="Verdana"/>
              <a:buChar char="◦"/>
              <a:defRPr/>
            </a:pPr>
            <a:r>
              <a:rPr lang="en-US" dirty="0" smtClean="0"/>
              <a:t>Complete ruptures</a:t>
            </a:r>
          </a:p>
          <a:p>
            <a:pPr marL="886968" lvl="2" fontAlgn="auto">
              <a:spcAft>
                <a:spcPts val="0"/>
              </a:spcAft>
              <a:buFont typeface="Wingdings 2"/>
              <a:buChar char=""/>
              <a:defRPr/>
            </a:pPr>
            <a:r>
              <a:rPr lang="en-US" u="sng" dirty="0" smtClean="0"/>
              <a:t>Early repair </a:t>
            </a:r>
            <a:r>
              <a:rPr lang="en-US" dirty="0" smtClean="0"/>
              <a:t>leads to better results</a:t>
            </a:r>
          </a:p>
          <a:p>
            <a:pPr marL="1097280" lvl="3" indent="-173736" fontAlgn="auto">
              <a:spcAft>
                <a:spcPts val="0"/>
              </a:spcAft>
              <a:buClr>
                <a:schemeClr val="accent3"/>
              </a:buClr>
              <a:buFont typeface="Wingdings 2"/>
              <a:buChar char=""/>
              <a:defRPr/>
            </a:pPr>
            <a:r>
              <a:rPr lang="en-US" dirty="0" smtClean="0"/>
              <a:t>Within 1 week</a:t>
            </a:r>
          </a:p>
          <a:p>
            <a:pPr marL="1298448" lvl="4" indent="-182880" fontAlgn="auto">
              <a:spcAft>
                <a:spcPts val="0"/>
              </a:spcAft>
              <a:buClr>
                <a:schemeClr val="accent4"/>
              </a:buClr>
              <a:buFont typeface="Wingdings 2"/>
              <a:buChar char=""/>
              <a:defRPr/>
            </a:pPr>
            <a:r>
              <a:rPr lang="en-US" dirty="0" smtClean="0"/>
              <a:t>Beyond 72 hrs, retraction may make repair more difficult</a:t>
            </a:r>
          </a:p>
          <a:p>
            <a:pPr marL="886968" lvl="2" fontAlgn="auto">
              <a:spcAft>
                <a:spcPts val="0"/>
              </a:spcAft>
              <a:buFont typeface="Wingdings 2"/>
              <a:buChar char=""/>
              <a:defRPr/>
            </a:pPr>
            <a:r>
              <a:rPr lang="en-US" dirty="0" smtClean="0"/>
              <a:t>Repair techniques vary</a:t>
            </a:r>
          </a:p>
          <a:p>
            <a:pPr marL="1097280" lvl="3" indent="-173736" fontAlgn="auto">
              <a:spcAft>
                <a:spcPts val="0"/>
              </a:spcAft>
              <a:buClr>
                <a:schemeClr val="accent3"/>
              </a:buClr>
              <a:buFont typeface="Wingdings 2"/>
              <a:buChar char=""/>
              <a:defRPr/>
            </a:pPr>
            <a:r>
              <a:rPr lang="en-US" u="sng" dirty="0" smtClean="0"/>
              <a:t>No single technique shown to be better than any other</a:t>
            </a:r>
          </a:p>
          <a:p>
            <a:pPr marL="1097280" lvl="3" indent="-173736" fontAlgn="auto">
              <a:spcAft>
                <a:spcPts val="0"/>
              </a:spcAft>
              <a:buClr>
                <a:schemeClr val="accent3"/>
              </a:buClr>
              <a:buFont typeface="Wingdings 2"/>
              <a:buChar char=""/>
              <a:defRPr/>
            </a:pPr>
            <a:r>
              <a:rPr lang="en-US" dirty="0" smtClean="0"/>
              <a:t>Depends on location of rupture</a:t>
            </a:r>
          </a:p>
          <a:p>
            <a:pPr marL="1298448" lvl="4" indent="-182880" fontAlgn="auto">
              <a:spcAft>
                <a:spcPts val="0"/>
              </a:spcAft>
              <a:buClr>
                <a:schemeClr val="accent4"/>
              </a:buClr>
              <a:buFont typeface="Wingdings 2"/>
              <a:buChar char=""/>
              <a:defRPr/>
            </a:pPr>
            <a:r>
              <a:rPr lang="en-US" dirty="0" err="1" smtClean="0"/>
              <a:t>Midsubstance</a:t>
            </a:r>
            <a:r>
              <a:rPr lang="en-US" dirty="0" smtClean="0"/>
              <a:t> tear</a:t>
            </a:r>
          </a:p>
          <a:p>
            <a:pPr lvl="5">
              <a:defRPr/>
            </a:pPr>
            <a:r>
              <a:rPr lang="en-US" dirty="0" smtClean="0"/>
              <a:t>End-to-end repair</a:t>
            </a:r>
          </a:p>
          <a:p>
            <a:pPr marL="1298448" lvl="4" indent="-182880" fontAlgn="auto">
              <a:spcAft>
                <a:spcPts val="0"/>
              </a:spcAft>
              <a:buClr>
                <a:schemeClr val="accent4"/>
              </a:buClr>
              <a:buFont typeface="Wingdings 2"/>
              <a:buChar char=""/>
              <a:defRPr/>
            </a:pPr>
            <a:r>
              <a:rPr lang="en-US" dirty="0" smtClean="0"/>
              <a:t>Tear at/near </a:t>
            </a:r>
            <a:r>
              <a:rPr lang="en-US" dirty="0" err="1" smtClean="0"/>
              <a:t>osteotendinous</a:t>
            </a:r>
            <a:r>
              <a:rPr lang="en-US" dirty="0" smtClean="0"/>
              <a:t> </a:t>
            </a:r>
            <a:r>
              <a:rPr lang="en-US" dirty="0" err="1" smtClean="0"/>
              <a:t>jxn</a:t>
            </a:r>
            <a:r>
              <a:rPr lang="en-US" dirty="0" smtClean="0"/>
              <a:t> (most common site)</a:t>
            </a:r>
          </a:p>
          <a:p>
            <a:pPr lvl="5">
              <a:defRPr/>
            </a:pPr>
            <a:r>
              <a:rPr lang="en-US" dirty="0" smtClean="0"/>
              <a:t>Drill holes in patella</a:t>
            </a:r>
          </a:p>
          <a:p>
            <a:pPr lvl="5">
              <a:defRPr/>
            </a:pPr>
            <a:r>
              <a:rPr lang="en-US" dirty="0" smtClean="0"/>
              <a:t>+/- reinforcing </a:t>
            </a:r>
            <a:r>
              <a:rPr lang="en-US" dirty="0" err="1" smtClean="0"/>
              <a:t>cerclage</a:t>
            </a:r>
            <a:endParaRPr lang="en-US" dirty="0" smtClean="0"/>
          </a:p>
          <a:p>
            <a:pPr marL="886968" lvl="2">
              <a:buFont typeface="Wingdings 2"/>
              <a:buChar char=""/>
              <a:defRPr/>
            </a:pPr>
            <a:r>
              <a:rPr lang="en-US" dirty="0" smtClean="0"/>
              <a:t>Collagen remodels into organized longitudinal structure over 3 to 6 months</a:t>
            </a:r>
          </a:p>
          <a:p>
            <a:pPr marL="886968" lvl="2">
              <a:buFont typeface="Wingdings 2"/>
              <a:buChar char=""/>
              <a:defRPr/>
            </a:pPr>
            <a:r>
              <a:rPr lang="en-US" dirty="0" smtClean="0">
                <a:latin typeface="Gill Sans MT" charset="0"/>
                <a:cs typeface="Arial Unicode MS" charset="0"/>
              </a:rPr>
              <a:t>Post </a:t>
            </a:r>
            <a:r>
              <a:rPr lang="en-US" dirty="0">
                <a:latin typeface="Gill Sans MT" charset="0"/>
                <a:cs typeface="Arial Unicode MS" charset="0"/>
              </a:rPr>
              <a:t>operatively- active knee flexion with passive knee extension using heel slides allowed immediately.  Open chain exercises to be allowed later.    </a:t>
            </a:r>
          </a:p>
          <a:p>
            <a:pPr marL="886968" lvl="2" fontAlgn="auto">
              <a:spcAft>
                <a:spcPts val="0"/>
              </a:spcAft>
              <a:buFont typeface="Wingdings 2"/>
              <a:buChar char=""/>
              <a:defRPr/>
            </a:pPr>
            <a:endParaRPr lang="en-US" dirty="0" smtClean="0"/>
          </a:p>
          <a:p>
            <a:pPr marL="1097280" lvl="3" indent="-173736" fontAlgn="auto">
              <a:spcAft>
                <a:spcPts val="0"/>
              </a:spcAft>
              <a:buClr>
                <a:schemeClr val="accent3"/>
              </a:buClr>
              <a:buFont typeface="Wingdings 2"/>
              <a:buChar cha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2"/>
            <a:ext cx="7620000" cy="1143000"/>
          </a:xfrm>
        </p:spPr>
        <p:txBody>
          <a:bodyPr/>
          <a:lstStyle/>
          <a:p>
            <a:r>
              <a:rPr lang="en-US" dirty="0" smtClean="0"/>
              <a:t>Patellar Tendon Repair</a:t>
            </a:r>
            <a:endParaRPr lang="en-US" dirty="0"/>
          </a:p>
        </p:txBody>
      </p:sp>
      <p:sp>
        <p:nvSpPr>
          <p:cNvPr id="3" name="Content Placeholder 2"/>
          <p:cNvSpPr>
            <a:spLocks noGrp="1"/>
          </p:cNvSpPr>
          <p:nvPr>
            <p:ph idx="1"/>
          </p:nvPr>
        </p:nvSpPr>
        <p:spPr>
          <a:xfrm>
            <a:off x="0" y="990600"/>
            <a:ext cx="6522988" cy="4800600"/>
          </a:xfrm>
        </p:spPr>
        <p:txBody>
          <a:bodyPr>
            <a:normAutofit fontScale="92500" lnSpcReduction="10000"/>
          </a:bodyPr>
          <a:lstStyle/>
          <a:p>
            <a:r>
              <a:rPr lang="en-US" dirty="0" smtClean="0"/>
              <a:t>Midline incision from </a:t>
            </a:r>
            <a:r>
              <a:rPr lang="en-US" dirty="0" err="1" smtClean="0"/>
              <a:t>midpatella</a:t>
            </a:r>
            <a:r>
              <a:rPr lang="en-US" dirty="0" smtClean="0"/>
              <a:t> to </a:t>
            </a:r>
            <a:r>
              <a:rPr lang="en-US" dirty="0" err="1" smtClean="0"/>
              <a:t>tibial</a:t>
            </a:r>
            <a:r>
              <a:rPr lang="en-US" dirty="0" smtClean="0"/>
              <a:t> tubercle</a:t>
            </a:r>
          </a:p>
          <a:p>
            <a:r>
              <a:rPr lang="en-US" dirty="0" smtClean="0"/>
              <a:t>Tendon edges debrided</a:t>
            </a:r>
          </a:p>
          <a:p>
            <a:r>
              <a:rPr lang="en-US" dirty="0" smtClean="0"/>
              <a:t>2 No. 5 </a:t>
            </a:r>
            <a:r>
              <a:rPr lang="en-US" dirty="0" err="1" smtClean="0"/>
              <a:t>nonabsorbable</a:t>
            </a:r>
            <a:r>
              <a:rPr lang="en-US" dirty="0" smtClean="0"/>
              <a:t> sutures woven </a:t>
            </a:r>
            <a:r>
              <a:rPr lang="en-US" dirty="0" err="1" smtClean="0"/>
              <a:t>Bunnell</a:t>
            </a:r>
            <a:r>
              <a:rPr lang="en-US" dirty="0" smtClean="0"/>
              <a:t> fashion passed through one of three </a:t>
            </a:r>
            <a:r>
              <a:rPr lang="en-US" dirty="0" err="1" smtClean="0"/>
              <a:t>transpatellar</a:t>
            </a:r>
            <a:r>
              <a:rPr lang="en-US" dirty="0" smtClean="0"/>
              <a:t> holes</a:t>
            </a:r>
          </a:p>
          <a:p>
            <a:r>
              <a:rPr lang="en-US" dirty="0" smtClean="0"/>
              <a:t>Transverse 3.2mm drill hole 1cm posterior to </a:t>
            </a:r>
            <a:r>
              <a:rPr lang="en-US" dirty="0" err="1" smtClean="0"/>
              <a:t>tibial</a:t>
            </a:r>
            <a:r>
              <a:rPr lang="en-US" dirty="0" smtClean="0"/>
              <a:t> tubercle</a:t>
            </a:r>
          </a:p>
          <a:p>
            <a:pPr lvl="1"/>
            <a:r>
              <a:rPr lang="en-US" dirty="0" smtClean="0"/>
              <a:t>Heavy </a:t>
            </a:r>
            <a:r>
              <a:rPr lang="en-US" dirty="0" err="1" smtClean="0"/>
              <a:t>nonabsorbable</a:t>
            </a:r>
            <a:r>
              <a:rPr lang="en-US" dirty="0" smtClean="0"/>
              <a:t> suture placed through hole then transversely through quad tendon superior to patella</a:t>
            </a:r>
          </a:p>
          <a:p>
            <a:r>
              <a:rPr lang="en-US" dirty="0" smtClean="0"/>
              <a:t>Tension applied to sutures, </a:t>
            </a:r>
            <a:r>
              <a:rPr lang="en-US" dirty="0" err="1" smtClean="0"/>
              <a:t>xray</a:t>
            </a:r>
            <a:r>
              <a:rPr lang="en-US" dirty="0" smtClean="0"/>
              <a:t> used to confirm patella height</a:t>
            </a:r>
          </a:p>
          <a:p>
            <a:r>
              <a:rPr lang="en-US" dirty="0" smtClean="0"/>
              <a:t>Suture tied over patella</a:t>
            </a:r>
          </a:p>
          <a:p>
            <a:r>
              <a:rPr lang="en-US" dirty="0" smtClean="0"/>
              <a:t>No. 2 sutures to </a:t>
            </a:r>
            <a:r>
              <a:rPr lang="en-US" dirty="0" err="1" smtClean="0"/>
              <a:t>oversew</a:t>
            </a:r>
            <a:r>
              <a:rPr lang="en-US" dirty="0" smtClean="0"/>
              <a:t> repair</a:t>
            </a:r>
          </a:p>
          <a:p>
            <a:r>
              <a:rPr lang="en-US" dirty="0" smtClean="0"/>
              <a:t>If avulsed from tibia pass </a:t>
            </a:r>
            <a:r>
              <a:rPr lang="en-US" dirty="0" err="1" smtClean="0"/>
              <a:t>Bunnell</a:t>
            </a:r>
            <a:r>
              <a:rPr lang="en-US" dirty="0" smtClean="0"/>
              <a:t> sutures through second drill hole in tibia</a:t>
            </a:r>
          </a:p>
        </p:txBody>
      </p:sp>
      <p:pic>
        <p:nvPicPr>
          <p:cNvPr id="4" name="Picture 3"/>
          <p:cNvPicPr>
            <a:picLocks noChangeAspect="1"/>
          </p:cNvPicPr>
          <p:nvPr/>
        </p:nvPicPr>
        <p:blipFill>
          <a:blip r:embed="rId2"/>
          <a:stretch>
            <a:fillRect/>
          </a:stretch>
        </p:blipFill>
        <p:spPr>
          <a:xfrm>
            <a:off x="6553200" y="1066800"/>
            <a:ext cx="3251200" cy="5600700"/>
          </a:xfrm>
          <a:prstGeom prst="rect">
            <a:avLst/>
          </a:prstGeom>
        </p:spPr>
      </p:pic>
      <p:pic>
        <p:nvPicPr>
          <p:cNvPr id="6" name="Picture 5"/>
          <p:cNvPicPr>
            <a:picLocks noChangeAspect="1"/>
          </p:cNvPicPr>
          <p:nvPr/>
        </p:nvPicPr>
        <p:blipFill>
          <a:blip r:embed="rId3"/>
          <a:stretch>
            <a:fillRect/>
          </a:stretch>
        </p:blipFill>
        <p:spPr>
          <a:xfrm>
            <a:off x="3352800" y="5181600"/>
            <a:ext cx="3479800" cy="1985068"/>
          </a:xfrm>
          <a:prstGeom prst="rect">
            <a:avLst/>
          </a:prstGeom>
        </p:spPr>
      </p:pic>
    </p:spTree>
    <p:extLst>
      <p:ext uri="{BB962C8B-B14F-4D97-AF65-F5344CB8AC3E}">
        <p14:creationId xmlns:p14="http://schemas.microsoft.com/office/powerpoint/2010/main" val="38339991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Patellar Tendon Reconstruction</a:t>
            </a:r>
            <a:endParaRPr lang="en-US" dirty="0"/>
          </a:p>
        </p:txBody>
      </p:sp>
      <p:sp>
        <p:nvSpPr>
          <p:cNvPr id="3" name="Content Placeholder 2"/>
          <p:cNvSpPr>
            <a:spLocks noGrp="1"/>
          </p:cNvSpPr>
          <p:nvPr>
            <p:ph idx="1"/>
          </p:nvPr>
        </p:nvSpPr>
        <p:spPr/>
        <p:txBody>
          <a:bodyPr/>
          <a:lstStyle/>
          <a:p>
            <a:r>
              <a:rPr lang="en-US" dirty="0" smtClean="0"/>
              <a:t>For delayed repair</a:t>
            </a:r>
          </a:p>
          <a:p>
            <a:r>
              <a:rPr lang="en-US" dirty="0" smtClean="0"/>
              <a:t>Primary repair with augmentation</a:t>
            </a:r>
          </a:p>
          <a:p>
            <a:pPr lvl="1"/>
            <a:r>
              <a:rPr lang="en-US" dirty="0" smtClean="0"/>
              <a:t>Fascia </a:t>
            </a:r>
            <a:r>
              <a:rPr lang="en-US" dirty="0" err="1" smtClean="0"/>
              <a:t>lata</a:t>
            </a:r>
            <a:r>
              <a:rPr lang="en-US" dirty="0" smtClean="0"/>
              <a:t> or hamstring </a:t>
            </a:r>
            <a:r>
              <a:rPr lang="en-US" dirty="0" err="1" smtClean="0"/>
              <a:t>autograft</a:t>
            </a:r>
            <a:r>
              <a:rPr lang="en-US" dirty="0" smtClean="0"/>
              <a:t>(semitendinosus-</a:t>
            </a:r>
            <a:r>
              <a:rPr lang="en-US" dirty="0" err="1" smtClean="0"/>
              <a:t>gracilis</a:t>
            </a:r>
            <a:r>
              <a:rPr lang="en-US" dirty="0" smtClean="0"/>
              <a:t>)</a:t>
            </a:r>
          </a:p>
          <a:p>
            <a:pPr lvl="1"/>
            <a:r>
              <a:rPr lang="en-US" dirty="0" smtClean="0"/>
              <a:t>Achilles or patellar allograft(patellar and </a:t>
            </a:r>
            <a:r>
              <a:rPr lang="en-US" dirty="0" err="1" smtClean="0"/>
              <a:t>tibial</a:t>
            </a:r>
            <a:r>
              <a:rPr lang="en-US" dirty="0" smtClean="0"/>
              <a:t> bone blocks)</a:t>
            </a:r>
          </a:p>
          <a:p>
            <a:pPr lvl="1"/>
            <a:r>
              <a:rPr lang="en-US" dirty="0" smtClean="0"/>
              <a:t>External fixation device to reduce tension over reconstruction</a:t>
            </a:r>
          </a:p>
          <a:p>
            <a:pPr lvl="1"/>
            <a:endParaRPr lang="en-US" dirty="0" smtClean="0"/>
          </a:p>
        </p:txBody>
      </p:sp>
      <p:pic>
        <p:nvPicPr>
          <p:cNvPr id="4" name="Picture 3"/>
          <p:cNvPicPr>
            <a:picLocks noChangeAspect="1"/>
          </p:cNvPicPr>
          <p:nvPr/>
        </p:nvPicPr>
        <p:blipFill>
          <a:blip r:embed="rId2"/>
          <a:stretch>
            <a:fillRect/>
          </a:stretch>
        </p:blipFill>
        <p:spPr>
          <a:xfrm>
            <a:off x="1295400" y="3566193"/>
            <a:ext cx="6400800" cy="3413295"/>
          </a:xfrm>
          <a:prstGeom prst="rect">
            <a:avLst/>
          </a:prstGeom>
        </p:spPr>
      </p:pic>
      <p:pic>
        <p:nvPicPr>
          <p:cNvPr id="5" name="Picture 4"/>
          <p:cNvPicPr>
            <a:picLocks noChangeAspect="1"/>
          </p:cNvPicPr>
          <p:nvPr/>
        </p:nvPicPr>
        <p:blipFill>
          <a:blip r:embed="rId3"/>
          <a:stretch>
            <a:fillRect/>
          </a:stretch>
        </p:blipFill>
        <p:spPr>
          <a:xfrm>
            <a:off x="762000" y="3622828"/>
            <a:ext cx="2501900" cy="3251200"/>
          </a:xfrm>
          <a:prstGeom prst="rect">
            <a:avLst/>
          </a:prstGeom>
        </p:spPr>
      </p:pic>
    </p:spTree>
    <p:extLst>
      <p:ext uri="{BB962C8B-B14F-4D97-AF65-F5344CB8AC3E}">
        <p14:creationId xmlns:p14="http://schemas.microsoft.com/office/powerpoint/2010/main" val="974199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17410" name="Content Placeholder 2"/>
          <p:cNvSpPr>
            <a:spLocks noGrp="1"/>
          </p:cNvSpPr>
          <p:nvPr>
            <p:ph idx="1"/>
          </p:nvPr>
        </p:nvSpPr>
        <p:spPr>
          <a:xfrm>
            <a:off x="1143000" y="1447800"/>
            <a:ext cx="8001000" cy="5257800"/>
          </a:xfrm>
        </p:spPr>
        <p:txBody>
          <a:bodyPr/>
          <a:lstStyle/>
          <a:p>
            <a:r>
              <a:rPr lang="en-US" smtClean="0"/>
              <a:t>Patella</a:t>
            </a:r>
          </a:p>
          <a:p>
            <a:pPr lvl="1"/>
            <a:r>
              <a:rPr lang="en-US" smtClean="0"/>
              <a:t>Largest sesamoid bone in the body</a:t>
            </a:r>
          </a:p>
          <a:p>
            <a:pPr lvl="1"/>
            <a:r>
              <a:rPr lang="en-US" smtClean="0"/>
              <a:t>Thickest articular cartilage in body</a:t>
            </a:r>
          </a:p>
          <a:p>
            <a:pPr lvl="2"/>
            <a:r>
              <a:rPr lang="en-US" smtClean="0"/>
              <a:t>Up to 6.5 mm</a:t>
            </a:r>
          </a:p>
          <a:p>
            <a:pPr lvl="1"/>
            <a:r>
              <a:rPr lang="en-US" smtClean="0"/>
              <a:t>Seven Facets</a:t>
            </a:r>
          </a:p>
          <a:p>
            <a:pPr lvl="2">
              <a:buFont typeface="Wingdings 2" pitchFamily="18" charset="2"/>
              <a:buNone/>
            </a:pPr>
            <a:endParaRPr lang="en-US" smtClean="0"/>
          </a:p>
        </p:txBody>
      </p:sp>
      <p:pic>
        <p:nvPicPr>
          <p:cNvPr id="17411" name="Picture 2" descr="http://t2.gstatic.com/images?q=tbn:ANd9GcSHWvlILH7wI98CFGh0XbF32pnDR9lIRvFzW7PmxaGBt4k2LPnLiA&amp;t=1"/>
          <p:cNvPicPr>
            <a:picLocks noChangeAspect="1" noChangeArrowheads="1"/>
          </p:cNvPicPr>
          <p:nvPr/>
        </p:nvPicPr>
        <p:blipFill>
          <a:blip r:embed="rId2"/>
          <a:srcRect/>
          <a:stretch>
            <a:fillRect/>
          </a:stretch>
        </p:blipFill>
        <p:spPr bwMode="auto">
          <a:xfrm>
            <a:off x="1905000" y="4114800"/>
            <a:ext cx="2533650" cy="18002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81600" y="3886200"/>
            <a:ext cx="4324768" cy="3238500"/>
          </a:xfrm>
          <a:prstGeom prst="rect">
            <a:avLst/>
          </a:prstGeom>
        </p:spPr>
      </p:pic>
      <p:sp>
        <p:nvSpPr>
          <p:cNvPr id="2" name="Title 1"/>
          <p:cNvSpPr>
            <a:spLocks noGrp="1"/>
          </p:cNvSpPr>
          <p:nvPr>
            <p:ph type="title"/>
          </p:nvPr>
        </p:nvSpPr>
        <p:spPr/>
        <p:txBody>
          <a:bodyPr>
            <a:normAutofit fontScale="90000"/>
          </a:bodyPr>
          <a:lstStyle/>
          <a:p>
            <a:pPr algn="ctr" fontAlgn="auto">
              <a:spcAft>
                <a:spcPts val="0"/>
              </a:spcAft>
              <a:defRPr/>
            </a:pPr>
            <a:r>
              <a:rPr lang="en-US" dirty="0" smtClean="0">
                <a:solidFill>
                  <a:schemeClr val="tx2">
                    <a:satMod val="130000"/>
                  </a:schemeClr>
                </a:solidFill>
              </a:rPr>
              <a:t>Ruptures of Extensor Mechanism s/p TKA</a:t>
            </a:r>
            <a:endParaRPr lang="en-US" dirty="0">
              <a:solidFill>
                <a:schemeClr val="tx2">
                  <a:satMod val="130000"/>
                </a:schemeClr>
              </a:solidFill>
            </a:endParaRPr>
          </a:p>
        </p:txBody>
      </p:sp>
      <p:sp>
        <p:nvSpPr>
          <p:cNvPr id="3" name="Content Placeholder 2"/>
          <p:cNvSpPr>
            <a:spLocks noGrp="1"/>
          </p:cNvSpPr>
          <p:nvPr>
            <p:ph idx="1"/>
          </p:nvPr>
        </p:nvSpPr>
        <p:spPr>
          <a:xfrm>
            <a:off x="-152400" y="1295400"/>
            <a:ext cx="7499350" cy="5410200"/>
          </a:xfrm>
        </p:spPr>
        <p:txBody>
          <a:bodyPr>
            <a:normAutofit/>
          </a:bodyPr>
          <a:lstStyle/>
          <a:p>
            <a:pPr marL="365760" indent="-283464" fontAlgn="auto">
              <a:spcAft>
                <a:spcPts val="0"/>
              </a:spcAft>
              <a:buFont typeface="Wingdings 2"/>
              <a:buChar char=""/>
              <a:defRPr/>
            </a:pPr>
            <a:r>
              <a:rPr lang="en-US" dirty="0" smtClean="0"/>
              <a:t>Rare to uncommon</a:t>
            </a:r>
          </a:p>
          <a:p>
            <a:pPr lvl="1" indent="-237744">
              <a:buFont typeface="Verdana"/>
              <a:buChar char="◦"/>
              <a:defRPr/>
            </a:pPr>
            <a:r>
              <a:rPr lang="en-US" dirty="0" smtClean="0"/>
              <a:t>Patellar tendon &gt; quads tendon </a:t>
            </a:r>
            <a:r>
              <a:rPr lang="en-US" dirty="0">
                <a:latin typeface="Gill Sans MT" charset="0"/>
                <a:cs typeface="Arial Unicode MS" charset="0"/>
              </a:rPr>
              <a:t>(24/23,800 in JBJS 2005, Dobbs</a:t>
            </a:r>
            <a:r>
              <a:rPr lang="en-US" dirty="0" smtClean="0">
                <a:latin typeface="Gill Sans MT" charset="0"/>
                <a:cs typeface="Arial Unicode MS" charset="0"/>
              </a:rPr>
              <a:t>)</a:t>
            </a:r>
            <a:endParaRPr lang="en-US" dirty="0" smtClean="0"/>
          </a:p>
          <a:p>
            <a:pPr marL="365760" indent="-283464" fontAlgn="auto">
              <a:spcAft>
                <a:spcPts val="0"/>
              </a:spcAft>
              <a:buFont typeface="Wingdings 2"/>
              <a:buChar char=""/>
              <a:defRPr/>
            </a:pPr>
            <a:r>
              <a:rPr lang="en-US" dirty="0" smtClean="0"/>
              <a:t>Associated with</a:t>
            </a:r>
          </a:p>
          <a:p>
            <a:pPr marL="886968" lvl="2" fontAlgn="auto">
              <a:spcAft>
                <a:spcPts val="0"/>
              </a:spcAft>
              <a:buFont typeface="Wingdings 2"/>
              <a:buChar char=""/>
              <a:defRPr/>
            </a:pPr>
            <a:r>
              <a:rPr lang="en-US" dirty="0" smtClean="0"/>
              <a:t>Hinged designs</a:t>
            </a:r>
          </a:p>
          <a:p>
            <a:pPr marL="886968" lvl="2" fontAlgn="auto">
              <a:spcAft>
                <a:spcPts val="0"/>
              </a:spcAft>
              <a:buFont typeface="Wingdings 2"/>
              <a:buChar char=""/>
              <a:defRPr/>
            </a:pPr>
            <a:r>
              <a:rPr lang="en-US" dirty="0" smtClean="0"/>
              <a:t>Component </a:t>
            </a:r>
            <a:r>
              <a:rPr lang="en-US" dirty="0" err="1" smtClean="0"/>
              <a:t>malalignment</a:t>
            </a:r>
            <a:endParaRPr lang="en-US" dirty="0" smtClean="0"/>
          </a:p>
          <a:p>
            <a:pPr marL="886968" lvl="2" fontAlgn="auto">
              <a:spcAft>
                <a:spcPts val="0"/>
              </a:spcAft>
              <a:buFont typeface="Wingdings 2"/>
              <a:buChar char=""/>
              <a:defRPr/>
            </a:pPr>
            <a:r>
              <a:rPr lang="en-US" dirty="0" smtClean="0"/>
              <a:t>Tendon </a:t>
            </a:r>
            <a:r>
              <a:rPr lang="en-US" dirty="0" err="1" smtClean="0"/>
              <a:t>impingment</a:t>
            </a:r>
            <a:endParaRPr lang="en-US" dirty="0" smtClean="0"/>
          </a:p>
          <a:p>
            <a:pPr marL="886968" lvl="2" fontAlgn="auto">
              <a:spcAft>
                <a:spcPts val="0"/>
              </a:spcAft>
              <a:buFont typeface="Wingdings 2"/>
              <a:buChar char=""/>
              <a:defRPr/>
            </a:pPr>
            <a:r>
              <a:rPr lang="en-US" dirty="0" smtClean="0"/>
              <a:t>Removal of excess patellar bone</a:t>
            </a:r>
          </a:p>
          <a:p>
            <a:pPr marL="1097280" lvl="3" indent="-173736" fontAlgn="auto">
              <a:spcAft>
                <a:spcPts val="0"/>
              </a:spcAft>
              <a:buClr>
                <a:schemeClr val="accent3"/>
              </a:buClr>
              <a:buFont typeface="Wingdings 2"/>
              <a:buChar char=""/>
              <a:defRPr/>
            </a:pPr>
            <a:r>
              <a:rPr lang="en-US" dirty="0" smtClean="0"/>
              <a:t>May inadvertently remove </a:t>
            </a:r>
            <a:r>
              <a:rPr lang="en-US" dirty="0" err="1" smtClean="0"/>
              <a:t>tendinous</a:t>
            </a:r>
            <a:r>
              <a:rPr lang="en-US" dirty="0" smtClean="0"/>
              <a:t> attachments</a:t>
            </a:r>
          </a:p>
          <a:p>
            <a:pPr marL="886968" lvl="2" fontAlgn="auto">
              <a:spcAft>
                <a:spcPts val="0"/>
              </a:spcAft>
              <a:buFont typeface="Wingdings 2"/>
              <a:buChar char=""/>
              <a:defRPr/>
            </a:pPr>
            <a:r>
              <a:rPr lang="en-US" dirty="0" err="1" smtClean="0"/>
              <a:t>Devascularization</a:t>
            </a:r>
            <a:r>
              <a:rPr lang="en-US" dirty="0" smtClean="0"/>
              <a:t> secondary to overly aggressive lateral release</a:t>
            </a:r>
          </a:p>
          <a:p>
            <a:pPr marL="365760" indent="-283464" fontAlgn="auto">
              <a:spcAft>
                <a:spcPts val="0"/>
              </a:spcAft>
              <a:buFont typeface="Wingdings 2"/>
              <a:buChar char=""/>
              <a:defRPr/>
            </a:pPr>
            <a:r>
              <a:rPr lang="en-US" dirty="0" err="1" smtClean="0"/>
              <a:t>Tx</a:t>
            </a:r>
            <a:r>
              <a:rPr lang="en-US" dirty="0" smtClean="0"/>
              <a:t> &amp; Rehab same as native knees</a:t>
            </a:r>
          </a:p>
          <a:p>
            <a:pPr marL="640080" lvl="1" indent="-237744" fontAlgn="auto">
              <a:spcAft>
                <a:spcPts val="0"/>
              </a:spcAft>
              <a:buFont typeface="Verdana"/>
              <a:buChar char="◦"/>
              <a:defRPr/>
            </a:pPr>
            <a:r>
              <a:rPr lang="en-US" dirty="0" smtClean="0"/>
              <a:t>May need tendon augmentation</a:t>
            </a:r>
          </a:p>
          <a:p>
            <a:pPr lvl="2" indent="-237744">
              <a:buFont typeface="Verdana"/>
              <a:buChar char="◦"/>
              <a:defRPr/>
            </a:pPr>
            <a:r>
              <a:rPr lang="en-US" dirty="0" smtClean="0"/>
              <a:t>Allograft, </a:t>
            </a:r>
            <a:r>
              <a:rPr lang="en-US" dirty="0" err="1" smtClean="0"/>
              <a:t>gastroc</a:t>
            </a:r>
            <a:r>
              <a:rPr lang="en-US" dirty="0" smtClean="0"/>
              <a:t> rotational flap, synthetic material </a:t>
            </a:r>
          </a:p>
          <a:p>
            <a:pPr marL="640080" lvl="1" indent="-237744" fontAlgn="auto">
              <a:spcAft>
                <a:spcPts val="0"/>
              </a:spcAft>
              <a:buFont typeface="Verdana"/>
              <a:buChar char="◦"/>
              <a:defRPr/>
            </a:pPr>
            <a:r>
              <a:rPr lang="en-US" dirty="0" smtClean="0"/>
              <a:t>Results typically unsatisfactory</a:t>
            </a:r>
          </a:p>
          <a:p>
            <a:pPr marL="886968" lvl="2" fontAlgn="auto">
              <a:spcAft>
                <a:spcPts val="0"/>
              </a:spcAft>
              <a:buFont typeface="Wingdings 2"/>
              <a:buChar char=""/>
              <a:defRPr/>
            </a:pPr>
            <a:r>
              <a:rPr lang="en-US" dirty="0" smtClean="0"/>
              <a:t>Residual extensor lag</a:t>
            </a:r>
          </a:p>
          <a:p>
            <a:pPr marL="886968" lvl="2" fontAlgn="auto">
              <a:spcAft>
                <a:spcPts val="0"/>
              </a:spcAft>
              <a:buFont typeface="Wingdings 2"/>
              <a:buChar char=""/>
              <a:defRPr/>
            </a:pPr>
            <a:r>
              <a:rPr lang="en-US" dirty="0" smtClean="0"/>
              <a:t>Loss of flexion</a:t>
            </a:r>
          </a:p>
          <a:p>
            <a:pPr marL="640080" lvl="1" indent="-237744" fontAlgn="auto">
              <a:spcAft>
                <a:spcPts val="0"/>
              </a:spcAft>
              <a:buFont typeface="Verdana"/>
              <a:buChar cha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Repair Outcomes</a:t>
            </a:r>
            <a:endParaRPr lang="en-US" dirty="0"/>
          </a:p>
        </p:txBody>
      </p:sp>
      <p:sp>
        <p:nvSpPr>
          <p:cNvPr id="3" name="Content Placeholder 2"/>
          <p:cNvSpPr>
            <a:spLocks noGrp="1"/>
          </p:cNvSpPr>
          <p:nvPr>
            <p:ph idx="1"/>
          </p:nvPr>
        </p:nvSpPr>
        <p:spPr>
          <a:xfrm>
            <a:off x="457200" y="1828800"/>
            <a:ext cx="7620000" cy="4572000"/>
          </a:xfrm>
        </p:spPr>
        <p:txBody>
          <a:bodyPr/>
          <a:lstStyle/>
          <a:p>
            <a:endParaRPr lang="en-US" dirty="0" smtClean="0"/>
          </a:p>
          <a:p>
            <a:r>
              <a:rPr lang="en-US" dirty="0" smtClean="0"/>
              <a:t>The Knee June 2015</a:t>
            </a:r>
            <a:endParaRPr lang="en-US" dirty="0"/>
          </a:p>
          <a:p>
            <a:r>
              <a:rPr lang="en-US" dirty="0" smtClean="0"/>
              <a:t>Review of 41 manuscripts with 503patients</a:t>
            </a:r>
          </a:p>
          <a:p>
            <a:r>
              <a:rPr lang="en-US" dirty="0" smtClean="0"/>
              <a:t>Acute surgical repair (&lt;2wk) with augmentation associated with best results &lt;2% failure</a:t>
            </a:r>
          </a:p>
          <a:p>
            <a:pPr lvl="1"/>
            <a:r>
              <a:rPr lang="en-US" dirty="0" smtClean="0"/>
              <a:t>Primary repair alone 5% failure rate</a:t>
            </a:r>
          </a:p>
          <a:p>
            <a:r>
              <a:rPr lang="en-US" dirty="0" smtClean="0"/>
              <a:t>In chronic and post TKA repair </a:t>
            </a:r>
            <a:r>
              <a:rPr lang="en-US" dirty="0" err="1" smtClean="0"/>
              <a:t>autogenous</a:t>
            </a:r>
            <a:r>
              <a:rPr lang="en-US" dirty="0" smtClean="0"/>
              <a:t> grafts have best results</a:t>
            </a:r>
          </a:p>
          <a:p>
            <a:pPr lvl="1"/>
            <a:r>
              <a:rPr lang="en-US" dirty="0" smtClean="0"/>
              <a:t>Lower failure rates, 0% </a:t>
            </a:r>
            <a:r>
              <a:rPr lang="en-US" dirty="0" err="1" smtClean="0"/>
              <a:t>vs</a:t>
            </a:r>
            <a:r>
              <a:rPr lang="en-US" dirty="0" smtClean="0"/>
              <a:t> 4% for reinforced and 25% for primary</a:t>
            </a:r>
          </a:p>
          <a:p>
            <a:pPr lvl="1"/>
            <a:r>
              <a:rPr lang="en-US" dirty="0" smtClean="0"/>
              <a:t>TKA: 5% failure rate vs. 66% with primary repair</a:t>
            </a:r>
          </a:p>
          <a:p>
            <a:r>
              <a:rPr lang="en-US" dirty="0" smtClean="0"/>
              <a:t>Immediate post op mobilization should be considered</a:t>
            </a:r>
          </a:p>
          <a:p>
            <a:endParaRPr lang="en-US" dirty="0"/>
          </a:p>
        </p:txBody>
      </p:sp>
      <p:pic>
        <p:nvPicPr>
          <p:cNvPr id="4" name="Picture 3"/>
          <p:cNvPicPr>
            <a:picLocks noChangeAspect="1"/>
          </p:cNvPicPr>
          <p:nvPr/>
        </p:nvPicPr>
        <p:blipFill>
          <a:blip r:embed="rId2"/>
          <a:stretch>
            <a:fillRect/>
          </a:stretch>
        </p:blipFill>
        <p:spPr>
          <a:xfrm>
            <a:off x="152400" y="990600"/>
            <a:ext cx="8991600" cy="1202287"/>
          </a:xfrm>
          <a:prstGeom prst="rect">
            <a:avLst/>
          </a:prstGeom>
        </p:spPr>
      </p:pic>
    </p:spTree>
    <p:extLst>
      <p:ext uri="{BB962C8B-B14F-4D97-AF65-F5344CB8AC3E}">
        <p14:creationId xmlns:p14="http://schemas.microsoft.com/office/powerpoint/2010/main" val="31179304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Sinding</a:t>
            </a:r>
            <a:r>
              <a:rPr lang="en-US" dirty="0" smtClean="0"/>
              <a:t> Larson </a:t>
            </a:r>
            <a:r>
              <a:rPr lang="en-US" dirty="0" err="1" smtClean="0"/>
              <a:t>Johanson</a:t>
            </a:r>
            <a:endParaRPr lang="en-US" dirty="0"/>
          </a:p>
        </p:txBody>
      </p:sp>
      <p:sp>
        <p:nvSpPr>
          <p:cNvPr id="3" name="Content Placeholder 2"/>
          <p:cNvSpPr>
            <a:spLocks noGrp="1"/>
          </p:cNvSpPr>
          <p:nvPr>
            <p:ph idx="1"/>
          </p:nvPr>
        </p:nvSpPr>
        <p:spPr/>
        <p:txBody>
          <a:bodyPr/>
          <a:lstStyle/>
          <a:p>
            <a:r>
              <a:rPr lang="en-US" dirty="0" smtClean="0"/>
              <a:t>Anterior knee pain at inferior pole of patella</a:t>
            </a:r>
          </a:p>
          <a:p>
            <a:r>
              <a:rPr lang="en-US" dirty="0" smtClean="0"/>
              <a:t>Most common in adolescents</a:t>
            </a:r>
          </a:p>
          <a:p>
            <a:r>
              <a:rPr lang="en-US" dirty="0" smtClean="0"/>
              <a:t>Overuse leads to a traction </a:t>
            </a:r>
            <a:r>
              <a:rPr lang="en-US" dirty="0" err="1" smtClean="0"/>
              <a:t>apophysitis</a:t>
            </a:r>
            <a:endParaRPr lang="en-US" dirty="0" smtClean="0"/>
          </a:p>
          <a:p>
            <a:endParaRPr lang="en-US" dirty="0"/>
          </a:p>
          <a:p>
            <a:r>
              <a:rPr lang="en-US" dirty="0" err="1" smtClean="0"/>
              <a:t>Hx</a:t>
            </a:r>
            <a:r>
              <a:rPr lang="en-US" dirty="0" smtClean="0"/>
              <a:t>: anterior knee pain with activity</a:t>
            </a:r>
          </a:p>
          <a:p>
            <a:r>
              <a:rPr lang="en-US" dirty="0" smtClean="0"/>
              <a:t>PE: knee swelling, tenderness over inferior patella</a:t>
            </a:r>
          </a:p>
          <a:p>
            <a:r>
              <a:rPr lang="en-US" dirty="0" err="1" smtClean="0"/>
              <a:t>Xray</a:t>
            </a:r>
            <a:r>
              <a:rPr lang="en-US" dirty="0" smtClean="0"/>
              <a:t>: may show spur at inferior patella</a:t>
            </a:r>
          </a:p>
          <a:p>
            <a:r>
              <a:rPr lang="en-US" dirty="0" smtClean="0"/>
              <a:t>MRI: inflammation on T2, spurs on T1</a:t>
            </a:r>
          </a:p>
          <a:p>
            <a:endParaRPr lang="en-US" dirty="0"/>
          </a:p>
          <a:p>
            <a:r>
              <a:rPr lang="en-US" dirty="0" smtClean="0"/>
              <a:t>Treatment: activity modification, PT, NSAIDs</a:t>
            </a:r>
          </a:p>
          <a:p>
            <a:pPr lvl="1"/>
            <a:r>
              <a:rPr lang="en-US" dirty="0" smtClean="0"/>
              <a:t>Refractory: tendon debridement</a:t>
            </a:r>
          </a:p>
        </p:txBody>
      </p:sp>
      <p:pic>
        <p:nvPicPr>
          <p:cNvPr id="4" name="Picture 3"/>
          <p:cNvPicPr>
            <a:picLocks noChangeAspect="1"/>
          </p:cNvPicPr>
          <p:nvPr/>
        </p:nvPicPr>
        <p:blipFill>
          <a:blip r:embed="rId2"/>
          <a:stretch>
            <a:fillRect/>
          </a:stretch>
        </p:blipFill>
        <p:spPr>
          <a:xfrm>
            <a:off x="6629400" y="3276600"/>
            <a:ext cx="3848746" cy="4064000"/>
          </a:xfrm>
          <a:prstGeom prst="rect">
            <a:avLst/>
          </a:prstGeom>
        </p:spPr>
      </p:pic>
    </p:spTree>
    <p:extLst>
      <p:ext uri="{BB962C8B-B14F-4D97-AF65-F5344CB8AC3E}">
        <p14:creationId xmlns:p14="http://schemas.microsoft.com/office/powerpoint/2010/main" val="15322041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Osgood </a:t>
            </a:r>
            <a:r>
              <a:rPr lang="en-US" dirty="0" err="1" smtClean="0"/>
              <a:t>Schlatter’s</a:t>
            </a:r>
            <a:r>
              <a:rPr lang="en-US" dirty="0" smtClean="0"/>
              <a:t> Disease</a:t>
            </a:r>
            <a:endParaRPr lang="en-US" dirty="0"/>
          </a:p>
        </p:txBody>
      </p:sp>
      <p:sp>
        <p:nvSpPr>
          <p:cNvPr id="3" name="Content Placeholder 2"/>
          <p:cNvSpPr>
            <a:spLocks noGrp="1"/>
          </p:cNvSpPr>
          <p:nvPr>
            <p:ph idx="1"/>
          </p:nvPr>
        </p:nvSpPr>
        <p:spPr>
          <a:xfrm>
            <a:off x="4703" y="1447800"/>
            <a:ext cx="7081897" cy="4800600"/>
          </a:xfrm>
        </p:spPr>
        <p:txBody>
          <a:bodyPr>
            <a:normAutofit lnSpcReduction="10000"/>
          </a:bodyPr>
          <a:lstStyle/>
          <a:p>
            <a:r>
              <a:rPr lang="en-US" dirty="0" smtClean="0"/>
              <a:t>Tibial Tubercle </a:t>
            </a:r>
            <a:r>
              <a:rPr lang="en-US" dirty="0" err="1" smtClean="0"/>
              <a:t>Apophysitis</a:t>
            </a:r>
            <a:endParaRPr lang="en-US" dirty="0" smtClean="0"/>
          </a:p>
          <a:p>
            <a:r>
              <a:rPr lang="en-US" dirty="0" smtClean="0"/>
              <a:t>More common in boys, 12-15yo</a:t>
            </a:r>
          </a:p>
          <a:p>
            <a:pPr lvl="1"/>
            <a:r>
              <a:rPr lang="en-US" dirty="0" smtClean="0"/>
              <a:t>Jumping activities</a:t>
            </a:r>
          </a:p>
          <a:p>
            <a:r>
              <a:rPr lang="en-US" dirty="0" err="1" smtClean="0"/>
              <a:t>Hx</a:t>
            </a:r>
            <a:r>
              <a:rPr lang="en-US" dirty="0" smtClean="0"/>
              <a:t>: activity related anterior knee pain, worse with kneeling</a:t>
            </a:r>
          </a:p>
          <a:p>
            <a:r>
              <a:rPr lang="en-US" dirty="0" smtClean="0"/>
              <a:t>PE: enlarged </a:t>
            </a:r>
            <a:r>
              <a:rPr lang="en-US" dirty="0" err="1" smtClean="0"/>
              <a:t>tibial</a:t>
            </a:r>
            <a:r>
              <a:rPr lang="en-US" dirty="0" smtClean="0"/>
              <a:t> tubercle, tenderness over </a:t>
            </a:r>
            <a:r>
              <a:rPr lang="en-US" dirty="0" err="1" smtClean="0"/>
              <a:t>tibial</a:t>
            </a:r>
            <a:r>
              <a:rPr lang="en-US" dirty="0" smtClean="0"/>
              <a:t> tubercle, pain with resisted extension</a:t>
            </a:r>
          </a:p>
          <a:p>
            <a:r>
              <a:rPr lang="en-US" dirty="0" err="1" smtClean="0"/>
              <a:t>Xray</a:t>
            </a:r>
            <a:r>
              <a:rPr lang="en-US" dirty="0" smtClean="0"/>
              <a:t>: irregularity and fragmentation of </a:t>
            </a:r>
            <a:r>
              <a:rPr lang="en-US" dirty="0" err="1" smtClean="0"/>
              <a:t>tibial</a:t>
            </a:r>
            <a:r>
              <a:rPr lang="en-US" dirty="0" smtClean="0"/>
              <a:t> tubercle</a:t>
            </a:r>
          </a:p>
          <a:p>
            <a:endParaRPr lang="en-US" dirty="0"/>
          </a:p>
          <a:p>
            <a:r>
              <a:rPr lang="en-US" dirty="0" err="1" smtClean="0"/>
              <a:t>Tx</a:t>
            </a:r>
            <a:r>
              <a:rPr lang="en-US" dirty="0" smtClean="0"/>
              <a:t>: activity modification, NSAIDs, PT with quad stretches</a:t>
            </a:r>
          </a:p>
          <a:p>
            <a:pPr lvl="1"/>
            <a:r>
              <a:rPr lang="en-US" dirty="0" smtClean="0"/>
              <a:t>Cast immobilization for 6 weeks</a:t>
            </a:r>
          </a:p>
          <a:p>
            <a:pPr lvl="1"/>
            <a:r>
              <a:rPr lang="en-US" dirty="0" smtClean="0"/>
              <a:t>Operative: </a:t>
            </a:r>
            <a:r>
              <a:rPr lang="en-US" dirty="0" err="1" smtClean="0"/>
              <a:t>ossicle</a:t>
            </a:r>
            <a:r>
              <a:rPr lang="en-US" dirty="0" smtClean="0"/>
              <a:t> excision in refractory cases or skeletally mature</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7010400" y="2747381"/>
            <a:ext cx="3285308" cy="4114800"/>
          </a:xfrm>
          <a:prstGeom prst="rect">
            <a:avLst/>
          </a:prstGeom>
        </p:spPr>
      </p:pic>
    </p:spTree>
    <p:extLst>
      <p:ext uri="{BB962C8B-B14F-4D97-AF65-F5344CB8AC3E}">
        <p14:creationId xmlns:p14="http://schemas.microsoft.com/office/powerpoint/2010/main" val="34375470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References</a:t>
            </a:r>
            <a:endParaRPr lang="en-US" dirty="0">
              <a:solidFill>
                <a:schemeClr val="tx2">
                  <a:satMod val="130000"/>
                </a:schemeClr>
              </a:solidFill>
            </a:endParaRPr>
          </a:p>
        </p:txBody>
      </p:sp>
      <p:sp>
        <p:nvSpPr>
          <p:cNvPr id="57346" name="Content Placeholder 2"/>
          <p:cNvSpPr>
            <a:spLocks noGrp="1"/>
          </p:cNvSpPr>
          <p:nvPr>
            <p:ph idx="1"/>
          </p:nvPr>
        </p:nvSpPr>
        <p:spPr/>
        <p:txBody>
          <a:bodyPr/>
          <a:lstStyle/>
          <a:p>
            <a:r>
              <a:rPr lang="en-US" sz="1400" smtClean="0"/>
              <a:t>Ilan DI, Tejwani N, Keschner M, Leibman M. “Quadriceps Tendon Rupture.” </a:t>
            </a:r>
            <a:r>
              <a:rPr lang="en-US" sz="1400" i="1" smtClean="0"/>
              <a:t>JAAOS</a:t>
            </a:r>
            <a:r>
              <a:rPr lang="en-US" sz="1400" smtClean="0"/>
              <a:t> 2003.11(3): 192-200.</a:t>
            </a:r>
          </a:p>
          <a:p>
            <a:r>
              <a:rPr lang="en-US" sz="1400" smtClean="0"/>
              <a:t>Matava MJ. “Patellar Tendon Ruptures.” </a:t>
            </a:r>
            <a:r>
              <a:rPr lang="en-US" sz="1400" i="1" smtClean="0"/>
              <a:t>JAAOS </a:t>
            </a:r>
            <a:r>
              <a:rPr lang="en-US" sz="1400" smtClean="0"/>
              <a:t>1996. 4(6): 287-296.</a:t>
            </a:r>
          </a:p>
          <a:p>
            <a:r>
              <a:rPr lang="en-US" sz="1400" smtClean="0"/>
              <a:t>Rauh MA, Parker RD. “Patellar and Quadriceps Tendinopathies and Ruptures.” </a:t>
            </a:r>
            <a:r>
              <a:rPr lang="en-US" sz="1400" i="1" smtClean="0"/>
              <a:t>Orthopaedic Sports Medicine</a:t>
            </a:r>
            <a:r>
              <a:rPr lang="en-US" sz="1400" smtClean="0"/>
              <a:t> 3</a:t>
            </a:r>
            <a:r>
              <a:rPr lang="en-US" sz="1400" baseline="30000" smtClean="0"/>
              <a:t>rd</a:t>
            </a:r>
            <a:r>
              <a:rPr lang="en-US" sz="1400" smtClean="0"/>
              <a:t> Ed. </a:t>
            </a:r>
          </a:p>
          <a:p>
            <a:r>
              <a:rPr lang="en-US" sz="1400" smtClean="0"/>
              <a:t>Yepes H, Tang M, Morris SF, Stanish WD. “Relationship Between Hypovascular Zones and Patterns of Ruptures of the Quadriceps Tendon.” </a:t>
            </a:r>
            <a:r>
              <a:rPr lang="en-US" sz="1400" i="1" smtClean="0"/>
              <a:t>J Bone Joint Surg Am.</a:t>
            </a:r>
            <a:r>
              <a:rPr lang="en-US" sz="1400" smtClean="0"/>
              <a:t> 2008. 90: 2135-2141.</a:t>
            </a:r>
          </a:p>
          <a:p>
            <a:r>
              <a:rPr lang="en-US" sz="1400" smtClean="0"/>
              <a:t>Portner O, Pakzad H.  “The evaluation of patellar height: a simple method.” J Bone Joint Surg Am. 2011 Jan 5;93(1):73-80.</a:t>
            </a:r>
          </a:p>
          <a:p>
            <a:r>
              <a:rPr lang="en-US" sz="1400" smtClean="0"/>
              <a:t>Thévenin-Lemoine C, Ferrand M, Courvoisier A, Damsin JP, Ducou le Pointe H, Vialle R. “Is the caton-deschamps index a valuable ratio to investigate patellar height in children?” J Bone Joint Surg Am. 2011 Apr;93(8):e35.</a:t>
            </a:r>
          </a:p>
          <a:p>
            <a:r>
              <a:rPr lang="en-US" sz="1400" smtClean="0"/>
              <a:t>Parker DA, Dunbar JM, Rorabeck CH. “Extensor Mechanism Failure Associated With Total Knee Arthroplasty: Prevention and Management.” </a:t>
            </a:r>
            <a:r>
              <a:rPr lang="en-US" sz="1400" i="1" smtClean="0"/>
              <a:t>JAAOS</a:t>
            </a:r>
            <a:r>
              <a:rPr lang="en-US" sz="1400" smtClean="0"/>
              <a:t> 2003: 11(4): 238-247.</a:t>
            </a:r>
          </a:p>
          <a:p>
            <a:endParaRPr lang="en-US" sz="120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Questions</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dirty="0" smtClean="0"/>
              <a:t>Which of the following rehabilitation methods has proven as effective as surgical treatment for the treatment of patellar </a:t>
            </a:r>
            <a:r>
              <a:rPr lang="en-US" dirty="0" err="1" smtClean="0"/>
              <a:t>tendinopathy</a:t>
            </a:r>
            <a:r>
              <a:rPr lang="en-US" dirty="0" smtClean="0"/>
              <a:t> (jumper’s knee)?</a:t>
            </a:r>
          </a:p>
          <a:p>
            <a:pPr marL="365760" indent="-283464" fontAlgn="auto">
              <a:spcAft>
                <a:spcPts val="0"/>
              </a:spcAft>
              <a:buFont typeface="Wingdings 2"/>
              <a:buChar char=""/>
              <a:defRPr/>
            </a:pPr>
            <a:r>
              <a:rPr lang="en-US" dirty="0" smtClean="0"/>
              <a:t>1.  Electrotherapy</a:t>
            </a:r>
          </a:p>
          <a:p>
            <a:pPr marL="365760" indent="-283464" fontAlgn="auto">
              <a:spcAft>
                <a:spcPts val="0"/>
              </a:spcAft>
              <a:buFont typeface="Wingdings 2"/>
              <a:buChar char=""/>
              <a:defRPr/>
            </a:pPr>
            <a:r>
              <a:rPr lang="en-US" dirty="0" smtClean="0"/>
              <a:t>2. Concentric training</a:t>
            </a:r>
          </a:p>
          <a:p>
            <a:pPr marL="365760" indent="-283464" fontAlgn="auto">
              <a:spcAft>
                <a:spcPts val="0"/>
              </a:spcAft>
              <a:buFont typeface="Wingdings 2"/>
              <a:buChar char=""/>
              <a:defRPr/>
            </a:pPr>
            <a:r>
              <a:rPr lang="en-US" dirty="0" smtClean="0"/>
              <a:t>3.  Eccentric training</a:t>
            </a:r>
          </a:p>
          <a:p>
            <a:pPr marL="365760" indent="-283464" fontAlgn="auto">
              <a:spcAft>
                <a:spcPts val="0"/>
              </a:spcAft>
              <a:buFont typeface="Wingdings 2"/>
              <a:buChar char=""/>
              <a:defRPr/>
            </a:pPr>
            <a:r>
              <a:rPr lang="en-US" dirty="0" smtClean="0"/>
              <a:t>4.  Massage</a:t>
            </a:r>
          </a:p>
          <a:p>
            <a:pPr marL="365760" indent="-283464" fontAlgn="auto">
              <a:spcAft>
                <a:spcPts val="0"/>
              </a:spcAft>
              <a:buFont typeface="Wingdings 2"/>
              <a:buChar char=""/>
              <a:defRPr/>
            </a:pPr>
            <a:r>
              <a:rPr lang="en-US" dirty="0" smtClean="0"/>
              <a:t>5.  Taping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Preferred Response</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a:bodyPr>
          <a:lstStyle/>
          <a:p>
            <a:pPr marL="365760" indent="-283464" fontAlgn="auto">
              <a:spcAft>
                <a:spcPts val="0"/>
              </a:spcAft>
              <a:buFont typeface="Wingdings 2"/>
              <a:buChar char=""/>
              <a:defRPr/>
            </a:pPr>
            <a:r>
              <a:rPr lang="en-US" dirty="0" smtClean="0"/>
              <a:t>#3</a:t>
            </a:r>
          </a:p>
          <a:p>
            <a:pPr marL="365760" indent="-283464" fontAlgn="auto">
              <a:spcAft>
                <a:spcPts val="0"/>
              </a:spcAft>
              <a:buFont typeface="Wingdings 2"/>
              <a:buChar char=""/>
              <a:defRPr/>
            </a:pPr>
            <a:r>
              <a:rPr lang="en-US" dirty="0" smtClean="0"/>
              <a:t>Common treatments for patellar </a:t>
            </a:r>
            <a:r>
              <a:rPr lang="en-US" dirty="0" err="1" smtClean="0"/>
              <a:t>tendinopathy</a:t>
            </a:r>
            <a:r>
              <a:rPr lang="en-US" dirty="0" smtClean="0"/>
              <a:t> include rest, ice, electrotherapy, massage, taping, and injection.  None has been demonstrated to be effective.  Eccentric training has proven to be as effective as surgical treatment.  Achilles </a:t>
            </a:r>
            <a:r>
              <a:rPr lang="en-US" dirty="0" err="1" smtClean="0"/>
              <a:t>insertional</a:t>
            </a:r>
            <a:r>
              <a:rPr lang="en-US" dirty="0" smtClean="0"/>
              <a:t> </a:t>
            </a:r>
            <a:r>
              <a:rPr lang="en-US" dirty="0" err="1" smtClean="0"/>
              <a:t>tendinopathy</a:t>
            </a:r>
            <a:r>
              <a:rPr lang="en-US" dirty="0" smtClean="0"/>
              <a:t> has also proven to respond to eccentric training.</a:t>
            </a:r>
          </a:p>
          <a:p>
            <a:pPr marL="365760" indent="-283464" fontAlgn="auto">
              <a:spcAft>
                <a:spcPts val="0"/>
              </a:spcAft>
              <a:buFont typeface="Wingdings 2"/>
              <a:buChar char=""/>
              <a:defRPr/>
            </a:pPr>
            <a:r>
              <a:rPr lang="en-US" sz="2000" dirty="0" smtClean="0"/>
              <a:t>References</a:t>
            </a:r>
          </a:p>
          <a:p>
            <a:pPr marL="640080" lvl="1" indent="-237744" fontAlgn="auto">
              <a:spcAft>
                <a:spcPts val="0"/>
              </a:spcAft>
              <a:buFont typeface="Verdana"/>
              <a:buChar char="◦"/>
              <a:defRPr/>
            </a:pPr>
            <a:r>
              <a:rPr lang="en-US" sz="2000" dirty="0" smtClean="0"/>
              <a:t>Bahr R, </a:t>
            </a:r>
            <a:r>
              <a:rPr lang="en-US" sz="2000" dirty="0" err="1" smtClean="0"/>
              <a:t>Loken</a:t>
            </a:r>
            <a:r>
              <a:rPr lang="en-US" sz="2000" dirty="0" smtClean="0"/>
              <a:t> S, et al: Surgical treatment compared with eccentric training for patellar </a:t>
            </a:r>
            <a:r>
              <a:rPr lang="en-US" sz="2000" dirty="0" err="1" smtClean="0"/>
              <a:t>tendinopathy</a:t>
            </a:r>
            <a:r>
              <a:rPr lang="en-US" sz="2000" dirty="0" smtClean="0"/>
              <a:t> (jumper’s knee): A randomized, controlled trial. J Bone Joint </a:t>
            </a:r>
            <a:r>
              <a:rPr lang="en-US" sz="2000" dirty="0" err="1" smtClean="0"/>
              <a:t>Surg</a:t>
            </a:r>
            <a:r>
              <a:rPr lang="en-US" sz="2000" dirty="0" smtClean="0"/>
              <a:t> Am 2006; 88:1689-1698.</a:t>
            </a:r>
          </a:p>
          <a:p>
            <a:pPr marL="640080" lvl="1" indent="-237744" fontAlgn="auto">
              <a:spcAft>
                <a:spcPts val="0"/>
              </a:spcAft>
              <a:buFont typeface="Verdana"/>
              <a:buChar char="◦"/>
              <a:defRPr/>
            </a:pPr>
            <a:r>
              <a:rPr lang="en-US" sz="2000" dirty="0" smtClean="0"/>
              <a:t>Coleman BD, Khan KM, </a:t>
            </a:r>
            <a:r>
              <a:rPr lang="en-US" sz="2000" dirty="0" err="1" smtClean="0"/>
              <a:t>Maffulli</a:t>
            </a:r>
            <a:r>
              <a:rPr lang="en-US" sz="2000" dirty="0" smtClean="0"/>
              <a:t> N, et al: Studies of surgical outcome after patellar </a:t>
            </a:r>
            <a:r>
              <a:rPr lang="en-US" sz="2000" dirty="0" err="1" smtClean="0"/>
              <a:t>tendinopathy</a:t>
            </a:r>
            <a:r>
              <a:rPr lang="en-US" sz="2000" dirty="0" smtClean="0"/>
              <a:t>: Clinical significance of methodological deficiencies and guidelines for future studies.  Victorian Institute of Sport Tendon Study Group.  Scand J Med </a:t>
            </a:r>
            <a:r>
              <a:rPr lang="en-US" sz="2000" dirty="0" err="1" smtClean="0"/>
              <a:t>Sci</a:t>
            </a:r>
            <a:r>
              <a:rPr lang="en-US" sz="2000" dirty="0" smtClean="0"/>
              <a:t> Sports 2000; 10:2-11.</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Grp="1" noChangeArrowheads="1"/>
          </p:cNvSpPr>
          <p:nvPr>
            <p:ph idx="1"/>
          </p:nvPr>
        </p:nvSpPr>
        <p:spPr bwMode="auto">
          <a:xfrm>
            <a:off x="457200" y="304800"/>
            <a:ext cx="7620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normAutofit fontScale="92500" lnSpcReduction="10000"/>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A 35-year-old male slips on a patch of ice and falls on a </a:t>
            </a:r>
            <a:r>
              <a:rPr lang="en-US" dirty="0" err="1"/>
              <a:t>hyperflexed</a:t>
            </a:r>
            <a:r>
              <a:rPr lang="en-US" dirty="0"/>
              <a:t> knee. He reports hearing a "pop" during the fall and was unable to bear weight on the knee immediately after the injury. He has a large knee effusion on examination. A radiograph is shown in Figure A. He undergoes operative repair of the injury with standard technique. Which of the active range of motion exercises is MOST appropriate in the immediate postoperative period? Topic Review Topic</a:t>
            </a:r>
          </a:p>
          <a:p>
            <a:pPr>
              <a:buClrTx/>
              <a:buFontTx/>
              <a:buNone/>
            </a:pPr>
            <a:r>
              <a:rPr lang="en-US" dirty="0"/>
              <a:t>FIGURES: A          </a:t>
            </a:r>
          </a:p>
          <a:p>
            <a:pPr>
              <a:buClrTx/>
              <a:buFontTx/>
              <a:buNone/>
            </a:pPr>
            <a:endParaRPr lang="en-US" dirty="0"/>
          </a:p>
          <a:p>
            <a:pPr>
              <a:buClrTx/>
              <a:buFontTx/>
              <a:buNone/>
            </a:pPr>
            <a:r>
              <a:rPr lang="en-US" dirty="0"/>
              <a:t>1. Leg extensions</a:t>
            </a:r>
          </a:p>
          <a:p>
            <a:pPr>
              <a:buClrTx/>
              <a:buFontTx/>
              <a:buNone/>
            </a:pPr>
            <a:r>
              <a:rPr lang="en-US" dirty="0"/>
              <a:t>2. Heel slides</a:t>
            </a:r>
          </a:p>
          <a:p>
            <a:pPr>
              <a:buClrTx/>
              <a:buFontTx/>
              <a:buNone/>
            </a:pPr>
            <a:r>
              <a:rPr lang="en-US" dirty="0"/>
              <a:t>3. Standing squats</a:t>
            </a:r>
          </a:p>
          <a:p>
            <a:pPr>
              <a:buClrTx/>
              <a:buFontTx/>
              <a:buNone/>
            </a:pPr>
            <a:r>
              <a:rPr lang="en-US" dirty="0"/>
              <a:t>4. Rear lunges</a:t>
            </a:r>
          </a:p>
          <a:p>
            <a:pPr>
              <a:buClrTx/>
              <a:buFontTx/>
              <a:buNone/>
            </a:pPr>
            <a:r>
              <a:rPr lang="en-US" dirty="0"/>
              <a:t>5. Seated leg press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8" y="2514600"/>
            <a:ext cx="3433762"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9581506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 Box 1"/>
          <p:cNvSpPr txBox="1">
            <a:spLocks noChangeArrowheads="1"/>
          </p:cNvSpPr>
          <p:nvPr/>
        </p:nvSpPr>
        <p:spPr bwMode="auto">
          <a:xfrm>
            <a:off x="457200" y="422275"/>
            <a:ext cx="8229600" cy="597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2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sz="1400" dirty="0"/>
              <a:t>PREFERRED RESPONSE ▼ 2</a:t>
            </a:r>
          </a:p>
          <a:p>
            <a:pPr>
              <a:buClrTx/>
              <a:buFontTx/>
              <a:buNone/>
            </a:pPr>
            <a:r>
              <a:rPr lang="en-US" sz="1400" dirty="0"/>
              <a:t>CORRECT</a:t>
            </a:r>
          </a:p>
          <a:p>
            <a:pPr>
              <a:buClrTx/>
              <a:buFontTx/>
              <a:buNone/>
            </a:pPr>
            <a:r>
              <a:rPr lang="en-US" sz="1400" dirty="0"/>
              <a:t>DISCUSSION: The clinical presentation and radiographs are consistent with a patellar tendon rupture. In the case of patellar or quad tendon repair, the initial focus is on regaining range of motion while protecting the repair. Non-</a:t>
            </a:r>
            <a:r>
              <a:rPr lang="en-US" sz="1400" dirty="0" err="1"/>
              <a:t>weightbearing</a:t>
            </a:r>
            <a:r>
              <a:rPr lang="en-US" sz="1400" dirty="0"/>
              <a:t> movement exercises like heel slides are encouraged. This can incorporate active knee flexion with passive extension. Alternatively, active knee flexion in the prone position with passive knee extension can be performed. Open chain strengthening exercises such as leg extensions are started later, as are weight bearing resistance exercises like squats, lunges and leg press.</a:t>
            </a:r>
          </a:p>
          <a:p>
            <a:pPr>
              <a:buClrTx/>
              <a:buFontTx/>
              <a:buNone/>
            </a:pPr>
            <a:endParaRPr lang="en-US" sz="1400" dirty="0"/>
          </a:p>
          <a:p>
            <a:pPr>
              <a:buClrTx/>
              <a:buFontTx/>
              <a:buNone/>
            </a:pPr>
            <a:r>
              <a:rPr lang="en-US" sz="1400" dirty="0" err="1"/>
              <a:t>Matava</a:t>
            </a:r>
            <a:r>
              <a:rPr lang="en-US" sz="1400" dirty="0"/>
              <a:t> presents a level 5 review on patellar tendon ruptures and states that active knee extension is permitted at 3 weeks postoperatively.</a:t>
            </a:r>
          </a:p>
          <a:p>
            <a:pPr>
              <a:buClrTx/>
              <a:buFontTx/>
              <a:buNone/>
            </a:pPr>
            <a:endParaRPr lang="en-US" sz="1400" dirty="0"/>
          </a:p>
          <a:p>
            <a:pPr>
              <a:buClrTx/>
              <a:buFontTx/>
              <a:buNone/>
            </a:pPr>
            <a:r>
              <a:rPr lang="en-US" sz="1400" dirty="0"/>
              <a:t>West et al present level 4 evidence of 30 patellar tendon ruptures treated with direct repair supplemented with a </a:t>
            </a:r>
            <a:r>
              <a:rPr lang="en-US" sz="1400" dirty="0" err="1"/>
              <a:t>cerclage</a:t>
            </a:r>
            <a:r>
              <a:rPr lang="en-US" sz="1400" dirty="0"/>
              <a:t> technique. They report that 100% of the patients returned to a </a:t>
            </a:r>
            <a:r>
              <a:rPr lang="en-US" sz="1400" dirty="0" err="1"/>
              <a:t>preinjury</a:t>
            </a:r>
            <a:r>
              <a:rPr lang="en-US" sz="1400" dirty="0"/>
              <a:t> level of activity at 6 months.</a:t>
            </a:r>
          </a:p>
          <a:p>
            <a:pPr>
              <a:buClrTx/>
              <a:buFontTx/>
              <a:buNone/>
            </a:pPr>
            <a:endParaRPr lang="en-US" sz="1400" dirty="0"/>
          </a:p>
          <a:p>
            <a:pPr>
              <a:buClrTx/>
              <a:buFontTx/>
              <a:buNone/>
            </a:pPr>
            <a:r>
              <a:rPr lang="en-US" sz="1400" dirty="0"/>
              <a:t>Illustration A shows a video demonstration of a heel slide in the supine position. Alternatively, they can be performed with the heel against the wall and the opposite leg assisting with leg extension as shown in the video demonstration in Illustration B.</a:t>
            </a:r>
          </a:p>
          <a:p>
            <a:pPr>
              <a:buClrTx/>
              <a:buFontTx/>
              <a:buNone/>
            </a:pPr>
            <a:endParaRPr lang="en-US" sz="1400" dirty="0"/>
          </a:p>
          <a:p>
            <a:pPr>
              <a:buClrTx/>
              <a:buFontTx/>
              <a:buNone/>
            </a:pPr>
            <a:r>
              <a:rPr lang="en-US" sz="1400" dirty="0"/>
              <a:t>Illustrations: A B</a:t>
            </a:r>
          </a:p>
          <a:p>
            <a:pPr>
              <a:buClrTx/>
              <a:buFontTx/>
              <a:buNone/>
            </a:pPr>
            <a:endParaRPr lang="en-US" dirty="0"/>
          </a:p>
          <a:p>
            <a:pPr>
              <a:buClrTx/>
              <a:buFontTx/>
              <a:buNone/>
            </a:pPr>
            <a:endParaRPr lang="en-US" sz="1200" dirty="0"/>
          </a:p>
          <a:p>
            <a:pPr>
              <a:buClrTx/>
              <a:buFontTx/>
              <a:buNone/>
            </a:pPr>
            <a:r>
              <a:rPr lang="en-US" sz="1200" dirty="0"/>
              <a:t>REFERENCES:</a:t>
            </a:r>
          </a:p>
          <a:p>
            <a:pPr>
              <a:buClrTx/>
              <a:buFontTx/>
              <a:buNone/>
            </a:pPr>
            <a:r>
              <a:rPr lang="en-US" sz="1200" dirty="0"/>
              <a:t>1. </a:t>
            </a:r>
            <a:r>
              <a:rPr lang="en-US" sz="1200" dirty="0" err="1"/>
              <a:t>Matava</a:t>
            </a:r>
            <a:r>
              <a:rPr lang="en-US" sz="1200" dirty="0"/>
              <a:t> MJ. Patellar tendon ruptures. J Am </a:t>
            </a:r>
            <a:r>
              <a:rPr lang="en-US" sz="1200" dirty="0" err="1"/>
              <a:t>Acad</a:t>
            </a:r>
            <a:r>
              <a:rPr lang="en-US" sz="1200" dirty="0"/>
              <a:t> </a:t>
            </a:r>
            <a:r>
              <a:rPr lang="en-US" sz="1200" dirty="0" err="1"/>
              <a:t>Orthop</a:t>
            </a:r>
            <a:r>
              <a:rPr lang="en-US" sz="1200" dirty="0"/>
              <a:t> Surg. 1996 Nov;4(6):287-296. PMID:10797196 (Link to Abstract)</a:t>
            </a:r>
          </a:p>
          <a:p>
            <a:pPr>
              <a:buClrTx/>
              <a:buFontTx/>
              <a:buNone/>
            </a:pPr>
            <a:r>
              <a:rPr lang="en-US" sz="1200" dirty="0"/>
              <a:t>2. West JL, Keene JS, Kaplan LD. Early motion after quadriceps and patellar tendon repairs: outcomes with single-suture augmentation. Am J Sports Med. 2008 Feb;36(2):316-23. </a:t>
            </a:r>
            <a:r>
              <a:rPr lang="en-US" sz="1200" dirty="0" err="1"/>
              <a:t>Epub</a:t>
            </a:r>
            <a:r>
              <a:rPr lang="en-US" sz="1200" dirty="0"/>
              <a:t> 2007 Oct 11. PMID:17932403 (Link to Abstract)</a:t>
            </a:r>
            <a:r>
              <a:rPr lang="en-US" dirty="0"/>
              <a:t> </a:t>
            </a:r>
          </a:p>
        </p:txBody>
      </p:sp>
    </p:spTree>
    <p:extLst>
      <p:ext uri="{BB962C8B-B14F-4D97-AF65-F5344CB8AC3E}">
        <p14:creationId xmlns:p14="http://schemas.microsoft.com/office/powerpoint/2010/main" val="8794381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57200" y="228600"/>
            <a:ext cx="7620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sz="2000" dirty="0"/>
              <a:t> A 24-year-old basketball player feels a painful "pop" in his knee when landing from a rebound. He develops immediate swelling, pain, and inability to extend his knee. A lateral radiograph is shown in Figure A. Proper management should include: Topic Review Topic</a:t>
            </a:r>
          </a:p>
          <a:p>
            <a:pPr>
              <a:buClrTx/>
              <a:buFontTx/>
              <a:buNone/>
            </a:pPr>
            <a:r>
              <a:rPr lang="en-US" sz="2000" dirty="0"/>
              <a:t>FIGURES: A          </a:t>
            </a:r>
          </a:p>
          <a:p>
            <a:pPr>
              <a:buClrTx/>
              <a:buFontTx/>
              <a:buNone/>
            </a:pPr>
            <a:endParaRPr lang="en-US" sz="2000" dirty="0"/>
          </a:p>
          <a:p>
            <a:pPr>
              <a:buClrTx/>
              <a:buFontTx/>
              <a:buNone/>
            </a:pPr>
            <a:r>
              <a:rPr lang="en-US" sz="2000" dirty="0"/>
              <a:t>1. Long leg cast in full extension</a:t>
            </a:r>
          </a:p>
          <a:p>
            <a:pPr>
              <a:buClrTx/>
              <a:buFontTx/>
              <a:buNone/>
            </a:pPr>
            <a:r>
              <a:rPr lang="en-US" sz="2000" dirty="0"/>
              <a:t>2. Long leg cast at 30-degrees of flexion</a:t>
            </a:r>
          </a:p>
          <a:p>
            <a:pPr>
              <a:buClrTx/>
              <a:buFontTx/>
              <a:buNone/>
            </a:pPr>
            <a:r>
              <a:rPr lang="en-US" sz="2000" dirty="0"/>
              <a:t>3. Tibial tubercle osteotomy</a:t>
            </a:r>
          </a:p>
          <a:p>
            <a:pPr>
              <a:buClrTx/>
              <a:buFontTx/>
              <a:buNone/>
            </a:pPr>
            <a:r>
              <a:rPr lang="en-US" sz="2000" dirty="0"/>
              <a:t>4. Primary surgical repair</a:t>
            </a:r>
          </a:p>
          <a:p>
            <a:pPr>
              <a:buClrTx/>
              <a:buFontTx/>
              <a:buNone/>
            </a:pPr>
            <a:r>
              <a:rPr lang="en-US" sz="2000" dirty="0"/>
              <a:t>5. Rest, ice, compressive dressing, elevation followed by slow return to play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321945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08518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18434" name="Content Placeholder 2"/>
          <p:cNvSpPr>
            <a:spLocks noGrp="1"/>
          </p:cNvSpPr>
          <p:nvPr>
            <p:ph idx="1"/>
          </p:nvPr>
        </p:nvSpPr>
        <p:spPr/>
        <p:txBody>
          <a:bodyPr/>
          <a:lstStyle/>
          <a:p>
            <a:r>
              <a:rPr lang="en-US" dirty="0" smtClean="0"/>
              <a:t>Stabilizers of Patella</a:t>
            </a:r>
          </a:p>
          <a:p>
            <a:pPr lvl="1"/>
            <a:r>
              <a:rPr lang="en-US" dirty="0" smtClean="0"/>
              <a:t>Quad and patellar tendons</a:t>
            </a:r>
          </a:p>
          <a:p>
            <a:pPr lvl="1"/>
            <a:r>
              <a:rPr lang="en-US" dirty="0" smtClean="0"/>
              <a:t>Trochlear groove</a:t>
            </a:r>
          </a:p>
          <a:p>
            <a:pPr lvl="1"/>
            <a:r>
              <a:rPr lang="en-US" dirty="0" smtClean="0"/>
              <a:t>Medial &amp; Lateral </a:t>
            </a:r>
            <a:r>
              <a:rPr lang="en-US" dirty="0" err="1" smtClean="0"/>
              <a:t>retinacular</a:t>
            </a:r>
            <a:r>
              <a:rPr lang="en-US" dirty="0" smtClean="0"/>
              <a:t> structures</a:t>
            </a:r>
          </a:p>
          <a:p>
            <a:pPr lvl="2"/>
            <a:r>
              <a:rPr lang="en-US" dirty="0" smtClean="0"/>
              <a:t>MPFL</a:t>
            </a:r>
          </a:p>
          <a:p>
            <a:pPr lvl="2"/>
            <a:r>
              <a:rPr lang="en-US" dirty="0" err="1" smtClean="0"/>
              <a:t>Patellomeniscal</a:t>
            </a:r>
            <a:r>
              <a:rPr lang="en-US" dirty="0" smtClean="0"/>
              <a:t> ligaments</a:t>
            </a:r>
          </a:p>
        </p:txBody>
      </p:sp>
      <p:pic>
        <p:nvPicPr>
          <p:cNvPr id="18435" name="Picture 2" descr="http://remassagetherapy.files.wordpress.com/2011/01/afp20070115p194-f1.jpg"/>
          <p:cNvPicPr>
            <a:picLocks noChangeAspect="1" noChangeArrowheads="1"/>
          </p:cNvPicPr>
          <p:nvPr/>
        </p:nvPicPr>
        <p:blipFill>
          <a:blip r:embed="rId2"/>
          <a:srcRect/>
          <a:stretch>
            <a:fillRect/>
          </a:stretch>
        </p:blipFill>
        <p:spPr bwMode="auto">
          <a:xfrm>
            <a:off x="6019800" y="3881438"/>
            <a:ext cx="3124200" cy="2852737"/>
          </a:xfrm>
          <a:prstGeom prst="rect">
            <a:avLst/>
          </a:prstGeom>
          <a:noFill/>
          <a:ln w="9525">
            <a:noFill/>
            <a:miter lim="800000"/>
            <a:headEnd/>
            <a:tailEnd/>
          </a:ln>
        </p:spPr>
      </p:pic>
      <p:pic>
        <p:nvPicPr>
          <p:cNvPr id="18436" name="Picture 4" descr="http://t0.gstatic.com/images?q=tbn:ANd9GcTxnJvqktf8KabO4Fi9PgvBr_dbws7PRF007uHSowNavQQBnDg3&amp;t=1"/>
          <p:cNvPicPr>
            <a:picLocks noChangeAspect="1" noChangeArrowheads="1"/>
          </p:cNvPicPr>
          <p:nvPr/>
        </p:nvPicPr>
        <p:blipFill>
          <a:blip r:embed="rId3"/>
          <a:srcRect/>
          <a:stretch>
            <a:fillRect/>
          </a:stretch>
        </p:blipFill>
        <p:spPr bwMode="auto">
          <a:xfrm>
            <a:off x="1600200" y="4800600"/>
            <a:ext cx="2505075" cy="1828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863" y="322263"/>
            <a:ext cx="9228138" cy="598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PREFERRED RESPONSE ▼ 4</a:t>
            </a:r>
          </a:p>
          <a:p>
            <a:pPr>
              <a:buClrTx/>
              <a:buFontTx/>
              <a:buNone/>
            </a:pPr>
            <a:r>
              <a:rPr lang="en-US" dirty="0"/>
              <a:t>CORRECT</a:t>
            </a:r>
          </a:p>
          <a:p>
            <a:pPr>
              <a:buClrTx/>
              <a:buFontTx/>
              <a:buNone/>
            </a:pPr>
            <a:r>
              <a:rPr lang="en-US" dirty="0"/>
              <a:t>DISCUSSION: While the history could be consistent with an ACL rupture, the lateral radiograph demonstrates patella </a:t>
            </a:r>
            <a:r>
              <a:rPr lang="en-US" dirty="0" err="1"/>
              <a:t>alta</a:t>
            </a:r>
            <a:r>
              <a:rPr lang="en-US" dirty="0"/>
              <a:t> (</a:t>
            </a:r>
            <a:r>
              <a:rPr lang="en-US" dirty="0" err="1"/>
              <a:t>Insall-Salvati</a:t>
            </a:r>
            <a:r>
              <a:rPr lang="en-US" dirty="0"/>
              <a:t> ratio greater than 1.2) which in this setting is indicative of a patellar tendon rupture. Clinical findings include an inability to extend the knee against gravity, a large hematoma, and a palpable gap below the inferior pole. Primary surgical repair within 2 weeks of injury is recommended to prevent extensor mechanism contracture. Patellar tendon ruptures typically occur in patients younger than 40 years old. Most ruptures occur at the junction of the tendon and distal pole of the patella. Sports such as basketball, football, and soccer which place high eccentric loads on the extensor mechanism are associated with this injury. Other </a:t>
            </a:r>
            <a:r>
              <a:rPr lang="en-US" dirty="0" err="1"/>
              <a:t>predispoing</a:t>
            </a:r>
            <a:r>
              <a:rPr lang="en-US" dirty="0"/>
              <a:t> factors include steroid injection, rheumatologic disease, renal failure, infectious disease, and metabolic disorders. The Rose paper is a case report of </a:t>
            </a:r>
            <a:r>
              <a:rPr lang="en-US" dirty="0" err="1"/>
              <a:t>atraumatic</a:t>
            </a:r>
            <a:r>
              <a:rPr lang="en-US" dirty="0"/>
              <a:t> bilateral ruptures which goes on to review patellar tendon ruptures in general. The paper by Casey et al is a series of 4 patients whose </a:t>
            </a:r>
            <a:r>
              <a:rPr lang="en-US" dirty="0" err="1"/>
              <a:t>negelected</a:t>
            </a:r>
            <a:r>
              <a:rPr lang="en-US" dirty="0"/>
              <a:t> ruptures were able to be surgically repaired.</a:t>
            </a:r>
          </a:p>
          <a:p>
            <a:pPr>
              <a:buClrTx/>
              <a:buFontTx/>
              <a:buNone/>
            </a:pPr>
            <a:endParaRPr lang="en-US" dirty="0"/>
          </a:p>
          <a:p>
            <a:pPr>
              <a:buClrTx/>
              <a:buFontTx/>
              <a:buNone/>
            </a:pPr>
            <a:r>
              <a:rPr lang="en-US" dirty="0"/>
              <a:t>REFERENCES:</a:t>
            </a:r>
          </a:p>
          <a:p>
            <a:pPr>
              <a:buClrTx/>
              <a:buFontTx/>
              <a:buNone/>
            </a:pPr>
            <a:r>
              <a:rPr lang="en-US" dirty="0"/>
              <a:t>1. Rose PS, </a:t>
            </a:r>
            <a:r>
              <a:rPr lang="en-US" dirty="0" err="1"/>
              <a:t>Frassica</a:t>
            </a:r>
            <a:r>
              <a:rPr lang="en-US" dirty="0"/>
              <a:t> FJ. </a:t>
            </a:r>
            <a:r>
              <a:rPr lang="en-US" dirty="0" err="1"/>
              <a:t>Atraumatic</a:t>
            </a:r>
            <a:r>
              <a:rPr lang="en-US" dirty="0"/>
              <a:t> bilateral patellar tendon rupture, A case report and review of the literature. J Bone Joint </a:t>
            </a:r>
            <a:r>
              <a:rPr lang="en-US" dirty="0" err="1"/>
              <a:t>Surg</a:t>
            </a:r>
            <a:r>
              <a:rPr lang="en-US" dirty="0"/>
              <a:t> Am. 2001 Sep;83-A(9):1382-6. PMID:11568202 (Link to Abstract)</a:t>
            </a:r>
          </a:p>
          <a:p>
            <a:pPr>
              <a:buClrTx/>
              <a:buFontTx/>
              <a:buNone/>
            </a:pPr>
            <a:r>
              <a:rPr lang="en-US" dirty="0"/>
              <a:t>2. Casey MT </a:t>
            </a:r>
            <a:r>
              <a:rPr lang="en-US" dirty="0" err="1"/>
              <a:t>Jr</a:t>
            </a:r>
            <a:r>
              <a:rPr lang="en-US" dirty="0"/>
              <a:t>, </a:t>
            </a:r>
            <a:r>
              <a:rPr lang="en-US" dirty="0" err="1"/>
              <a:t>Tietjens</a:t>
            </a:r>
            <a:r>
              <a:rPr lang="en-US" dirty="0"/>
              <a:t> BR. Neglected ruptures of the patellar tendon. A case series of four patients. Am J Sports Med. 2001 Jul-Aug;29(4):457-60. PMID:11476386 (Link to Abstract) </a:t>
            </a:r>
          </a:p>
        </p:txBody>
      </p:sp>
    </p:spTree>
    <p:extLst>
      <p:ext uri="{BB962C8B-B14F-4D97-AF65-F5344CB8AC3E}">
        <p14:creationId xmlns:p14="http://schemas.microsoft.com/office/powerpoint/2010/main" val="21134287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
          <p:cNvSpPr txBox="1">
            <a:spLocks noGrp="1" noChangeArrowheads="1"/>
          </p:cNvSpPr>
          <p:nvPr>
            <p:ph idx="1"/>
          </p:nvPr>
        </p:nvSpPr>
        <p:spPr bwMode="auto">
          <a:xfrm>
            <a:off x="0" y="76200"/>
            <a:ext cx="7620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 </a:t>
            </a:r>
            <a:r>
              <a:rPr lang="en-US" sz="2000" dirty="0"/>
              <a:t>A 40-year-old recreational basketball player injured his knee while jumping for a rebound. He felt a pop and developed immediate swelling. His radiographs are shown in Figures A and B. What is the recommended management? Topic Review Topic</a:t>
            </a:r>
          </a:p>
          <a:p>
            <a:pPr>
              <a:buClrTx/>
              <a:buFontTx/>
              <a:buNone/>
            </a:pPr>
            <a:r>
              <a:rPr lang="en-US" sz="2000" dirty="0"/>
              <a:t>FIGURES: A   B        </a:t>
            </a:r>
          </a:p>
          <a:p>
            <a:pPr>
              <a:buClrTx/>
              <a:buFontTx/>
              <a:buNone/>
            </a:pPr>
            <a:endParaRPr lang="en-US" sz="2000" dirty="0"/>
          </a:p>
          <a:p>
            <a:pPr>
              <a:buClrTx/>
              <a:buFontTx/>
              <a:buNone/>
            </a:pPr>
            <a:r>
              <a:rPr lang="en-US" sz="2000" dirty="0"/>
              <a:t>1. Obtain an MRI</a:t>
            </a:r>
          </a:p>
          <a:p>
            <a:pPr>
              <a:buClrTx/>
              <a:buFontTx/>
              <a:buNone/>
            </a:pPr>
            <a:r>
              <a:rPr lang="en-US" sz="2000" dirty="0"/>
              <a:t>2. Ice, rest, and observation</a:t>
            </a:r>
          </a:p>
          <a:p>
            <a:pPr>
              <a:buClrTx/>
              <a:buFontTx/>
              <a:buNone/>
            </a:pPr>
            <a:r>
              <a:rPr lang="en-US" sz="2000" dirty="0"/>
              <a:t>3. Physical therapy to regain motion</a:t>
            </a:r>
          </a:p>
          <a:p>
            <a:pPr>
              <a:buClrTx/>
              <a:buFontTx/>
              <a:buNone/>
            </a:pPr>
            <a:r>
              <a:rPr lang="en-US" sz="2000" dirty="0"/>
              <a:t>4. Knee arthroscopy and repair</a:t>
            </a:r>
          </a:p>
          <a:p>
            <a:pPr>
              <a:buClrTx/>
              <a:buFontTx/>
              <a:buNone/>
            </a:pPr>
            <a:r>
              <a:rPr lang="en-US" sz="2000" dirty="0"/>
              <a:t>5. Open surgical repair </a:t>
            </a:r>
          </a:p>
        </p:txBody>
      </p:sp>
      <p:sp>
        <p:nvSpPr>
          <p:cNvPr id="5" name="TextBox 4"/>
          <p:cNvSpPr txBox="1"/>
          <p:nvPr/>
        </p:nvSpPr>
        <p:spPr>
          <a:xfrm>
            <a:off x="-254000" y="5295900"/>
            <a:ext cx="184666" cy="369332"/>
          </a:xfrm>
          <a:prstGeom prst="rect">
            <a:avLst/>
          </a:prstGeom>
          <a:noFill/>
        </p:spPr>
        <p:txBody>
          <a:bodyPr wrap="none" rtlCol="0">
            <a:spAutoFit/>
          </a:bodyPr>
          <a:lstStyle/>
          <a:p>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9000"/>
            <a:ext cx="222885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586163"/>
            <a:ext cx="3295650"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244494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 Box 1"/>
          <p:cNvSpPr txBox="1">
            <a:spLocks noChangeArrowheads="1"/>
          </p:cNvSpPr>
          <p:nvPr/>
        </p:nvSpPr>
        <p:spPr bwMode="auto">
          <a:xfrm>
            <a:off x="-88900" y="577850"/>
            <a:ext cx="9323388"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PREFERRED RESPONSE ▼ 5</a:t>
            </a:r>
          </a:p>
          <a:p>
            <a:pPr>
              <a:buClrTx/>
              <a:buFontTx/>
              <a:buNone/>
            </a:pPr>
            <a:r>
              <a:rPr lang="en-US" dirty="0"/>
              <a:t>CORRECT</a:t>
            </a:r>
          </a:p>
          <a:p>
            <a:pPr>
              <a:buClrTx/>
              <a:buFontTx/>
              <a:buNone/>
            </a:pPr>
            <a:r>
              <a:rPr lang="en-US" dirty="0"/>
              <a:t>DISCUSSION: The mechanism of injury and radiographs are consistent with a complete patellar tendon rupture. The radiographs reveal a patella </a:t>
            </a:r>
            <a:r>
              <a:rPr lang="en-US" dirty="0" err="1"/>
              <a:t>alta</a:t>
            </a:r>
            <a:r>
              <a:rPr lang="en-US" dirty="0"/>
              <a:t>, which in this case is indicative of complete patellar tendon rupture. This can be quantified by using the </a:t>
            </a:r>
            <a:r>
              <a:rPr lang="en-US" dirty="0" err="1"/>
              <a:t>Insall-Salvati</a:t>
            </a:r>
            <a:r>
              <a:rPr lang="en-US" dirty="0"/>
              <a:t> ratio (patellar tendon length / patellar bone length): PTL/PBL normal =1, &gt;1.2 is patella </a:t>
            </a:r>
            <a:r>
              <a:rPr lang="en-US" dirty="0" err="1"/>
              <a:t>alta</a:t>
            </a:r>
            <a:r>
              <a:rPr lang="en-US" dirty="0"/>
              <a:t>, &lt;0.8 is patella </a:t>
            </a:r>
            <a:r>
              <a:rPr lang="en-US" dirty="0" err="1"/>
              <a:t>baja</a:t>
            </a:r>
            <a:r>
              <a:rPr lang="en-US" dirty="0"/>
              <a:t>) with the knee flexed to 30 degrees.</a:t>
            </a:r>
          </a:p>
          <a:p>
            <a:pPr>
              <a:buClrTx/>
              <a:buFontTx/>
              <a:buNone/>
            </a:pPr>
            <a:endParaRPr lang="en-US" dirty="0"/>
          </a:p>
          <a:p>
            <a:pPr>
              <a:buClrTx/>
              <a:buFontTx/>
              <a:buNone/>
            </a:pPr>
            <a:r>
              <a:rPr lang="en-US" dirty="0"/>
              <a:t>The reference by Brooks et al reviews the diagnosis and treatment of extensor mechanism ruptures. A complete patellar tendon rupture requires open surgical repair. A partial tear with an intact extension mechanism may be treated conservatively. An MRI is not needed for diagnosis.</a:t>
            </a:r>
          </a:p>
          <a:p>
            <a:pPr>
              <a:buClrTx/>
              <a:buFontTx/>
              <a:buNone/>
            </a:pPr>
            <a:endParaRPr lang="en-US" dirty="0"/>
          </a:p>
          <a:p>
            <a:pPr>
              <a:buClrTx/>
              <a:buFontTx/>
              <a:buNone/>
            </a:pPr>
            <a:r>
              <a:rPr lang="en-US" dirty="0"/>
              <a:t>REFERENCES:</a:t>
            </a:r>
          </a:p>
          <a:p>
            <a:pPr>
              <a:buClrTx/>
              <a:buFontTx/>
              <a:buNone/>
            </a:pPr>
            <a:r>
              <a:rPr lang="en-US" dirty="0"/>
              <a:t>1. Brooks P. Extensor mechanism ruptures. Orthopedics. 2009 Sep;32(9). PMID:19751001 (Link to Abstract)</a:t>
            </a:r>
          </a:p>
          <a:p>
            <a:pPr>
              <a:buClrTx/>
              <a:buFontTx/>
              <a:buNone/>
            </a:pPr>
            <a:r>
              <a:rPr lang="en-US" dirty="0"/>
              <a:t>2. Hyman J, Rodeo S, </a:t>
            </a:r>
            <a:r>
              <a:rPr lang="en-US" dirty="0" err="1"/>
              <a:t>Wickiewicz</a:t>
            </a:r>
            <a:r>
              <a:rPr lang="en-US" dirty="0"/>
              <a:t> T. </a:t>
            </a:r>
            <a:r>
              <a:rPr lang="en-US" dirty="0" err="1"/>
              <a:t>Patellofemoral</a:t>
            </a:r>
            <a:r>
              <a:rPr lang="en-US" dirty="0"/>
              <a:t> </a:t>
            </a:r>
            <a:r>
              <a:rPr lang="en-US" dirty="0" err="1"/>
              <a:t>Tendinopathies</a:t>
            </a:r>
            <a:r>
              <a:rPr lang="en-US" dirty="0"/>
              <a:t>. in </a:t>
            </a:r>
            <a:r>
              <a:rPr lang="en-US" dirty="0" err="1"/>
              <a:t>DeLee</a:t>
            </a:r>
            <a:r>
              <a:rPr lang="en-US" dirty="0"/>
              <a:t>, </a:t>
            </a:r>
            <a:r>
              <a:rPr lang="en-US" dirty="0" err="1"/>
              <a:t>Drez</a:t>
            </a:r>
            <a:r>
              <a:rPr lang="en-US" dirty="0"/>
              <a:t> &amp; Miller: </a:t>
            </a:r>
            <a:r>
              <a:rPr lang="en-US" dirty="0" err="1"/>
              <a:t>DeLee</a:t>
            </a:r>
            <a:r>
              <a:rPr lang="en-US" dirty="0"/>
              <a:t> and </a:t>
            </a:r>
            <a:r>
              <a:rPr lang="en-US" dirty="0" err="1"/>
              <a:t>Drez's</a:t>
            </a:r>
            <a:r>
              <a:rPr lang="en-US" dirty="0"/>
              <a:t> </a:t>
            </a:r>
            <a:r>
              <a:rPr lang="en-US" dirty="0" err="1"/>
              <a:t>Orthopaedic</a:t>
            </a:r>
            <a:r>
              <a:rPr lang="en-US" dirty="0"/>
              <a:t> Sports Medicine, edition 2. 2003, pp1850-1854.</a:t>
            </a:r>
          </a:p>
          <a:p>
            <a:pPr>
              <a:buClrTx/>
              <a:buFontTx/>
              <a:buNone/>
            </a:pPr>
            <a:r>
              <a:rPr lang="en-US" dirty="0"/>
              <a:t>3. </a:t>
            </a:r>
            <a:r>
              <a:rPr lang="en-US" dirty="0" err="1"/>
              <a:t>Orthopaedic</a:t>
            </a:r>
            <a:r>
              <a:rPr lang="en-US" dirty="0"/>
              <a:t> Knowledge Update: Sports Medicine 3. 9, </a:t>
            </a:r>
            <a:r>
              <a:rPr lang="en-US" dirty="0" err="1"/>
              <a:t>Orthopaedic</a:t>
            </a:r>
            <a:r>
              <a:rPr lang="en-US" dirty="0"/>
              <a:t> Knowledge Update 9, Garrick JG (Editor). Published by American Academy of </a:t>
            </a:r>
            <a:r>
              <a:rPr lang="en-US" dirty="0" err="1"/>
              <a:t>Orthopaedic</a:t>
            </a:r>
            <a:r>
              <a:rPr lang="en-US" dirty="0"/>
              <a:t> Surgeons, Rosemont IL. Copyright 2004 </a:t>
            </a:r>
          </a:p>
        </p:txBody>
      </p:sp>
    </p:spTree>
    <p:extLst>
      <p:ext uri="{BB962C8B-B14F-4D97-AF65-F5344CB8AC3E}">
        <p14:creationId xmlns:p14="http://schemas.microsoft.com/office/powerpoint/2010/main" val="37078589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
          <p:cNvSpPr txBox="1">
            <a:spLocks noChangeArrowheads="1"/>
          </p:cNvSpPr>
          <p:nvPr/>
        </p:nvSpPr>
        <p:spPr bwMode="auto">
          <a:xfrm>
            <a:off x="0" y="1516063"/>
            <a:ext cx="84582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 Which of the following rehabilitation exercises provides for restoration of range of motion while limiting stress on the repair of a ruptured patellar tendon? Topic Review Topic</a:t>
            </a:r>
          </a:p>
          <a:p>
            <a:pPr>
              <a:buClrTx/>
              <a:buFontTx/>
              <a:buNone/>
            </a:pPr>
            <a:endParaRPr lang="en-US" dirty="0"/>
          </a:p>
          <a:p>
            <a:pPr>
              <a:buClrTx/>
              <a:buFontTx/>
              <a:buNone/>
            </a:pPr>
            <a:r>
              <a:rPr lang="en-US" dirty="0"/>
              <a:t>1. Active open chain flexion, active closed chain extension</a:t>
            </a:r>
          </a:p>
          <a:p>
            <a:pPr>
              <a:buClrTx/>
              <a:buFontTx/>
              <a:buNone/>
            </a:pPr>
            <a:r>
              <a:rPr lang="en-US" dirty="0"/>
              <a:t>2. Passive flexion, active closed chain extension</a:t>
            </a:r>
          </a:p>
          <a:p>
            <a:pPr>
              <a:buClrTx/>
              <a:buFontTx/>
              <a:buNone/>
            </a:pPr>
            <a:r>
              <a:rPr lang="en-US" dirty="0"/>
              <a:t>3. Active open chain flexion, passive extension</a:t>
            </a:r>
          </a:p>
          <a:p>
            <a:pPr>
              <a:buClrTx/>
              <a:buFontTx/>
              <a:buNone/>
            </a:pPr>
            <a:r>
              <a:rPr lang="en-US" dirty="0"/>
              <a:t>4. Active closed chain flexion, passive extension</a:t>
            </a:r>
          </a:p>
          <a:p>
            <a:pPr>
              <a:buClrTx/>
              <a:buFontTx/>
              <a:buNone/>
            </a:pPr>
            <a:r>
              <a:rPr lang="en-US" dirty="0"/>
              <a:t>5. Active open chain flexion, active open chain extension </a:t>
            </a:r>
          </a:p>
        </p:txBody>
      </p:sp>
    </p:spTree>
    <p:extLst>
      <p:ext uri="{BB962C8B-B14F-4D97-AF65-F5344CB8AC3E}">
        <p14:creationId xmlns:p14="http://schemas.microsoft.com/office/powerpoint/2010/main" val="13609561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28600" y="228600"/>
            <a:ext cx="8686800" cy="647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Lucida Sans Unicode" charset="0"/>
              </a:defRPr>
            </a:lvl9pPr>
          </a:lstStyle>
          <a:p>
            <a:pPr>
              <a:buClrTx/>
              <a:buFontTx/>
              <a:buNone/>
            </a:pPr>
            <a:r>
              <a:rPr lang="en-US" dirty="0"/>
              <a:t>PREFERRED RESPONSE ▼ 4</a:t>
            </a:r>
          </a:p>
          <a:p>
            <a:pPr>
              <a:buClrTx/>
              <a:buFontTx/>
              <a:buNone/>
            </a:pPr>
            <a:r>
              <a:rPr lang="en-US" dirty="0"/>
              <a:t>DISCUSSION: To avoid stress on the repair, no form of active extension should be used for at least 4-6 weeks. Closed versus open chain refers to strengthening exercises, not just range of motion. Closed kinetic chain exercise occurs when the terminal or distal segment of an appendage is fixed (squat, leg press, pull-up). Open kinetic chain exercise occurs when the terminal or distal segment is free to move (leg extension / hamstring curl) – this type of exercise tends to produce greater shear stress and is therefore avoided in many standardized rehab protocols. In the case of patellar or quad tendon repair, active closed chain flexion may be allowed with passive extension. Many of the rehab studies have looked at the effects of various exercises with respect to ACL graft strain.</a:t>
            </a:r>
          </a:p>
          <a:p>
            <a:pPr>
              <a:buClrTx/>
              <a:buFontTx/>
              <a:buNone/>
            </a:pPr>
            <a:endParaRPr lang="en-US" dirty="0"/>
          </a:p>
          <a:p>
            <a:pPr>
              <a:buClrTx/>
              <a:buFontTx/>
              <a:buNone/>
            </a:pPr>
            <a:r>
              <a:rPr lang="en-US" dirty="0"/>
              <a:t>Stuart et al. showed that for common closed chain exercises like squats and lunges the shear force is predominantly posterior and therefore may not stress an ACL graft.</a:t>
            </a:r>
          </a:p>
          <a:p>
            <a:pPr>
              <a:buClrTx/>
              <a:buFontTx/>
              <a:buNone/>
            </a:pPr>
            <a:endParaRPr lang="en-US" dirty="0"/>
          </a:p>
          <a:p>
            <a:pPr>
              <a:buClrTx/>
              <a:buFontTx/>
              <a:buNone/>
            </a:pPr>
            <a:r>
              <a:rPr lang="en-US" dirty="0" err="1"/>
              <a:t>Wilk</a:t>
            </a:r>
            <a:r>
              <a:rPr lang="en-US" dirty="0"/>
              <a:t> et al study showed the differences in contact forces and EMG activity for various closed and open chain exercises. Open chain terminal knee extension provided the greatest anterior shear.</a:t>
            </a:r>
          </a:p>
          <a:p>
            <a:pPr>
              <a:buClrTx/>
              <a:buFontTx/>
              <a:buNone/>
            </a:pPr>
            <a:endParaRPr lang="en-US" dirty="0"/>
          </a:p>
          <a:p>
            <a:pPr>
              <a:buClrTx/>
              <a:buFontTx/>
              <a:buNone/>
            </a:pPr>
            <a:r>
              <a:rPr lang="en-US" sz="1400" dirty="0"/>
              <a:t>REFERENCES: Stuart MJ, </a:t>
            </a:r>
            <a:r>
              <a:rPr lang="en-US" sz="1400" dirty="0" err="1"/>
              <a:t>Meglan</a:t>
            </a:r>
            <a:r>
              <a:rPr lang="en-US" sz="1400" dirty="0"/>
              <a:t> DA, Lutz GE, </a:t>
            </a:r>
            <a:r>
              <a:rPr lang="en-US" sz="1400" dirty="0" err="1"/>
              <a:t>Growney</a:t>
            </a:r>
            <a:r>
              <a:rPr lang="en-US" sz="1400" dirty="0"/>
              <a:t> ES, An KN. Comparison of </a:t>
            </a:r>
            <a:r>
              <a:rPr lang="en-US" sz="1400" dirty="0" err="1"/>
              <a:t>intersegmental</a:t>
            </a:r>
            <a:r>
              <a:rPr lang="en-US" sz="1400" dirty="0"/>
              <a:t> </a:t>
            </a:r>
            <a:r>
              <a:rPr lang="en-US" sz="1400" dirty="0" err="1"/>
              <a:t>tibiofemoral</a:t>
            </a:r>
            <a:r>
              <a:rPr lang="en-US" sz="1400" dirty="0"/>
              <a:t> joint forces and muscle activity during various closed kinetic chain exercises. Am J Sports Med 1996;24:792-799. PMID:8947402 (Link to Abstract)</a:t>
            </a:r>
          </a:p>
          <a:p>
            <a:pPr>
              <a:buClrTx/>
              <a:buFontTx/>
              <a:buNone/>
            </a:pPr>
            <a:r>
              <a:rPr lang="en-US" sz="1400" dirty="0"/>
              <a:t>2. </a:t>
            </a:r>
            <a:r>
              <a:rPr lang="en-US" sz="1400" dirty="0" err="1"/>
              <a:t>Wilk</a:t>
            </a:r>
            <a:r>
              <a:rPr lang="en-US" sz="1400" dirty="0"/>
              <a:t> KE, Escamilla RF, </a:t>
            </a:r>
            <a:r>
              <a:rPr lang="en-US" sz="1400" dirty="0" err="1"/>
              <a:t>Fleisig</a:t>
            </a:r>
            <a:r>
              <a:rPr lang="en-US" sz="1400" dirty="0"/>
              <a:t> GS, </a:t>
            </a:r>
            <a:r>
              <a:rPr lang="en-US" sz="1400" dirty="0" err="1"/>
              <a:t>Barrentine</a:t>
            </a:r>
            <a:r>
              <a:rPr lang="en-US" sz="1400" dirty="0"/>
              <a:t> SW, Andrews JR, Boyd ML. A comparison of </a:t>
            </a:r>
            <a:r>
              <a:rPr lang="en-US" sz="1400" dirty="0" err="1"/>
              <a:t>tibiofemoral</a:t>
            </a:r>
            <a:r>
              <a:rPr lang="en-US" sz="1400" dirty="0"/>
              <a:t> joint forces and </a:t>
            </a:r>
            <a:r>
              <a:rPr lang="en-US" sz="1400" dirty="0" err="1"/>
              <a:t>electromyographic</a:t>
            </a:r>
            <a:r>
              <a:rPr lang="en-US" sz="1400" dirty="0"/>
              <a:t> activity during open and closed kinetic chain exercises. Am J Sports Med 1996;24:518-527 PMID:8827313 (Link to Abstract)</a:t>
            </a:r>
            <a:r>
              <a:rPr lang="en-US" dirty="0"/>
              <a:t> </a:t>
            </a:r>
          </a:p>
        </p:txBody>
      </p:sp>
    </p:spTree>
    <p:extLst>
      <p:ext uri="{BB962C8B-B14F-4D97-AF65-F5344CB8AC3E}">
        <p14:creationId xmlns:p14="http://schemas.microsoft.com/office/powerpoint/2010/main" val="1666500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19458" name="Content Placeholder 2"/>
          <p:cNvSpPr>
            <a:spLocks noGrp="1"/>
          </p:cNvSpPr>
          <p:nvPr>
            <p:ph idx="1"/>
          </p:nvPr>
        </p:nvSpPr>
        <p:spPr/>
        <p:txBody>
          <a:bodyPr/>
          <a:lstStyle/>
          <a:p>
            <a:r>
              <a:rPr lang="en-US" smtClean="0"/>
              <a:t>Dynamic Stabilizers of Patella</a:t>
            </a:r>
          </a:p>
          <a:p>
            <a:pPr lvl="1"/>
            <a:r>
              <a:rPr lang="en-US" smtClean="0"/>
              <a:t>Quad muscles</a:t>
            </a:r>
          </a:p>
          <a:p>
            <a:pPr lvl="2"/>
            <a:r>
              <a:rPr lang="en-US" smtClean="0"/>
              <a:t>Innervated by femoral nerve</a:t>
            </a:r>
          </a:p>
          <a:p>
            <a:pPr lvl="3"/>
            <a:r>
              <a:rPr lang="en-US" smtClean="0"/>
              <a:t>Posterior divisions of 2</a:t>
            </a:r>
            <a:r>
              <a:rPr lang="en-US" baseline="30000" smtClean="0"/>
              <a:t>nd</a:t>
            </a:r>
            <a:r>
              <a:rPr lang="en-US" smtClean="0"/>
              <a:t>, 3</a:t>
            </a:r>
            <a:r>
              <a:rPr lang="en-US" baseline="30000" smtClean="0"/>
              <a:t>rd</a:t>
            </a:r>
            <a:r>
              <a:rPr lang="en-US" smtClean="0"/>
              <a:t>, &amp; 4</a:t>
            </a:r>
            <a:r>
              <a:rPr lang="en-US" baseline="30000" smtClean="0"/>
              <a:t>th</a:t>
            </a:r>
            <a:r>
              <a:rPr lang="en-US" smtClean="0"/>
              <a:t> lumbar spinal nerves</a:t>
            </a:r>
          </a:p>
        </p:txBody>
      </p:sp>
      <p:pic>
        <p:nvPicPr>
          <p:cNvPr id="19459" name="Picture 2" descr="http://www.sportsmd.com/Portals%5C0%5Caltman2%5CCropped_quad.jpg"/>
          <p:cNvPicPr>
            <a:picLocks noChangeAspect="1" noChangeArrowheads="1"/>
          </p:cNvPicPr>
          <p:nvPr/>
        </p:nvPicPr>
        <p:blipFill>
          <a:blip r:embed="rId2"/>
          <a:srcRect/>
          <a:stretch>
            <a:fillRect/>
          </a:stretch>
        </p:blipFill>
        <p:spPr bwMode="auto">
          <a:xfrm>
            <a:off x="4038600" y="4114800"/>
            <a:ext cx="4800600" cy="2466975"/>
          </a:xfrm>
          <a:prstGeom prst="rect">
            <a:avLst/>
          </a:prstGeom>
          <a:noFill/>
          <a:ln w="9525">
            <a:noFill/>
            <a:miter lim="800000"/>
            <a:headEnd/>
            <a:tailEnd/>
          </a:ln>
        </p:spPr>
      </p:pic>
      <p:pic>
        <p:nvPicPr>
          <p:cNvPr id="19460" name="Picture 6" descr="http://3.bp.blogspot.com/_2i7FDqGrCU4/SlONlQ0EoFI/AAAAAAAACC4/HKg4LeVFY0g/s400/nerve.jpg"/>
          <p:cNvPicPr>
            <a:picLocks noChangeAspect="1" noChangeArrowheads="1"/>
          </p:cNvPicPr>
          <p:nvPr/>
        </p:nvPicPr>
        <p:blipFill>
          <a:blip r:embed="rId3"/>
          <a:srcRect/>
          <a:stretch>
            <a:fillRect/>
          </a:stretch>
        </p:blipFill>
        <p:spPr bwMode="auto">
          <a:xfrm>
            <a:off x="827088" y="3733800"/>
            <a:ext cx="2524125" cy="29797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5257800"/>
          </a:xfrm>
        </p:spPr>
        <p:txBody>
          <a:bodyPr>
            <a:normAutofit/>
          </a:bodyPr>
          <a:lstStyle/>
          <a:p>
            <a:pPr marL="365760" indent="-283464" fontAlgn="auto">
              <a:spcAft>
                <a:spcPts val="0"/>
              </a:spcAft>
              <a:buFont typeface="Wingdings 2"/>
              <a:buChar char=""/>
              <a:defRPr/>
            </a:pPr>
            <a:r>
              <a:rPr lang="en-US" dirty="0" smtClean="0"/>
              <a:t>Quadriceps Tendon</a:t>
            </a:r>
          </a:p>
          <a:p>
            <a:pPr marL="640080" lvl="1" indent="-237744" fontAlgn="auto">
              <a:spcAft>
                <a:spcPts val="0"/>
              </a:spcAft>
              <a:buFont typeface="Verdana"/>
              <a:buChar char="◦"/>
              <a:defRPr/>
            </a:pPr>
            <a:r>
              <a:rPr lang="en-US" dirty="0" smtClean="0"/>
              <a:t>Confluence of individual quad tendons</a:t>
            </a:r>
          </a:p>
          <a:p>
            <a:pPr marL="640080" lvl="1" indent="-237744" fontAlgn="auto">
              <a:spcAft>
                <a:spcPts val="0"/>
              </a:spcAft>
              <a:buFont typeface="Verdana"/>
              <a:buChar char="◦"/>
              <a:defRPr/>
            </a:pPr>
            <a:r>
              <a:rPr lang="en-US" dirty="0" smtClean="0"/>
              <a:t>Inserts on </a:t>
            </a:r>
            <a:r>
              <a:rPr lang="en-US" dirty="0" err="1" smtClean="0"/>
              <a:t>prox</a:t>
            </a:r>
            <a:r>
              <a:rPr lang="en-US" dirty="0" smtClean="0"/>
              <a:t> pole of patella and surrounds patella on 3 sides</a:t>
            </a:r>
          </a:p>
          <a:p>
            <a:pPr marL="640080" lvl="1" indent="-237744" fontAlgn="auto">
              <a:spcAft>
                <a:spcPts val="0"/>
              </a:spcAft>
              <a:buFont typeface="Verdana"/>
              <a:buChar char="◦"/>
              <a:defRPr/>
            </a:pPr>
            <a:r>
              <a:rPr lang="en-US" dirty="0" smtClean="0"/>
              <a:t>Blood Supply</a:t>
            </a:r>
          </a:p>
          <a:p>
            <a:pPr marL="886968" lvl="2" fontAlgn="auto">
              <a:spcAft>
                <a:spcPts val="0"/>
              </a:spcAft>
              <a:buFont typeface="Wingdings 2"/>
              <a:buChar char=""/>
              <a:defRPr/>
            </a:pPr>
            <a:r>
              <a:rPr lang="en-US" dirty="0" smtClean="0"/>
              <a:t>Superior medial &amp; lateral </a:t>
            </a:r>
            <a:r>
              <a:rPr lang="en-US" dirty="0" err="1" smtClean="0"/>
              <a:t>geniculate</a:t>
            </a:r>
            <a:r>
              <a:rPr lang="en-US" dirty="0" smtClean="0"/>
              <a:t> arteries</a:t>
            </a:r>
          </a:p>
          <a:p>
            <a:pPr marL="886968" lvl="2" fontAlgn="auto">
              <a:spcAft>
                <a:spcPts val="0"/>
              </a:spcAft>
              <a:buFont typeface="Wingdings 2"/>
              <a:buChar char=""/>
              <a:defRPr/>
            </a:pPr>
            <a:r>
              <a:rPr lang="en-US" dirty="0" smtClean="0"/>
              <a:t>Descending </a:t>
            </a:r>
            <a:r>
              <a:rPr lang="en-US" dirty="0" err="1" smtClean="0"/>
              <a:t>geniculate</a:t>
            </a:r>
            <a:endParaRPr lang="en-US" dirty="0" smtClean="0"/>
          </a:p>
          <a:p>
            <a:pPr marL="886968" lvl="2" fontAlgn="auto">
              <a:spcAft>
                <a:spcPts val="0"/>
              </a:spcAft>
              <a:buFont typeface="Wingdings 2"/>
              <a:buChar char=""/>
              <a:defRPr/>
            </a:pPr>
            <a:r>
              <a:rPr lang="en-US" dirty="0" err="1" smtClean="0"/>
              <a:t>Hypovascular</a:t>
            </a:r>
            <a:r>
              <a:rPr lang="en-US" dirty="0" smtClean="0"/>
              <a:t> zone between 1 and 2 cm proximal to superior patellar pole</a:t>
            </a:r>
          </a:p>
          <a:p>
            <a:pPr marL="1097280" lvl="3" indent="-173736" fontAlgn="auto">
              <a:spcAft>
                <a:spcPts val="0"/>
              </a:spcAft>
              <a:buClr>
                <a:schemeClr val="accent3"/>
              </a:buClr>
              <a:buFont typeface="Wingdings 2"/>
              <a:buChar char=""/>
              <a:defRPr/>
            </a:pPr>
            <a:r>
              <a:rPr lang="en-US" dirty="0" smtClean="0"/>
              <a:t>Most common site of quads rupture</a:t>
            </a:r>
          </a:p>
          <a:p>
            <a:pPr marL="886968" lvl="2" fontAlgn="auto">
              <a:spcAft>
                <a:spcPts val="0"/>
              </a:spcAft>
              <a:buFont typeface="Wingdings 2"/>
              <a:buChar char=""/>
              <a:defRPr/>
            </a:pPr>
            <a:r>
              <a:rPr lang="en-US" dirty="0" err="1" smtClean="0"/>
              <a:t>Avascular</a:t>
            </a:r>
            <a:r>
              <a:rPr lang="en-US" dirty="0" smtClean="0"/>
              <a:t> area in deep part of tendon</a:t>
            </a:r>
          </a:p>
          <a:p>
            <a:pPr marL="1097280" lvl="3" indent="-173736" fontAlgn="auto">
              <a:spcAft>
                <a:spcPts val="0"/>
              </a:spcAft>
              <a:buClr>
                <a:schemeClr val="accent3"/>
              </a:buClr>
              <a:buFont typeface="Wingdings 2"/>
              <a:buChar char=""/>
              <a:defRPr/>
            </a:pPr>
            <a:r>
              <a:rPr lang="en-US" dirty="0" smtClean="0"/>
              <a:t>1.5 x 3 cm area</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3800" t="20158" r="11551" b="40317"/>
          <a:stretch>
            <a:fillRect/>
          </a:stretch>
        </p:blipFill>
        <p:spPr bwMode="auto">
          <a:xfrm>
            <a:off x="2971800" y="26988"/>
            <a:ext cx="6172200" cy="1573212"/>
          </a:xfrm>
          <a:prstGeom prst="rect">
            <a:avLst/>
          </a:prstGeom>
          <a:noFill/>
          <a:ln>
            <a:noFill/>
          </a:ln>
          <a:effectLst/>
          <a:extLst>
            <a:ext uri="{909E8E84-426E-40dd-AFC4-6F175D3DCCD1}">
              <a14:hiddenFill xmlns:a14="http://schemas.microsoft.com/office/drawing/2010/main">
                <a:blipFill dpi="0" rotWithShape="0">
                  <a:blip/>
                  <a:srcRect l="13800" t="20158" r="11551" b="403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3624" t="20158" r="64572" b="45358"/>
          <a:stretch>
            <a:fillRect/>
          </a:stretch>
        </p:blipFill>
        <p:spPr bwMode="auto">
          <a:xfrm>
            <a:off x="228600" y="2514600"/>
            <a:ext cx="1535113" cy="2743200"/>
          </a:xfrm>
          <a:prstGeom prst="rect">
            <a:avLst/>
          </a:prstGeom>
          <a:noFill/>
          <a:ln>
            <a:noFill/>
          </a:ln>
          <a:effectLst/>
          <a:extLst>
            <a:ext uri="{909E8E84-426E-40dd-AFC4-6F175D3DCCD1}">
              <a14:hiddenFill xmlns:a14="http://schemas.microsoft.com/office/drawing/2010/main">
                <a:blipFill dpi="0" rotWithShape="0">
                  <a:blip/>
                  <a:srcRect l="23624" t="20158" r="64572" b="453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3" name="Content Placeholder 2"/>
          <p:cNvSpPr>
            <a:spLocks noGrp="1"/>
          </p:cNvSpPr>
          <p:nvPr>
            <p:ph idx="1"/>
          </p:nvPr>
        </p:nvSpPr>
        <p:spPr>
          <a:xfrm>
            <a:off x="1066800" y="1447800"/>
            <a:ext cx="7867650" cy="4800600"/>
          </a:xfrm>
        </p:spPr>
        <p:txBody>
          <a:bodyPr>
            <a:normAutofit/>
          </a:bodyPr>
          <a:lstStyle/>
          <a:p>
            <a:pPr>
              <a:lnSpc>
                <a:spcPct val="90000"/>
              </a:lnSpc>
            </a:pPr>
            <a:r>
              <a:rPr lang="en-US" smtClean="0"/>
              <a:t>Patellar Tendon (Ligament)</a:t>
            </a:r>
          </a:p>
          <a:p>
            <a:pPr lvl="1">
              <a:lnSpc>
                <a:spcPct val="90000"/>
              </a:lnSpc>
            </a:pPr>
            <a:r>
              <a:rPr lang="en-US" smtClean="0"/>
              <a:t>Continuation of quads tendon</a:t>
            </a:r>
          </a:p>
          <a:p>
            <a:pPr lvl="1">
              <a:lnSpc>
                <a:spcPct val="90000"/>
              </a:lnSpc>
            </a:pPr>
            <a:r>
              <a:rPr lang="en-US" smtClean="0"/>
              <a:t>Inserts on tibial tuberosity</a:t>
            </a:r>
          </a:p>
          <a:p>
            <a:pPr lvl="1">
              <a:lnSpc>
                <a:spcPct val="90000"/>
              </a:lnSpc>
            </a:pPr>
            <a:r>
              <a:rPr lang="en-US" smtClean="0"/>
              <a:t>Merges with medial/lateral retinaculae</a:t>
            </a:r>
          </a:p>
          <a:p>
            <a:pPr lvl="2">
              <a:lnSpc>
                <a:spcPct val="90000"/>
              </a:lnSpc>
            </a:pPr>
            <a:r>
              <a:rPr lang="en-US" smtClean="0"/>
              <a:t>Rupture often involves one or both retinaculae</a:t>
            </a:r>
          </a:p>
          <a:p>
            <a:pPr lvl="1">
              <a:lnSpc>
                <a:spcPct val="90000"/>
              </a:lnSpc>
            </a:pPr>
            <a:r>
              <a:rPr lang="en-US" smtClean="0"/>
              <a:t>Blood Supply</a:t>
            </a:r>
          </a:p>
          <a:p>
            <a:pPr lvl="2">
              <a:lnSpc>
                <a:spcPct val="90000"/>
              </a:lnSpc>
            </a:pPr>
            <a:r>
              <a:rPr lang="en-US" sz="2000" smtClean="0"/>
              <a:t>Vessels from infrapatellar fat pad to posterior aspect</a:t>
            </a:r>
          </a:p>
          <a:p>
            <a:pPr lvl="2">
              <a:lnSpc>
                <a:spcPct val="90000"/>
              </a:lnSpc>
            </a:pPr>
            <a:r>
              <a:rPr lang="en-US" sz="2000" smtClean="0"/>
              <a:t>Inferior medial &amp; lateral geniculate to anterior aspect</a:t>
            </a:r>
          </a:p>
          <a:p>
            <a:pPr lvl="2">
              <a:lnSpc>
                <a:spcPct val="90000"/>
              </a:lnSpc>
            </a:pPr>
            <a:r>
              <a:rPr lang="en-US" sz="2000" smtClean="0"/>
              <a:t>Both proximal and distal attachments are relatively avascular</a:t>
            </a:r>
          </a:p>
          <a:p>
            <a:pPr lvl="3">
              <a:lnSpc>
                <a:spcPct val="90000"/>
              </a:lnSpc>
            </a:pPr>
            <a:r>
              <a:rPr lang="en-US" smtClean="0"/>
              <a:t>Most common sites of rupture</a:t>
            </a:r>
          </a:p>
          <a:p>
            <a:pPr lvl="1">
              <a:lnSpc>
                <a:spcPct val="90000"/>
              </a:lnSpc>
            </a:pPr>
            <a:r>
              <a:rPr lang="en-US" smtClean="0"/>
              <a:t>Avg thickness of 4mm proximally, 5-6mm distally</a:t>
            </a:r>
          </a:p>
          <a:p>
            <a:pPr lvl="2">
              <a:lnSpc>
                <a:spcPct val="90000"/>
              </a:lnSpc>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Anatomy</a:t>
            </a:r>
            <a:endParaRPr lang="en-US" dirty="0">
              <a:solidFill>
                <a:schemeClr val="tx2">
                  <a:satMod val="130000"/>
                </a:schemeClr>
              </a:solidFill>
            </a:endParaRPr>
          </a:p>
        </p:txBody>
      </p:sp>
      <p:sp>
        <p:nvSpPr>
          <p:cNvPr id="22530" name="Content Placeholder 2"/>
          <p:cNvSpPr>
            <a:spLocks noGrp="1"/>
          </p:cNvSpPr>
          <p:nvPr>
            <p:ph idx="1"/>
          </p:nvPr>
        </p:nvSpPr>
        <p:spPr>
          <a:xfrm>
            <a:off x="1143000" y="1447800"/>
            <a:ext cx="7620000" cy="4800600"/>
          </a:xfrm>
        </p:spPr>
        <p:txBody>
          <a:bodyPr/>
          <a:lstStyle/>
          <a:p>
            <a:r>
              <a:rPr lang="en-US" dirty="0" smtClean="0"/>
              <a:t>Femoral Artery</a:t>
            </a:r>
          </a:p>
          <a:p>
            <a:pPr lvl="1"/>
            <a:r>
              <a:rPr lang="en-US" dirty="0" smtClean="0"/>
              <a:t>Courses deep to rectus </a:t>
            </a:r>
            <a:r>
              <a:rPr lang="en-US" dirty="0" err="1" smtClean="0"/>
              <a:t>femoris</a:t>
            </a:r>
            <a:r>
              <a:rPr lang="en-US" dirty="0" smtClean="0"/>
              <a:t>, medial to </a:t>
            </a:r>
            <a:r>
              <a:rPr lang="en-US" dirty="0" err="1" smtClean="0"/>
              <a:t>vastus</a:t>
            </a:r>
            <a:r>
              <a:rPr lang="en-US" dirty="0" smtClean="0"/>
              <a:t> </a:t>
            </a:r>
            <a:r>
              <a:rPr lang="en-US" dirty="0" err="1" smtClean="0"/>
              <a:t>medialis</a:t>
            </a:r>
            <a:r>
              <a:rPr lang="en-US" dirty="0" smtClean="0"/>
              <a:t> in Hunter’s canal</a:t>
            </a:r>
          </a:p>
          <a:p>
            <a:pPr lvl="1"/>
            <a:r>
              <a:rPr lang="en-US" dirty="0" smtClean="0"/>
              <a:t>Passes through adductor hiatus</a:t>
            </a:r>
          </a:p>
          <a:p>
            <a:pPr lvl="2"/>
            <a:r>
              <a:rPr lang="en-US" dirty="0" smtClean="0"/>
              <a:t>8 to 10 cm proximal to knee joint</a:t>
            </a:r>
          </a:p>
          <a:p>
            <a:pPr lvl="2"/>
            <a:r>
              <a:rPr lang="en-US" dirty="0" smtClean="0"/>
              <a:t>Becomes popliteal artery</a:t>
            </a:r>
          </a:p>
          <a:p>
            <a:pPr lvl="3"/>
            <a:r>
              <a:rPr lang="en-US" dirty="0" smtClean="0"/>
              <a:t>Superior/inferior medial &amp; lateral </a:t>
            </a:r>
            <a:r>
              <a:rPr lang="en-US" dirty="0" err="1" smtClean="0"/>
              <a:t>geniculates</a:t>
            </a:r>
            <a:endParaRPr lang="en-US" dirty="0" smtClean="0"/>
          </a:p>
        </p:txBody>
      </p:sp>
      <p:pic>
        <p:nvPicPr>
          <p:cNvPr id="22531" name="Picture 2" descr="http://upload.wikimedia.org/wikipedia/commons/thumb/7/73/Adductor_canal.png/250px-Adductor_canal.png"/>
          <p:cNvPicPr>
            <a:picLocks noChangeAspect="1" noChangeArrowheads="1"/>
          </p:cNvPicPr>
          <p:nvPr/>
        </p:nvPicPr>
        <p:blipFill>
          <a:blip r:embed="rId2"/>
          <a:srcRect/>
          <a:stretch>
            <a:fillRect/>
          </a:stretch>
        </p:blipFill>
        <p:spPr bwMode="auto">
          <a:xfrm>
            <a:off x="6934200" y="4724400"/>
            <a:ext cx="2084388" cy="2133600"/>
          </a:xfrm>
          <a:prstGeom prst="rect">
            <a:avLst/>
          </a:prstGeom>
          <a:noFill/>
          <a:ln w="9525">
            <a:noFill/>
            <a:miter lim="800000"/>
            <a:headEnd/>
            <a:tailEnd/>
          </a:ln>
        </p:spPr>
      </p:pic>
      <p:pic>
        <p:nvPicPr>
          <p:cNvPr id="22532" name="Picture 4" descr="http://upload.wikimedia.org/wikipedia/commons/thumb/c/c0/Gray550.png/250px-Gray550.png"/>
          <p:cNvPicPr>
            <a:picLocks noChangeAspect="1" noChangeArrowheads="1"/>
          </p:cNvPicPr>
          <p:nvPr/>
        </p:nvPicPr>
        <p:blipFill>
          <a:blip r:embed="rId3"/>
          <a:srcRect/>
          <a:stretch>
            <a:fillRect/>
          </a:stretch>
        </p:blipFill>
        <p:spPr bwMode="auto">
          <a:xfrm>
            <a:off x="228600" y="3657600"/>
            <a:ext cx="1900238" cy="3200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6115</TotalTime>
  <Words>4232</Words>
  <Application>Microsoft Macintosh PowerPoint</Application>
  <PresentationFormat>On-screen Show (4:3)</PresentationFormat>
  <Paragraphs>549</Paragraphs>
  <Slides>54</Slides>
  <Notes>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Adjacency</vt:lpstr>
      <vt:lpstr>Quadriceps &amp; Patellar Tendon Injuries</vt:lpstr>
      <vt:lpstr>Introduction</vt:lpstr>
      <vt:lpstr>Anatomy</vt:lpstr>
      <vt:lpstr>Anatomy</vt:lpstr>
      <vt:lpstr>Anatomy</vt:lpstr>
      <vt:lpstr>Anatomy</vt:lpstr>
      <vt:lpstr>Anatomy</vt:lpstr>
      <vt:lpstr>Anatomy</vt:lpstr>
      <vt:lpstr>Anatomy</vt:lpstr>
      <vt:lpstr>Anatomy</vt:lpstr>
      <vt:lpstr>Biomechanics</vt:lpstr>
      <vt:lpstr>Pathophysiology</vt:lpstr>
      <vt:lpstr>Pathophysiology</vt:lpstr>
      <vt:lpstr>Pathophysiology </vt:lpstr>
      <vt:lpstr>Quads &amp; Patellar Tendinosis “Jumper’s Knee”</vt:lpstr>
      <vt:lpstr>Quads &amp; Patellar Tendinosis “Jumper’s Knee”</vt:lpstr>
      <vt:lpstr>Quads &amp; Patellar Tendinosis “Jumper’s Knee”</vt:lpstr>
      <vt:lpstr>Quads &amp; Patellar Tendinosis “Jumper’s Knee”</vt:lpstr>
      <vt:lpstr>Quads &amp; Patellar Tendinosis “Jumper’s Knee”</vt:lpstr>
      <vt:lpstr>Quadriceps Tendon Rupture</vt:lpstr>
      <vt:lpstr>Quadriceps Tendon Rupture</vt:lpstr>
      <vt:lpstr>Quadriceps Tendon Rupture</vt:lpstr>
      <vt:lpstr>Quadriceps Tendon Rupture</vt:lpstr>
      <vt:lpstr>Quadriceps Tendon Rupture</vt:lpstr>
      <vt:lpstr>Quadriceps Tendon Rupture</vt:lpstr>
      <vt:lpstr>Quadriceps Tendon Rupture</vt:lpstr>
      <vt:lpstr>Quadriceps Tendon Rupture</vt:lpstr>
      <vt:lpstr>Quadriceps Tendon Rupture</vt:lpstr>
      <vt:lpstr>Quad Tendon Rupture Repair</vt:lpstr>
      <vt:lpstr>Chronic Repairs</vt:lpstr>
      <vt:lpstr>Quadriceps Tendon Rupture</vt:lpstr>
      <vt:lpstr>Quadriceps Tendon Rupture</vt:lpstr>
      <vt:lpstr>Patellar Tendon Rupture</vt:lpstr>
      <vt:lpstr>Patellar Tendon Rupture</vt:lpstr>
      <vt:lpstr>Patellar Tendon Rupture</vt:lpstr>
      <vt:lpstr>Patellar Tendon Rupture</vt:lpstr>
      <vt:lpstr>Patellar Tendon Rupture</vt:lpstr>
      <vt:lpstr>Patellar Tendon Repair</vt:lpstr>
      <vt:lpstr>Patellar Tendon Reconstruction</vt:lpstr>
      <vt:lpstr>Ruptures of Extensor Mechanism s/p TKA</vt:lpstr>
      <vt:lpstr>Repair Outcomes</vt:lpstr>
      <vt:lpstr>Sinding Larson Johanson</vt:lpstr>
      <vt:lpstr>Osgood Schlatter’s Disease</vt:lpstr>
      <vt:lpstr>References</vt:lpstr>
      <vt:lpstr>Questions</vt:lpstr>
      <vt:lpstr>Preferred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Academic 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Quadriceps &amp; Patellar Tendon Injuries</dc:title>
  <dc:creator>Administrator</dc:creator>
  <cp:lastModifiedBy>IAN RICE</cp:lastModifiedBy>
  <cp:revision>71</cp:revision>
  <dcterms:created xsi:type="dcterms:W3CDTF">2011-05-14T18:05:33Z</dcterms:created>
  <dcterms:modified xsi:type="dcterms:W3CDTF">2016-10-27T18:59:06Z</dcterms:modified>
</cp:coreProperties>
</file>