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5" r:id="rId1"/>
  </p:sldMasterIdLst>
  <p:notesMasterIdLst>
    <p:notesMasterId r:id="rId65"/>
  </p:notesMasterIdLst>
  <p:sldIdLst>
    <p:sldId id="256" r:id="rId2"/>
    <p:sldId id="257" r:id="rId3"/>
    <p:sldId id="258" r:id="rId4"/>
    <p:sldId id="259" r:id="rId5"/>
    <p:sldId id="261" r:id="rId6"/>
    <p:sldId id="262" r:id="rId7"/>
    <p:sldId id="263" r:id="rId8"/>
    <p:sldId id="265" r:id="rId9"/>
    <p:sldId id="266" r:id="rId10"/>
    <p:sldId id="267" r:id="rId11"/>
    <p:sldId id="324" r:id="rId12"/>
    <p:sldId id="268" r:id="rId13"/>
    <p:sldId id="271" r:id="rId14"/>
    <p:sldId id="270" r:id="rId15"/>
    <p:sldId id="272" r:id="rId16"/>
    <p:sldId id="273" r:id="rId17"/>
    <p:sldId id="274" r:id="rId18"/>
    <p:sldId id="275" r:id="rId19"/>
    <p:sldId id="277" r:id="rId20"/>
    <p:sldId id="278" r:id="rId21"/>
    <p:sldId id="279" r:id="rId22"/>
    <p:sldId id="280"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313" r:id="rId38"/>
    <p:sldId id="314" r:id="rId39"/>
    <p:sldId id="315" r:id="rId40"/>
    <p:sldId id="316" r:id="rId41"/>
    <p:sldId id="318" r:id="rId42"/>
    <p:sldId id="317" r:id="rId43"/>
    <p:sldId id="319" r:id="rId44"/>
    <p:sldId id="320" r:id="rId45"/>
    <p:sldId id="321" r:id="rId46"/>
    <p:sldId id="322"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mn-cs"/>
      </a:defRPr>
    </a:lvl1pPr>
    <a:lvl2pPr marL="742950" indent="-285750" algn="l" defTabSz="457200" rtl="0" eaLnBrk="0" fontAlgn="base" hangingPunct="0">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mn-cs"/>
      </a:defRPr>
    </a:lvl2pPr>
    <a:lvl3pPr marL="1143000" indent="-228600" algn="l" defTabSz="457200" rtl="0" eaLnBrk="0" fontAlgn="base" hangingPunct="0">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mn-cs"/>
      </a:defRPr>
    </a:lvl3pPr>
    <a:lvl4pPr marL="1600200" indent="-228600" algn="l" defTabSz="457200" rtl="0" eaLnBrk="0" fontAlgn="base" hangingPunct="0">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mn-cs"/>
      </a:defRPr>
    </a:lvl4pPr>
    <a:lvl5pPr marL="2057400" indent="-228600" algn="l" defTabSz="457200" rtl="0" eaLnBrk="0" fontAlgn="base" hangingPunct="0">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264" y="-11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noChangeArrowheads="1"/>
          </p:cNvSpPr>
          <p:nvPr>
            <p:ph type="sldImg"/>
          </p:nvPr>
        </p:nvSpPr>
        <p:spPr bwMode="auto">
          <a:xfrm>
            <a:off x="1003300" y="695325"/>
            <a:ext cx="4846638" cy="342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098" name="Rectangle 2"/>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smtClean="0"/>
          </a:p>
        </p:txBody>
      </p:sp>
      <p:sp>
        <p:nvSpPr>
          <p:cNvPr id="4099" name="Rectangle 3"/>
          <p:cNvSpPr>
            <a:spLocks noGrp="1" noChangeArrowheads="1"/>
          </p:cNvSpPr>
          <p:nvPr>
            <p:ph type="hd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tabLst>
                <a:tab pos="723900" algn="l"/>
                <a:tab pos="1447800" algn="l"/>
                <a:tab pos="2171700" algn="l"/>
                <a:tab pos="2895600" algn="l"/>
              </a:tabLst>
              <a:defRPr sz="1400">
                <a:solidFill>
                  <a:srgbClr val="FFFFFF"/>
                </a:solidFill>
                <a:latin typeface="Times New Roman" panose="02020603050405020304" pitchFamily="18" charset="0"/>
                <a:ea typeface="Lucida Sans Unicode" panose="020B0602030504020204" pitchFamily="34" charset="0"/>
                <a:cs typeface="Lucida Sans Unicode" panose="020B0602030504020204" pitchFamily="34" charset="0"/>
              </a:defRPr>
            </a:lvl1pPr>
          </a:lstStyle>
          <a:p>
            <a:endParaRPr lang="en-US" altLang="en-US"/>
          </a:p>
        </p:txBody>
      </p:sp>
      <p:sp>
        <p:nvSpPr>
          <p:cNvPr id="4100" name="Rectangle 4"/>
          <p:cNvSpPr>
            <a:spLocks noGrp="1" noChangeArrowheads="1"/>
          </p:cNvSpPr>
          <p:nvPr>
            <p:ph type="dt"/>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tabLst>
                <a:tab pos="723900" algn="l"/>
                <a:tab pos="1447800" algn="l"/>
                <a:tab pos="2171700" algn="l"/>
                <a:tab pos="2895600" algn="l"/>
              </a:tabLst>
              <a:defRPr sz="1400">
                <a:solidFill>
                  <a:srgbClr val="FFFFFF"/>
                </a:solidFill>
                <a:latin typeface="Times New Roman" panose="02020603050405020304" pitchFamily="18" charset="0"/>
                <a:ea typeface="Lucida Sans Unicode" panose="020B0602030504020204" pitchFamily="34" charset="0"/>
                <a:cs typeface="Lucida Sans Unicode" panose="020B0602030504020204" pitchFamily="34" charset="0"/>
              </a:defRPr>
            </a:lvl1pPr>
          </a:lstStyle>
          <a:p>
            <a:endParaRPr lang="en-US" altLang="en-US"/>
          </a:p>
        </p:txBody>
      </p:sp>
      <p:sp>
        <p:nvSpPr>
          <p:cNvPr id="4101" name="Rectangle 5"/>
          <p:cNvSpPr>
            <a:spLocks noGrp="1" noChangeArrowheads="1"/>
          </p:cNvSpPr>
          <p:nvPr>
            <p:ph type="ft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tabLst>
                <a:tab pos="723900" algn="l"/>
                <a:tab pos="1447800" algn="l"/>
                <a:tab pos="2171700" algn="l"/>
                <a:tab pos="2895600" algn="l"/>
              </a:tabLst>
              <a:defRPr sz="1400">
                <a:solidFill>
                  <a:srgbClr val="FFFFFF"/>
                </a:solidFill>
                <a:latin typeface="Times New Roman" panose="02020603050405020304" pitchFamily="18" charset="0"/>
                <a:ea typeface="Lucida Sans Unicode" panose="020B0602030504020204" pitchFamily="34" charset="0"/>
                <a:cs typeface="Lucida Sans Unicode" panose="020B0602030504020204" pitchFamily="34" charset="0"/>
              </a:defRPr>
            </a:lvl1pPr>
          </a:lstStyle>
          <a:p>
            <a:endParaRPr lang="en-US" altLang="en-US"/>
          </a:p>
        </p:txBody>
      </p:sp>
      <p:sp>
        <p:nvSpPr>
          <p:cNvPr id="4102" name="Rectangle 6"/>
          <p:cNvSpPr>
            <a:spLocks noGrp="1" noChangeArrowheads="1"/>
          </p:cNvSpPr>
          <p:nvPr>
            <p:ph type="sldNum"/>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tabLst>
                <a:tab pos="723900" algn="l"/>
                <a:tab pos="1447800" algn="l"/>
                <a:tab pos="2171700" algn="l"/>
                <a:tab pos="2895600" algn="l"/>
              </a:tabLst>
              <a:defRPr sz="1400">
                <a:solidFill>
                  <a:srgbClr val="FFFFFF"/>
                </a:solidFill>
                <a:latin typeface="Times New Roman" panose="02020603050405020304" pitchFamily="18" charset="0"/>
                <a:ea typeface="Lucida Sans Unicode" panose="020B0602030504020204" pitchFamily="34" charset="0"/>
                <a:cs typeface="Lucida Sans Unicode" panose="020B0602030504020204" pitchFamily="34" charset="0"/>
              </a:defRPr>
            </a:lvl1pPr>
          </a:lstStyle>
          <a:p>
            <a:fld id="{96A9CAF4-AD75-43E2-A051-126F1C5EEA91}" type="slidenum">
              <a:rPr lang="en-US" altLang="en-US"/>
              <a:pPr/>
              <a:t>‹#›</a:t>
            </a:fld>
            <a:endParaRPr lang="en-US" altLang="en-US"/>
          </a:p>
        </p:txBody>
      </p:sp>
    </p:spTree>
    <p:extLst>
      <p:ext uri="{BB962C8B-B14F-4D97-AF65-F5344CB8AC3E}">
        <p14:creationId xmlns:p14="http://schemas.microsoft.com/office/powerpoint/2010/main" val="42555034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CEE375C-8D7C-4282-A561-7EF57620861F}" type="slidenum">
              <a:rPr lang="en-US" altLang="en-US"/>
              <a:pPr/>
              <a:t>1</a:t>
            </a:fld>
            <a:endParaRPr lang="en-US" altLang="en-US"/>
          </a:p>
        </p:txBody>
      </p:sp>
      <p:sp>
        <p:nvSpPr>
          <p:cNvPr id="6348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1293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22F5D54-FDEC-409E-9183-C8AA80F24BE8}" type="slidenum">
              <a:rPr lang="en-US" altLang="en-US"/>
              <a:pPr/>
              <a:t>10</a:t>
            </a:fld>
            <a:endParaRPr lang="en-US" altLang="en-US"/>
          </a:p>
        </p:txBody>
      </p:sp>
      <p:sp>
        <p:nvSpPr>
          <p:cNvPr id="7475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340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59216CA-ABA2-4BF1-B9F7-216D8C7D6F62}" type="slidenum">
              <a:rPr lang="en-US" altLang="en-US"/>
              <a:pPr/>
              <a:t>12</a:t>
            </a:fld>
            <a:endParaRPr lang="en-US" altLang="en-US"/>
          </a:p>
        </p:txBody>
      </p:sp>
      <p:sp>
        <p:nvSpPr>
          <p:cNvPr id="757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Prone posterior drawer test. With the patient prone and the knee flexed to 90°, a posteriorly directed force is applied on the tibia. With a PCL deficiency, this will result in posterior subluxation of the tibia and deviation of the foot toward the side of the capsular injury.</a:t>
            </a:r>
          </a:p>
        </p:txBody>
      </p:sp>
    </p:spTree>
    <p:extLst>
      <p:ext uri="{BB962C8B-B14F-4D97-AF65-F5344CB8AC3E}">
        <p14:creationId xmlns:p14="http://schemas.microsoft.com/office/powerpoint/2010/main" val="40216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B4D379F-8132-4776-86F9-EE3F358C8E03}" type="slidenum">
              <a:rPr lang="en-US" altLang="en-US"/>
              <a:pPr/>
              <a:t>13</a:t>
            </a:fld>
            <a:endParaRPr lang="en-US" altLang="en-US"/>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Text Box 2"/>
          <p:cNvSpPr txBox="1">
            <a:spLocks noGrp="1" noChangeArrowheads="1"/>
          </p:cNvSpPr>
          <p:nvPr>
            <p:ph type="body" idx="1"/>
          </p:nvPr>
        </p:nvSpPr>
        <p:spPr bwMode="auto">
          <a:xfrm>
            <a:off x="685800" y="4343400"/>
            <a:ext cx="5486400" cy="5688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Posterior sag test (Godfrey's test). With a PCL injury, gravity causes posterior subluxation of the tibia relative to the femur, giving the patella tendon a concave appearance compared with the contralateral side.</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With posterior subluxation of the tibia, the patella tendon will appear concave and the prominence of the tibial tubercle will be decreased. The posterior sag should be checked in both internal and external rotation and compared with the contralateral leg.</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1404435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87D674A-18BC-41C4-BEC2-9EE13F07B7A7}" type="slidenum">
              <a:rPr lang="en-US" altLang="en-US"/>
              <a:pPr/>
              <a:t>14</a:t>
            </a:fld>
            <a:endParaRPr lang="en-US" altLang="en-US"/>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Quadriceps active test. In a PCL-deficient knee, contraction of the quadriceps tendon causes reduction of the posterior tibial sag.</a:t>
            </a:r>
          </a:p>
        </p:txBody>
      </p:sp>
    </p:spTree>
    <p:extLst>
      <p:ext uri="{BB962C8B-B14F-4D97-AF65-F5344CB8AC3E}">
        <p14:creationId xmlns:p14="http://schemas.microsoft.com/office/powerpoint/2010/main" val="298512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3012417-51F0-478D-8354-78C3E368C38B}" type="slidenum">
              <a:rPr lang="en-US" altLang="en-US"/>
              <a:pPr/>
              <a:t>15</a:t>
            </a:fld>
            <a:endParaRPr lang="en-US" altLang="en-US"/>
          </a:p>
        </p:txBody>
      </p:sp>
      <p:sp>
        <p:nvSpPr>
          <p:cNvPr id="7987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069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BAF4008-38A2-4BAB-B9DB-F90B54172417}" type="slidenum">
              <a:rPr lang="en-US" altLang="en-US"/>
              <a:pPr/>
              <a:t>16</a:t>
            </a:fld>
            <a:endParaRPr lang="en-US" altLang="en-US"/>
          </a:p>
        </p:txBody>
      </p:sp>
      <p:sp>
        <p:nvSpPr>
          <p:cNvPr id="8089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1406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AC654D4-5E7B-4FAE-817A-74C544AAB3C9}" type="slidenum">
              <a:rPr lang="en-US" altLang="en-US"/>
              <a:pPr/>
              <a:t>17</a:t>
            </a:fld>
            <a:endParaRPr lang="en-US" altLang="en-US"/>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PCL avulsion fracture. </a:t>
            </a:r>
            <a:r>
              <a:rPr lang="en-US" altLang="en-US" sz="2400" b="1">
                <a:latin typeface="Arial" panose="020B0604020202020204" pitchFamily="34" charset="0"/>
                <a:cs typeface="Arial Unicode MS" panose="020B0604020202020204" pitchFamily="34" charset="-128"/>
              </a:rPr>
              <a:t>(a)</a:t>
            </a:r>
            <a:r>
              <a:rPr lang="en-US" altLang="en-US" sz="2400">
                <a:latin typeface="Arial" panose="020B0604020202020204" pitchFamily="34" charset="0"/>
                <a:cs typeface="Arial Unicode MS" panose="020B0604020202020204" pitchFamily="34" charset="-128"/>
              </a:rPr>
              <a:t> Anteroposterior oblique radiograph of the left knee shows a bone fragment (arrow) within the knee joint. The exact origin of the fragment is difficult to discern on this view. </a:t>
            </a:r>
            <a:r>
              <a:rPr lang="en-US" altLang="en-US" sz="2400" b="1">
                <a:latin typeface="Arial" panose="020B0604020202020204" pitchFamily="34" charset="0"/>
                <a:cs typeface="Arial Unicode MS" panose="020B0604020202020204" pitchFamily="34" charset="-128"/>
              </a:rPr>
              <a:t>(b)</a:t>
            </a:r>
            <a:r>
              <a:rPr lang="en-US" altLang="en-US" sz="2400">
                <a:latin typeface="Arial" panose="020B0604020202020204" pitchFamily="34" charset="0"/>
                <a:cs typeface="Arial Unicode MS" panose="020B0604020202020204" pitchFamily="34" charset="-128"/>
              </a:rPr>
              <a:t> Lateral radiograph shows that the avulsed fragment (arrow) arises from the posterior tibial plateau. </a:t>
            </a:r>
          </a:p>
        </p:txBody>
      </p:sp>
    </p:spTree>
    <p:extLst>
      <p:ext uri="{BB962C8B-B14F-4D97-AF65-F5344CB8AC3E}">
        <p14:creationId xmlns:p14="http://schemas.microsoft.com/office/powerpoint/2010/main" val="392550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0E6DC17-C0DD-48AE-8A55-7EFF05C649BA}" type="slidenum">
              <a:rPr lang="en-US" altLang="en-US"/>
              <a:pPr/>
              <a:t>18</a:t>
            </a:fld>
            <a:endParaRPr lang="en-US" altLang="en-US"/>
          </a:p>
        </p:txBody>
      </p:sp>
      <p:sp>
        <p:nvSpPr>
          <p:cNvPr id="8294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29771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0996947-F633-48B9-BAA7-95545B4354F8}" type="slidenum">
              <a:rPr lang="en-US" altLang="en-US"/>
              <a:pPr/>
              <a:t>19</a:t>
            </a:fld>
            <a:endParaRPr lang="en-US" altLang="en-US"/>
          </a:p>
        </p:txBody>
      </p:sp>
      <p:sp>
        <p:nvSpPr>
          <p:cNvPr id="8499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091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3861FB-FA99-4DC8-9FAD-AB5A8BE3F75C}" type="slidenum">
              <a:rPr lang="en-US" altLang="en-US"/>
              <a:pPr/>
              <a:t>20</a:t>
            </a:fld>
            <a:endParaRPr lang="en-US" altLang="en-US"/>
          </a:p>
        </p:txBody>
      </p:sp>
      <p:sp>
        <p:nvSpPr>
          <p:cNvPr id="8601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54073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031CDB-7109-4E45-B948-992CCFD3D685}" type="slidenum">
              <a:rPr lang="en-US" altLang="en-US"/>
              <a:pPr/>
              <a:t>2</a:t>
            </a:fld>
            <a:endParaRPr lang="en-US" altLang="en-US"/>
          </a:p>
        </p:txBody>
      </p:sp>
      <p:sp>
        <p:nvSpPr>
          <p:cNvPr id="6451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71117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E5503EB-CCC5-43AF-A32D-40CADA247BB8}" type="slidenum">
              <a:rPr lang="en-US" altLang="en-US"/>
              <a:pPr/>
              <a:t>21</a:t>
            </a:fld>
            <a:endParaRPr lang="en-US" altLang="en-US"/>
          </a:p>
        </p:txBody>
      </p:sp>
      <p:sp>
        <p:nvSpPr>
          <p:cNvPr id="8704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9209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F94ACD-2575-4A0A-89F7-6ADC5087796F}" type="slidenum">
              <a:rPr lang="en-US" altLang="en-US"/>
              <a:pPr/>
              <a:t>22</a:t>
            </a:fld>
            <a:endParaRPr lang="en-US" altLang="en-US"/>
          </a:p>
        </p:txBody>
      </p:sp>
      <p:sp>
        <p:nvSpPr>
          <p:cNvPr id="8806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8038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B759AD-B93E-4364-BD04-AD615A394760}" type="slidenum">
              <a:rPr lang="en-US" altLang="en-US"/>
              <a:pPr/>
              <a:t>23</a:t>
            </a:fld>
            <a:endParaRPr lang="en-US" altLang="en-US"/>
          </a:p>
        </p:txBody>
      </p:sp>
      <p:sp>
        <p:nvSpPr>
          <p:cNvPr id="9011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7661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C08BBAB-BDB0-406B-BBDE-74AC2A40C0DF}" type="slidenum">
              <a:rPr lang="en-US" altLang="en-US"/>
              <a:pPr/>
              <a:t>24</a:t>
            </a:fld>
            <a:endParaRPr lang="en-US" altLang="en-US"/>
          </a:p>
        </p:txBody>
      </p:sp>
      <p:sp>
        <p:nvSpPr>
          <p:cNvPr id="9113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3515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3818E8-8A35-418E-B243-B2F352D966ED}" type="slidenum">
              <a:rPr lang="en-US" altLang="en-US"/>
              <a:pPr/>
              <a:t>25</a:t>
            </a:fld>
            <a:endParaRPr lang="en-US" altLang="en-US"/>
          </a:p>
        </p:txBody>
      </p:sp>
      <p:sp>
        <p:nvSpPr>
          <p:cNvPr id="9216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15377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062D93-6DD8-478D-9F64-FA890145F6B1}" type="slidenum">
              <a:rPr lang="en-US" altLang="en-US"/>
              <a:pPr/>
              <a:t>26</a:t>
            </a:fld>
            <a:endParaRPr lang="en-US" altLang="en-US"/>
          </a:p>
        </p:txBody>
      </p:sp>
      <p:sp>
        <p:nvSpPr>
          <p:cNvPr id="9318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3954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A6D8E7-E85D-44A4-901A-814BD2A2D2F4}" type="slidenum">
              <a:rPr lang="en-US" altLang="en-US"/>
              <a:pPr/>
              <a:t>27</a:t>
            </a:fld>
            <a:endParaRPr lang="en-US" altLang="en-US"/>
          </a:p>
        </p:txBody>
      </p:sp>
      <p:sp>
        <p:nvSpPr>
          <p:cNvPr id="9420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85983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06C7855-BEBC-42BC-B4F7-BC3F5BC5BC8D}" type="slidenum">
              <a:rPr lang="en-US" altLang="en-US"/>
              <a:pPr/>
              <a:t>28</a:t>
            </a:fld>
            <a:endParaRPr lang="en-US" altLang="en-US"/>
          </a:p>
        </p:txBody>
      </p:sp>
      <p:sp>
        <p:nvSpPr>
          <p:cNvPr id="9523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8880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E1E361B-CE5B-4FAA-A351-C62B99398903}" type="slidenum">
              <a:rPr lang="en-US" altLang="en-US"/>
              <a:pPr/>
              <a:t>29</a:t>
            </a:fld>
            <a:endParaRPr lang="en-US" altLang="en-US"/>
          </a:p>
        </p:txBody>
      </p:sp>
      <p:sp>
        <p:nvSpPr>
          <p:cNvPr id="9625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31188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3F5764D-2A0F-4076-B1D6-9E855AC39373}" type="slidenum">
              <a:rPr lang="en-US" altLang="en-US"/>
              <a:pPr/>
              <a:t>30</a:t>
            </a:fld>
            <a:endParaRPr lang="en-US" altLang="en-US"/>
          </a:p>
        </p:txBody>
      </p:sp>
      <p:sp>
        <p:nvSpPr>
          <p:cNvPr id="9728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5404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B7D3B0E-E777-43C3-99E6-C0FF838294D7}" type="slidenum">
              <a:rPr lang="en-US" altLang="en-US"/>
              <a:pPr/>
              <a:t>3</a:t>
            </a:fld>
            <a:endParaRPr lang="en-US" altLang="en-US"/>
          </a:p>
        </p:txBody>
      </p:sp>
      <p:sp>
        <p:nvSpPr>
          <p:cNvPr id="6553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61976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9EF37F5-D6E4-44A1-8F85-40FCABB36E96}" type="slidenum">
              <a:rPr lang="en-US" altLang="en-US"/>
              <a:pPr/>
              <a:t>31</a:t>
            </a:fld>
            <a:endParaRPr lang="en-US" altLang="en-US"/>
          </a:p>
        </p:txBody>
      </p:sp>
      <p:sp>
        <p:nvSpPr>
          <p:cNvPr id="9830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40301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9CB10AF-51FB-4D31-8284-1843E8288C8F}" type="slidenum">
              <a:rPr lang="en-US" altLang="en-US"/>
              <a:pPr/>
              <a:t>32</a:t>
            </a:fld>
            <a:endParaRPr lang="en-US" altLang="en-US"/>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p:cNvSpPr txBox="1">
            <a:spLocks noGrp="1" noChangeArrowheads="1"/>
          </p:cNvSpPr>
          <p:nvPr>
            <p:ph type="body" idx="1"/>
          </p:nvPr>
        </p:nvSpPr>
        <p:spPr bwMode="auto">
          <a:xfrm>
            <a:off x="685800" y="4343400"/>
            <a:ext cx="5486400" cy="107235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most common reconstruction option</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technically easier than the double-bundle option </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makes the knee more stable to posterior translation in flexion compared with isometric reconstruction.</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Opponents of AL bundle reconstruction cite the decreased ability of the graft to resist posterior tibial translation near full extension of the knee</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major theoretical advantage of the double-bundle graft is that it more accurately recreates the biomechanics of the two bundles of the PCL. A double-bundle reconstruction is more technically demanding than a single-bundle reconstruction, especially if concomitant ACL reconstruction is to be performed as well.</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Opponents of double-bundle PCL reconstruction cite the technical challenges as well as the limited clinical benefits of the procedure.</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167463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26929C3-29A3-4EA5-BEA0-8E0FFAB43621}" type="slidenum">
              <a:rPr lang="en-US" altLang="en-US"/>
              <a:pPr/>
              <a:t>33</a:t>
            </a:fld>
            <a:endParaRPr lang="en-US" altLang="en-US"/>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p:cNvSpPr txBox="1">
            <a:spLocks noGrp="1" noChangeArrowheads="1"/>
          </p:cNvSpPr>
          <p:nvPr>
            <p:ph type="body" idx="1"/>
          </p:nvPr>
        </p:nvSpPr>
        <p:spPr bwMode="auto">
          <a:xfrm>
            <a:off x="685800" y="4343400"/>
            <a:ext cx="5486400" cy="8953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single-bundle grafts </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should be tensioned at 70° to 90° of flexion, with simultaneous application of an anterior tibial force.</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Tensioning the graft in extension can result in an overconstrained knee</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Tensioning without an anterior tibial force can result in a relatively loose graft.</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Double bundle</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Differential tensioning, AL at 90 deg, PM at 0 deg, results in reciprocal in situ forces similar to native PCL in cadaveric studies (Carson </a:t>
            </a:r>
            <a:r>
              <a:rPr lang="en-US" altLang="en-US" sz="2400" i="1">
                <a:latin typeface="Arial" panose="020B0604020202020204" pitchFamily="34" charset="0"/>
                <a:cs typeface="Arial Unicode MS" panose="020B0604020202020204" pitchFamily="34" charset="-128"/>
              </a:rPr>
              <a:t>Arthroscopy</a:t>
            </a:r>
            <a:r>
              <a:rPr lang="en-US" altLang="en-US" sz="2400">
                <a:latin typeface="Arial" panose="020B0604020202020204" pitchFamily="34" charset="0"/>
                <a:cs typeface="Arial Unicode MS" panose="020B0604020202020204" pitchFamily="34" charset="-128"/>
              </a:rPr>
              <a:t> 2007)</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Others angles (90/90 deg and 45/45 deg) produced excessive forces in the PM bundle</a:t>
            </a:r>
          </a:p>
          <a:p>
            <a:pPr marL="889000" lvl="1"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2340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1BD761E-3A6E-4E09-A97E-1C3B388C25BC}" type="slidenum">
              <a:rPr lang="en-US" altLang="en-US"/>
              <a:pPr/>
              <a:t>34</a:t>
            </a:fld>
            <a:endParaRPr lang="en-US" altLang="en-US"/>
          </a:p>
        </p:txBody>
      </p:sp>
      <p:sp>
        <p:nvSpPr>
          <p:cNvPr id="10137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7528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0924C29-6711-4786-AA6B-CE706CEAF19E}" type="slidenum">
              <a:rPr lang="en-US" altLang="en-US"/>
              <a:pPr/>
              <a:t>35</a:t>
            </a:fld>
            <a:endParaRPr lang="en-US" altLang="en-US"/>
          </a:p>
        </p:txBody>
      </p:sp>
      <p:sp>
        <p:nvSpPr>
          <p:cNvPr id="10240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88266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284745C-8DE1-4E0C-A092-42ADA1970DCF}" type="slidenum">
              <a:rPr lang="en-US" altLang="en-US"/>
              <a:pPr/>
              <a:t>36</a:t>
            </a:fld>
            <a:endParaRPr lang="en-US" altLang="en-US"/>
          </a:p>
        </p:txBody>
      </p:sp>
      <p:sp>
        <p:nvSpPr>
          <p:cNvPr id="10342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48791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5A5BDE2-BD12-4E80-B01E-232F82077E7C}" type="slidenum">
              <a:rPr lang="en-US" altLang="en-US"/>
              <a:pPr/>
              <a:t>47</a:t>
            </a:fld>
            <a:endParaRPr lang="en-US" altLang="en-US"/>
          </a:p>
        </p:txBody>
      </p:sp>
      <p:sp>
        <p:nvSpPr>
          <p:cNvPr id="10444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91050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DC46DF-A431-4392-A189-5D8CDE9279EB}" type="slidenum">
              <a:rPr lang="en-US" altLang="en-US"/>
              <a:pPr/>
              <a:t>48</a:t>
            </a:fld>
            <a:endParaRPr lang="en-US" altLang="en-US"/>
          </a:p>
        </p:txBody>
      </p:sp>
      <p:sp>
        <p:nvSpPr>
          <p:cNvPr id="10547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97728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2F5B246-4DFA-41D6-B441-2528DE1F5230}" type="slidenum">
              <a:rPr lang="en-US" altLang="en-US"/>
              <a:pPr/>
              <a:t>49</a:t>
            </a:fld>
            <a:endParaRPr lang="en-US" altLang="en-US"/>
          </a:p>
        </p:txBody>
      </p:sp>
      <p:sp>
        <p:nvSpPr>
          <p:cNvPr id="10649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65565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0A59963-4417-4138-B106-B19DE537AAB8}" type="slidenum">
              <a:rPr lang="en-US" altLang="en-US"/>
              <a:pPr/>
              <a:t>50</a:t>
            </a:fld>
            <a:endParaRPr lang="en-US" altLang="en-US"/>
          </a:p>
        </p:txBody>
      </p:sp>
      <p:sp>
        <p:nvSpPr>
          <p:cNvPr id="10752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5133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36358EF-3095-4AD4-9799-B61C80A5C415}" type="slidenum">
              <a:rPr lang="en-US" altLang="en-US"/>
              <a:pPr/>
              <a:t>4</a:t>
            </a:fld>
            <a:endParaRPr lang="en-US" altLang="en-US"/>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p:cNvSpPr txBox="1">
            <a:spLocks noGrp="1" noChangeArrowheads="1"/>
          </p:cNvSpPr>
          <p:nvPr>
            <p:ph type="body" idx="1"/>
          </p:nvPr>
        </p:nvSpPr>
        <p:spPr bwMode="auto">
          <a:xfrm>
            <a:off x="685800" y="4343400"/>
            <a:ext cx="5486400" cy="418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originates from the inner surface of the medial femoral epicondyle and runs downward and backward to insert on the posterior </a:t>
            </a:r>
            <a:r>
              <a:rPr lang="en-US" altLang="en-US" sz="1000" dirty="0" err="1">
                <a:latin typeface="Arial" panose="020B0604020202020204" pitchFamily="34" charset="0"/>
                <a:cs typeface="Arial Unicode MS" panose="020B0604020202020204" pitchFamily="34" charset="-128"/>
              </a:rPr>
              <a:t>intercondylar</a:t>
            </a:r>
            <a:r>
              <a:rPr lang="en-US" altLang="en-US" sz="1000" dirty="0">
                <a:latin typeface="Arial" panose="020B0604020202020204" pitchFamily="34" charset="0"/>
                <a:cs typeface="Arial Unicode MS" panose="020B0604020202020204" pitchFamily="34" charset="-128"/>
              </a:rPr>
              <a:t> fossa of the </a:t>
            </a:r>
            <a:r>
              <a:rPr lang="en-US" altLang="en-US" sz="1000" dirty="0" err="1">
                <a:latin typeface="Arial" panose="020B0604020202020204" pitchFamily="34" charset="0"/>
                <a:cs typeface="Arial Unicode MS" panose="020B0604020202020204" pitchFamily="34" charset="-128"/>
              </a:rPr>
              <a:t>tibial</a:t>
            </a:r>
            <a:r>
              <a:rPr lang="en-US" altLang="en-US" sz="1000" dirty="0">
                <a:latin typeface="Arial" panose="020B0604020202020204" pitchFamily="34" charset="0"/>
                <a:cs typeface="Arial Unicode MS" panose="020B0604020202020204" pitchFamily="34" charset="-128"/>
              </a:rPr>
              <a:t> plateau.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intra-articular but </a:t>
            </a:r>
            <a:r>
              <a:rPr lang="en-US" altLang="en-US" sz="1000" dirty="0" err="1">
                <a:latin typeface="Arial" panose="020B0604020202020204" pitchFamily="34" charset="0"/>
                <a:cs typeface="Arial Unicode MS" panose="020B0604020202020204" pitchFamily="34" charset="-128"/>
              </a:rPr>
              <a:t>extrasynovial</a:t>
            </a:r>
            <a:r>
              <a:rPr lang="en-US" altLang="en-US" sz="1000" dirty="0">
                <a:latin typeface="Arial" panose="020B0604020202020204" pitchFamily="34" charset="0"/>
                <a:cs typeface="Arial Unicode MS" panose="020B0604020202020204" pitchFamily="34" charset="-128"/>
              </a:rPr>
              <a:t>, blending in with the posterior capsule.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2 parts: anterolateral (AL) bundle and a posteromedial (PM) bundle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AL bundle of the PCL has a greater linear stiffness and elastic modulus than the PM bundle.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cross-sectional area of the PCL increases as it extends from its </a:t>
            </a:r>
            <a:r>
              <a:rPr lang="en-US" altLang="en-US" sz="1000" dirty="0" err="1">
                <a:latin typeface="Arial" panose="020B0604020202020204" pitchFamily="34" charset="0"/>
                <a:cs typeface="Arial Unicode MS" panose="020B0604020202020204" pitchFamily="34" charset="-128"/>
              </a:rPr>
              <a:t>tibial</a:t>
            </a:r>
            <a:r>
              <a:rPr lang="en-US" altLang="en-US" sz="1000" dirty="0">
                <a:latin typeface="Arial" panose="020B0604020202020204" pitchFamily="34" charset="0"/>
                <a:cs typeface="Arial Unicode MS" panose="020B0604020202020204" pitchFamily="34" charset="-128"/>
              </a:rPr>
              <a:t> to its femoral insertions.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insertion site of the PCL is 3.5 times greater than the diameter of the ligament's </a:t>
            </a:r>
            <a:r>
              <a:rPr lang="en-US" altLang="en-US" sz="1000" dirty="0" err="1">
                <a:latin typeface="Arial" panose="020B0604020202020204" pitchFamily="34" charset="0"/>
                <a:cs typeface="Arial Unicode MS" panose="020B0604020202020204" pitchFamily="34" charset="-128"/>
              </a:rPr>
              <a:t>midsubstance</a:t>
            </a:r>
            <a:r>
              <a:rPr lang="en-US" altLang="en-US" sz="1000" dirty="0">
                <a:latin typeface="Arial" panose="020B0604020202020204" pitchFamily="34" charset="0"/>
                <a:cs typeface="Arial Unicode MS" panose="020B0604020202020204" pitchFamily="34" charset="-128"/>
              </a:rPr>
              <a:t>.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PCL has larger collagen fibrils proximally, making it capable of withstanding more stress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PCL complex consists of the lateral meniscus and the ligaments of Humphrey and </a:t>
            </a:r>
            <a:r>
              <a:rPr lang="en-US" altLang="en-US" sz="1000" dirty="0" err="1">
                <a:latin typeface="Arial" panose="020B0604020202020204" pitchFamily="34" charset="0"/>
                <a:cs typeface="Arial Unicode MS" panose="020B0604020202020204" pitchFamily="34" charset="-128"/>
              </a:rPr>
              <a:t>Wrisberg</a:t>
            </a:r>
            <a:r>
              <a:rPr lang="en-US" altLang="en-US" sz="1000" dirty="0">
                <a:latin typeface="Arial" panose="020B0604020202020204" pitchFamily="34" charset="0"/>
                <a:cs typeface="Arial Unicode MS" panose="020B0604020202020204" pitchFamily="34" charset="-128"/>
              </a:rPr>
              <a:t>. </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The PCL is intimately linked to the posterolateral corner of the knee</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1000" dirty="0">
              <a:latin typeface="Arial" panose="020B0604020202020204" pitchFamily="34" charset="0"/>
              <a:cs typeface="Arial Unicode MS" panose="020B0604020202020204" pitchFamily="34" charset="-128"/>
            </a:endParaRP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 </a:t>
            </a:r>
            <a:r>
              <a:rPr lang="en-US" altLang="en-US" sz="1000" b="1" dirty="0">
                <a:latin typeface="Arial" panose="020B0604020202020204" pitchFamily="34" charset="0"/>
                <a:cs typeface="Arial Unicode MS" panose="020B0604020202020204" pitchFamily="34" charset="-128"/>
              </a:rPr>
              <a:t>The PCL is intra-articular but extra-synovial and</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b="1" dirty="0">
                <a:latin typeface="Arial" panose="020B0604020202020204" pitchFamily="34" charset="0"/>
                <a:cs typeface="Arial Unicode MS" panose="020B0604020202020204" pitchFamily="34" charset="-128"/>
              </a:rPr>
              <a:t>averages 38 mm in length and 13 mm in width.</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 </a:t>
            </a:r>
            <a:r>
              <a:rPr lang="en-US" altLang="en-US" sz="1000" b="1" dirty="0">
                <a:latin typeface="Arial" panose="020B0604020202020204" pitchFamily="34" charset="0"/>
                <a:cs typeface="Arial Unicode MS" panose="020B0604020202020204" pitchFamily="34" charset="-128"/>
              </a:rPr>
              <a:t>Fan-shaped structure, narrowest at its </a:t>
            </a:r>
            <a:r>
              <a:rPr lang="en-US" altLang="en-US" sz="1000" b="1" dirty="0" err="1">
                <a:latin typeface="Arial" panose="020B0604020202020204" pitchFamily="34" charset="0"/>
                <a:cs typeface="Arial Unicode MS" panose="020B0604020202020204" pitchFamily="34" charset="-128"/>
              </a:rPr>
              <a:t>midportion</a:t>
            </a:r>
            <a:r>
              <a:rPr lang="en-US" altLang="en-US" sz="1000" b="1" dirty="0">
                <a:latin typeface="Arial" panose="020B0604020202020204" pitchFamily="34" charset="0"/>
                <a:cs typeface="Arial Unicode MS" panose="020B0604020202020204" pitchFamily="34" charset="-128"/>
              </a:rPr>
              <a:t> and</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b="1" dirty="0">
                <a:latin typeface="Arial" panose="020B0604020202020204" pitchFamily="34" charset="0"/>
                <a:cs typeface="Arial Unicode MS" panose="020B0604020202020204" pitchFamily="34" charset="-128"/>
              </a:rPr>
              <a:t>widest at its origin on the MFC (32mm in AP diameter).</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 </a:t>
            </a:r>
            <a:r>
              <a:rPr lang="en-US" altLang="en-US" sz="1000" b="1" dirty="0">
                <a:latin typeface="Arial" panose="020B0604020202020204" pitchFamily="34" charset="0"/>
                <a:cs typeface="Arial Unicode MS" panose="020B0604020202020204" pitchFamily="34" charset="-128"/>
              </a:rPr>
              <a:t>Compact insertion on the posterior </a:t>
            </a:r>
            <a:r>
              <a:rPr lang="en-US" altLang="en-US" sz="1000" b="1" dirty="0" err="1">
                <a:latin typeface="Arial" panose="020B0604020202020204" pitchFamily="34" charset="0"/>
                <a:cs typeface="Arial Unicode MS" panose="020B0604020202020204" pitchFamily="34" charset="-128"/>
              </a:rPr>
              <a:t>tibial</a:t>
            </a:r>
            <a:r>
              <a:rPr lang="en-US" altLang="en-US" sz="1000" b="1" dirty="0">
                <a:latin typeface="Arial" panose="020B0604020202020204" pitchFamily="34" charset="0"/>
                <a:cs typeface="Arial Unicode MS" panose="020B0604020202020204" pitchFamily="34" charset="-128"/>
              </a:rPr>
              <a:t> shelf, which is</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b="1" dirty="0">
                <a:latin typeface="Arial" panose="020B0604020202020204" pitchFamily="34" charset="0"/>
                <a:cs typeface="Arial Unicode MS" panose="020B0604020202020204" pitchFamily="34" charset="-128"/>
              </a:rPr>
              <a:t>just posterior and 1 cm distal to the </a:t>
            </a:r>
            <a:r>
              <a:rPr lang="en-US" altLang="en-US" sz="1000" b="1" dirty="0" err="1">
                <a:latin typeface="Arial" panose="020B0604020202020204" pitchFamily="34" charset="0"/>
                <a:cs typeface="Arial Unicode MS" panose="020B0604020202020204" pitchFamily="34" charset="-128"/>
              </a:rPr>
              <a:t>tibial</a:t>
            </a:r>
            <a:r>
              <a:rPr lang="en-US" altLang="en-US" sz="1000" b="1" dirty="0">
                <a:latin typeface="Arial" panose="020B0604020202020204" pitchFamily="34" charset="0"/>
                <a:cs typeface="Arial Unicode MS" panose="020B0604020202020204" pitchFamily="34" charset="-128"/>
              </a:rPr>
              <a:t> plateau.</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dirty="0">
                <a:latin typeface="Arial" panose="020B0604020202020204" pitchFamily="34" charset="0"/>
                <a:cs typeface="Arial Unicode MS" panose="020B0604020202020204" pitchFamily="34" charset="-128"/>
              </a:rPr>
              <a:t>• </a:t>
            </a:r>
            <a:r>
              <a:rPr lang="en-US" altLang="en-US" sz="1000" b="1" dirty="0">
                <a:latin typeface="Arial" panose="020B0604020202020204" pitchFamily="34" charset="0"/>
                <a:cs typeface="Arial Unicode MS" panose="020B0604020202020204" pitchFamily="34" charset="-128"/>
              </a:rPr>
              <a:t>Located near the longitudinal axis of rotation, just</a:t>
            </a:r>
          </a:p>
          <a:p>
            <a:pPr marL="215900" indent="-215900" eaLnBrk="1">
              <a:lnSpc>
                <a:spcPct val="90000"/>
              </a:lnSpc>
              <a:spcBef>
                <a:spcPts val="375"/>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1000" b="1" dirty="0">
                <a:latin typeface="Arial" panose="020B0604020202020204" pitchFamily="34" charset="0"/>
                <a:cs typeface="Arial Unicode MS" panose="020B0604020202020204" pitchFamily="34" charset="-128"/>
              </a:rPr>
              <a:t>medial to the center of the knee.</a:t>
            </a:r>
          </a:p>
        </p:txBody>
      </p:sp>
    </p:spTree>
    <p:extLst>
      <p:ext uri="{BB962C8B-B14F-4D97-AF65-F5344CB8AC3E}">
        <p14:creationId xmlns:p14="http://schemas.microsoft.com/office/powerpoint/2010/main" val="1101612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B2BCBBA-6CE8-4D2C-9FFE-B8808EA277DD}" type="slidenum">
              <a:rPr lang="en-US" altLang="en-US"/>
              <a:pPr/>
              <a:t>51</a:t>
            </a:fld>
            <a:endParaRPr lang="en-US" altLang="en-US"/>
          </a:p>
        </p:txBody>
      </p:sp>
      <p:sp>
        <p:nvSpPr>
          <p:cNvPr id="10854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65706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63CD8D2-1BDE-4C38-A2F6-D05725289364}" type="slidenum">
              <a:rPr lang="en-US" altLang="en-US"/>
              <a:pPr/>
              <a:t>52</a:t>
            </a:fld>
            <a:endParaRPr lang="en-US" altLang="en-US"/>
          </a:p>
        </p:txBody>
      </p:sp>
      <p:sp>
        <p:nvSpPr>
          <p:cNvPr id="10956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82506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3B28D86-739D-4508-BE65-0C6AAFAC0CC2}" type="slidenum">
              <a:rPr lang="en-US" altLang="en-US"/>
              <a:pPr/>
              <a:t>53</a:t>
            </a:fld>
            <a:endParaRPr lang="en-US" altLang="en-US"/>
          </a:p>
        </p:txBody>
      </p:sp>
      <p:sp>
        <p:nvSpPr>
          <p:cNvPr id="11059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1026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6D2CBB4-E344-4C73-ADA8-1438EA39C101}" type="slidenum">
              <a:rPr lang="en-US" altLang="en-US"/>
              <a:pPr/>
              <a:t>54</a:t>
            </a:fld>
            <a:endParaRPr lang="en-US" altLang="en-US"/>
          </a:p>
        </p:txBody>
      </p:sp>
      <p:sp>
        <p:nvSpPr>
          <p:cNvPr id="11161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60392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ADA70F8-2284-4F30-84C3-BEB29F4E9B78}" type="slidenum">
              <a:rPr lang="en-US" altLang="en-US"/>
              <a:pPr/>
              <a:t>55</a:t>
            </a:fld>
            <a:endParaRPr lang="en-US" altLang="en-US"/>
          </a:p>
        </p:txBody>
      </p:sp>
      <p:sp>
        <p:nvSpPr>
          <p:cNvPr id="11264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439737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68843D-F146-4745-87E8-ED0C8B3D6D44}" type="slidenum">
              <a:rPr lang="en-US" altLang="en-US"/>
              <a:pPr/>
              <a:t>56</a:t>
            </a:fld>
            <a:endParaRPr lang="en-US" altLang="en-US"/>
          </a:p>
        </p:txBody>
      </p:sp>
      <p:sp>
        <p:nvSpPr>
          <p:cNvPr id="11366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97279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592833-71DE-4CBB-80E4-60E4000E8E46}" type="slidenum">
              <a:rPr lang="en-US" altLang="en-US"/>
              <a:pPr/>
              <a:t>57</a:t>
            </a:fld>
            <a:endParaRPr lang="en-US" altLang="en-US"/>
          </a:p>
        </p:txBody>
      </p:sp>
      <p:sp>
        <p:nvSpPr>
          <p:cNvPr id="11468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7706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FA972E8-9A96-445C-A0AE-984C79CF3925}" type="slidenum">
              <a:rPr lang="en-US" altLang="en-US"/>
              <a:pPr/>
              <a:t>58</a:t>
            </a:fld>
            <a:endParaRPr lang="en-US" altLang="en-US"/>
          </a:p>
        </p:txBody>
      </p:sp>
      <p:sp>
        <p:nvSpPr>
          <p:cNvPr id="11571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85658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6C85ECD-4E39-48C6-9EEC-036714F7BC3A}" type="slidenum">
              <a:rPr lang="en-US" altLang="en-US"/>
              <a:pPr/>
              <a:t>59</a:t>
            </a:fld>
            <a:endParaRPr lang="en-US" altLang="en-US"/>
          </a:p>
        </p:txBody>
      </p:sp>
      <p:sp>
        <p:nvSpPr>
          <p:cNvPr id="11673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36575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C21C835-DF7C-4E22-A447-35746D77EBE1}" type="slidenum">
              <a:rPr lang="en-US" altLang="en-US"/>
              <a:pPr/>
              <a:t>60</a:t>
            </a:fld>
            <a:endParaRPr lang="en-US" altLang="en-US"/>
          </a:p>
        </p:txBody>
      </p:sp>
      <p:sp>
        <p:nvSpPr>
          <p:cNvPr id="117761"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6740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46DB4DC-E47D-4A2E-9D4B-73C351434266}" type="slidenum">
              <a:rPr lang="en-US" altLang="en-US"/>
              <a:pPr/>
              <a:t>5</a:t>
            </a:fld>
            <a:endParaRPr lang="en-US" altLang="en-US"/>
          </a:p>
        </p:txBody>
      </p:sp>
      <p:sp>
        <p:nvSpPr>
          <p:cNvPr id="6860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39023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0EE8A20-295E-489C-9714-5ABD00EBB2AD}" type="slidenum">
              <a:rPr lang="en-US" altLang="en-US"/>
              <a:pPr/>
              <a:t>61</a:t>
            </a:fld>
            <a:endParaRPr lang="en-US" altLang="en-US"/>
          </a:p>
        </p:txBody>
      </p:sp>
      <p:sp>
        <p:nvSpPr>
          <p:cNvPr id="118785"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7640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9853C25-13F3-4B86-8AB3-FFA57C6D4C4F}" type="slidenum">
              <a:rPr lang="en-US" altLang="en-US"/>
              <a:pPr/>
              <a:t>62</a:t>
            </a:fld>
            <a:endParaRPr lang="en-US" altLang="en-US"/>
          </a:p>
        </p:txBody>
      </p:sp>
      <p:sp>
        <p:nvSpPr>
          <p:cNvPr id="11980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20370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DB9BE4A-E8EE-4C08-A494-57548A2BE5FE}" type="slidenum">
              <a:rPr lang="en-US" altLang="en-US"/>
              <a:pPr/>
              <a:t>63</a:t>
            </a:fld>
            <a:endParaRPr lang="en-US" altLang="en-US"/>
          </a:p>
        </p:txBody>
      </p:sp>
      <p:sp>
        <p:nvSpPr>
          <p:cNvPr id="120833"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8810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CF344D0-84F9-4906-9B3F-493E4E07D037}" type="slidenum">
              <a:rPr lang="en-US" altLang="en-US"/>
              <a:pPr/>
              <a:t>6</a:t>
            </a:fld>
            <a:endParaRPr lang="en-US" altLang="en-US"/>
          </a:p>
        </p:txBody>
      </p:sp>
      <p:sp>
        <p:nvSpPr>
          <p:cNvPr id="696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On the tibial insertion site, the 2 bundles insert without anatomic separation in a centrally located facet on the posterior tibia approx 1-1.5 cm distal to the joint line</a:t>
            </a:r>
          </a:p>
        </p:txBody>
      </p:sp>
    </p:spTree>
    <p:extLst>
      <p:ext uri="{BB962C8B-B14F-4D97-AF65-F5344CB8AC3E}">
        <p14:creationId xmlns:p14="http://schemas.microsoft.com/office/powerpoint/2010/main" val="254928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CE7963A-073F-46EA-8887-F612AF54C359}" type="slidenum">
              <a:rPr lang="en-US" altLang="en-US"/>
              <a:pPr/>
              <a:t>7</a:t>
            </a:fld>
            <a:endParaRPr lang="en-US" altLang="en-US"/>
          </a:p>
        </p:txBody>
      </p:sp>
      <p:sp>
        <p:nvSpPr>
          <p:cNvPr id="70657"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5297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60FB888-6AE2-4975-9E24-8A1201B5CB01}" type="slidenum">
              <a:rPr lang="en-US" altLang="en-US"/>
              <a:pPr/>
              <a:t>8</a:t>
            </a:fld>
            <a:endParaRPr lang="en-US" altLang="en-US"/>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p:cNvSpPr txBox="1">
            <a:spLocks noGrp="1" noChangeArrowheads="1"/>
          </p:cNvSpPr>
          <p:nvPr>
            <p:ph type="body" idx="1"/>
          </p:nvPr>
        </p:nvSpPr>
        <p:spPr bwMode="auto">
          <a:xfrm>
            <a:off x="685800" y="4343400"/>
            <a:ext cx="5486400" cy="50149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most common: high-velocity, posteriorly directed force on the proximal tibia when the knee is flexed (MVA, flexed knee on dashboard) – with associated ligament injuries</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in the athlete: fall on a hyperflexed knee with the foot in plantar flexion – most common mech for isolated PCL injuries</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sz="2400">
                <a:latin typeface="Arial" panose="020B0604020202020204" pitchFamily="34" charset="0"/>
                <a:cs typeface="Arial Unicode MS" panose="020B0604020202020204" pitchFamily="34" charset="-128"/>
              </a:rPr>
              <a:t>PCL and posterior capsule can also be torn by a hyperextension mechanism</a:t>
            </a:r>
          </a:p>
          <a:p>
            <a:pPr marL="215900" indent="-215900" eaLnBrk="1">
              <a:spcBef>
                <a:spcPts val="45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a:latin typeface="Arial" panose="020B0604020202020204" pitchFamily="34" charset="0"/>
              <a:cs typeface="Arial Unicode MS" panose="020B0604020202020204" pitchFamily="34" charset="-128"/>
            </a:endParaRPr>
          </a:p>
        </p:txBody>
      </p:sp>
    </p:spTree>
    <p:extLst>
      <p:ext uri="{BB962C8B-B14F-4D97-AF65-F5344CB8AC3E}">
        <p14:creationId xmlns:p14="http://schemas.microsoft.com/office/powerpoint/2010/main" val="3434227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E003D1D-30BF-4EF5-B207-45AD8EBBAD0B}" type="slidenum">
              <a:rPr lang="en-US" altLang="en-US"/>
              <a:pPr/>
              <a:t>9</a:t>
            </a:fld>
            <a:endParaRPr lang="en-US" altLang="en-US"/>
          </a:p>
        </p:txBody>
      </p:sp>
      <p:sp>
        <p:nvSpPr>
          <p:cNvPr id="73729" name="Rectangle 1"/>
          <p:cNvSpPr txBox="1">
            <a:spLocks noGrp="1" noRot="1" noChangeAspect="1" noChangeArrowheads="1"/>
          </p:cNvSpPr>
          <p:nvPr>
            <p:ph type="sldImg"/>
          </p:nvPr>
        </p:nvSpPr>
        <p:spPr bwMode="auto">
          <a:xfrm>
            <a:off x="1141413"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15087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D26A735-F9E5-4CEE-BA00-2010EA5DE787}" type="slidenum">
              <a:rPr lang="en-US" altLang="en-US" smtClean="0"/>
              <a:pPr/>
              <a:t>‹#›</a:t>
            </a:fld>
            <a:endParaRPr lang="en-US" altLang="en-US"/>
          </a:p>
        </p:txBody>
      </p:sp>
    </p:spTree>
    <p:extLst>
      <p:ext uri="{BB962C8B-B14F-4D97-AF65-F5344CB8AC3E}">
        <p14:creationId xmlns:p14="http://schemas.microsoft.com/office/powerpoint/2010/main" val="212310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A6073BEA-C215-4274-BE9B-C28938F500A0}" type="slidenum">
              <a:rPr lang="en-US" altLang="en-US" smtClean="0"/>
              <a:pPr/>
              <a:t>‹#›</a:t>
            </a:fld>
            <a:endParaRPr lang="en-US" altLang="en-US"/>
          </a:p>
        </p:txBody>
      </p:sp>
    </p:spTree>
    <p:extLst>
      <p:ext uri="{BB962C8B-B14F-4D97-AF65-F5344CB8AC3E}">
        <p14:creationId xmlns:p14="http://schemas.microsoft.com/office/powerpoint/2010/main" val="427206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073BEA-C215-4274-BE9B-C28938F500A0}" type="slidenum">
              <a:rPr lang="en-US" altLang="en-US" smtClean="0"/>
              <a:pPr/>
              <a:t>‹#›</a:t>
            </a:fld>
            <a:endParaRPr lang="en-US" altLang="en-US"/>
          </a:p>
        </p:txBody>
      </p:sp>
    </p:spTree>
    <p:extLst>
      <p:ext uri="{BB962C8B-B14F-4D97-AF65-F5344CB8AC3E}">
        <p14:creationId xmlns:p14="http://schemas.microsoft.com/office/powerpoint/2010/main" val="113934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073BEA-C215-4274-BE9B-C28938F500A0}" type="slidenum">
              <a:rPr lang="en-US" altLang="en-US" smtClean="0"/>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352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073BEA-C215-4274-BE9B-C28938F500A0}" type="slidenum">
              <a:rPr lang="en-US" altLang="en-US" smtClean="0"/>
              <a:pPr/>
              <a:t>‹#›</a:t>
            </a:fld>
            <a:endParaRPr lang="en-US" altLang="en-US"/>
          </a:p>
        </p:txBody>
      </p:sp>
    </p:spTree>
    <p:extLst>
      <p:ext uri="{BB962C8B-B14F-4D97-AF65-F5344CB8AC3E}">
        <p14:creationId xmlns:p14="http://schemas.microsoft.com/office/powerpoint/2010/main" val="57208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073BEA-C215-4274-BE9B-C28938F500A0}" type="slidenum">
              <a:rPr lang="en-US" altLang="en-US" smtClean="0"/>
              <a:pPr/>
              <a:t>‹#›</a:t>
            </a:fld>
            <a:endParaRPr lang="en-US" alt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7615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073BEA-C215-4274-BE9B-C28938F500A0}" type="slidenum">
              <a:rPr lang="en-US" altLang="en-US" smtClean="0"/>
              <a:pPr/>
              <a:t>‹#›</a:t>
            </a:fld>
            <a:endParaRPr lang="en-US" altLang="en-US"/>
          </a:p>
        </p:txBody>
      </p:sp>
    </p:spTree>
    <p:extLst>
      <p:ext uri="{BB962C8B-B14F-4D97-AF65-F5344CB8AC3E}">
        <p14:creationId xmlns:p14="http://schemas.microsoft.com/office/powerpoint/2010/main" val="939914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C88058E-FCFE-4357-B95A-162A0F457A7B}" type="slidenum">
              <a:rPr lang="en-US" altLang="en-US" smtClean="0"/>
              <a:pPr/>
              <a:t>‹#›</a:t>
            </a:fld>
            <a:endParaRPr lang="en-US" altLang="en-US"/>
          </a:p>
        </p:txBody>
      </p:sp>
    </p:spTree>
    <p:extLst>
      <p:ext uri="{BB962C8B-B14F-4D97-AF65-F5344CB8AC3E}">
        <p14:creationId xmlns:p14="http://schemas.microsoft.com/office/powerpoint/2010/main" val="289457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3A50DC1-DE57-43DB-A70D-8EA14FAF11BC}" type="slidenum">
              <a:rPr lang="en-US" altLang="en-US" smtClean="0"/>
              <a:pPr/>
              <a:t>‹#›</a:t>
            </a:fld>
            <a:endParaRPr lang="en-US" altLang="en-US"/>
          </a:p>
        </p:txBody>
      </p:sp>
    </p:spTree>
    <p:extLst>
      <p:ext uri="{BB962C8B-B14F-4D97-AF65-F5344CB8AC3E}">
        <p14:creationId xmlns:p14="http://schemas.microsoft.com/office/powerpoint/2010/main" val="1314679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7200" y="6246813"/>
            <a:ext cx="2128838" cy="471487"/>
          </a:xfrm>
        </p:spPr>
        <p:txBody>
          <a:bodyPr/>
          <a:lstStyle>
            <a:lvl1pPr>
              <a:defRPr/>
            </a:lvl1pPr>
          </a:lstStyle>
          <a:p>
            <a:endParaRPr lang="en-US" altLang="en-US"/>
          </a:p>
        </p:txBody>
      </p:sp>
      <p:sp>
        <p:nvSpPr>
          <p:cNvPr id="4" name="Footer Placeholder 3"/>
          <p:cNvSpPr>
            <a:spLocks noGrp="1"/>
          </p:cNvSpPr>
          <p:nvPr>
            <p:ph type="ftr" idx="11"/>
          </p:nvPr>
        </p:nvSpPr>
        <p:spPr>
          <a:xfrm>
            <a:off x="3127375" y="6246813"/>
            <a:ext cx="2897188" cy="471487"/>
          </a:xfrm>
        </p:spPr>
        <p:txBody>
          <a:bodyPr/>
          <a:lstStyle>
            <a:lvl1pPr>
              <a:defRPr/>
            </a:lvl1pPr>
          </a:lstStyle>
          <a:p>
            <a:endParaRPr lang="en-US" altLang="en-US"/>
          </a:p>
        </p:txBody>
      </p:sp>
      <p:sp>
        <p:nvSpPr>
          <p:cNvPr id="5" name="Slide Number Placeholder 4"/>
          <p:cNvSpPr>
            <a:spLocks noGrp="1"/>
          </p:cNvSpPr>
          <p:nvPr>
            <p:ph type="sldNum" idx="12"/>
          </p:nvPr>
        </p:nvSpPr>
        <p:spPr>
          <a:xfrm>
            <a:off x="6556375" y="6246813"/>
            <a:ext cx="2128838" cy="471487"/>
          </a:xfrm>
        </p:spPr>
        <p:txBody>
          <a:bodyPr/>
          <a:lstStyle>
            <a:lvl1pPr>
              <a:defRPr/>
            </a:lvl1pPr>
          </a:lstStyle>
          <a:p>
            <a:fld id="{F3ECABA9-8EDF-4AAB-8953-CE4116EB6862}" type="slidenum">
              <a:rPr lang="en-US" altLang="en-US"/>
              <a:pPr/>
              <a:t>‹#›</a:t>
            </a:fld>
            <a:endParaRPr lang="en-US" altLang="en-US"/>
          </a:p>
        </p:txBody>
      </p:sp>
    </p:spTree>
    <p:extLst>
      <p:ext uri="{BB962C8B-B14F-4D97-AF65-F5344CB8AC3E}">
        <p14:creationId xmlns:p14="http://schemas.microsoft.com/office/powerpoint/2010/main" val="337086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6AF15D5-5B04-4323-9C5E-7ED43FD82D76}" type="slidenum">
              <a:rPr lang="en-US" altLang="en-US" smtClean="0"/>
              <a:pPr/>
              <a:t>‹#›</a:t>
            </a:fld>
            <a:endParaRPr lang="en-US" altLang="en-US"/>
          </a:p>
        </p:txBody>
      </p:sp>
    </p:spTree>
    <p:extLst>
      <p:ext uri="{BB962C8B-B14F-4D97-AF65-F5344CB8AC3E}">
        <p14:creationId xmlns:p14="http://schemas.microsoft.com/office/powerpoint/2010/main" val="3650444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83ECEEA-4C64-4D91-A0C1-E95D8482CAA5}" type="slidenum">
              <a:rPr lang="en-US" altLang="en-US" smtClean="0"/>
              <a:pPr/>
              <a:t>‹#›</a:t>
            </a:fld>
            <a:endParaRPr lang="en-US" altLang="en-US"/>
          </a:p>
        </p:txBody>
      </p:sp>
    </p:spTree>
    <p:extLst>
      <p:ext uri="{BB962C8B-B14F-4D97-AF65-F5344CB8AC3E}">
        <p14:creationId xmlns:p14="http://schemas.microsoft.com/office/powerpoint/2010/main" val="299815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D588A57-93A4-4BA2-80DD-26784E75F1BC}" type="slidenum">
              <a:rPr lang="en-US" altLang="en-US" smtClean="0"/>
              <a:pPr/>
              <a:t>‹#›</a:t>
            </a:fld>
            <a:endParaRPr lang="en-US" altLang="en-US"/>
          </a:p>
        </p:txBody>
      </p:sp>
    </p:spTree>
    <p:extLst>
      <p:ext uri="{BB962C8B-B14F-4D97-AF65-F5344CB8AC3E}">
        <p14:creationId xmlns:p14="http://schemas.microsoft.com/office/powerpoint/2010/main" val="2542094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ED35B4B5-AC8B-4818-8506-672EC5953E3C}" type="slidenum">
              <a:rPr lang="en-US" altLang="en-US" smtClean="0"/>
              <a:pPr/>
              <a:t>‹#›</a:t>
            </a:fld>
            <a:endParaRPr lang="en-US" altLang="en-US"/>
          </a:p>
        </p:txBody>
      </p:sp>
    </p:spTree>
    <p:extLst>
      <p:ext uri="{BB962C8B-B14F-4D97-AF65-F5344CB8AC3E}">
        <p14:creationId xmlns:p14="http://schemas.microsoft.com/office/powerpoint/2010/main" val="195928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13194899-2933-4A5D-B8C1-B2BABD1844C2}" type="slidenum">
              <a:rPr lang="en-US" altLang="en-US" smtClean="0"/>
              <a:pPr/>
              <a:t>‹#›</a:t>
            </a:fld>
            <a:endParaRPr lang="en-US" altLang="en-US"/>
          </a:p>
        </p:txBody>
      </p:sp>
    </p:spTree>
    <p:extLst>
      <p:ext uri="{BB962C8B-B14F-4D97-AF65-F5344CB8AC3E}">
        <p14:creationId xmlns:p14="http://schemas.microsoft.com/office/powerpoint/2010/main" val="136065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529EAB02-256D-4E88-9BBA-A823C71F5B76}" type="slidenum">
              <a:rPr lang="en-US" altLang="en-US" smtClean="0"/>
              <a:pPr/>
              <a:t>‹#›</a:t>
            </a:fld>
            <a:endParaRPr lang="en-US" altLang="en-US"/>
          </a:p>
        </p:txBody>
      </p:sp>
    </p:spTree>
    <p:extLst>
      <p:ext uri="{BB962C8B-B14F-4D97-AF65-F5344CB8AC3E}">
        <p14:creationId xmlns:p14="http://schemas.microsoft.com/office/powerpoint/2010/main" val="31632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503E064-420B-420A-94BE-032291241DFD}" type="slidenum">
              <a:rPr lang="en-US" altLang="en-US" smtClean="0"/>
              <a:pPr/>
              <a:t>‹#›</a:t>
            </a:fld>
            <a:endParaRPr lang="en-US" altLang="en-US"/>
          </a:p>
        </p:txBody>
      </p:sp>
    </p:spTree>
    <p:extLst>
      <p:ext uri="{BB962C8B-B14F-4D97-AF65-F5344CB8AC3E}">
        <p14:creationId xmlns:p14="http://schemas.microsoft.com/office/powerpoint/2010/main" val="39527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a:xfrm>
            <a:off x="533400" y="6172200"/>
            <a:ext cx="5811724" cy="365125"/>
          </a:xfrm>
        </p:spPr>
        <p:txBody>
          <a:bodyPr/>
          <a:lstStyle/>
          <a:p>
            <a:endParaRPr lang="en-US" altLang="en-US"/>
          </a:p>
        </p:txBody>
      </p:sp>
      <p:sp>
        <p:nvSpPr>
          <p:cNvPr id="7" name="Slide Number Placeholder 6"/>
          <p:cNvSpPr>
            <a:spLocks noGrp="1"/>
          </p:cNvSpPr>
          <p:nvPr>
            <p:ph type="sldNum" sz="quarter" idx="12"/>
          </p:nvPr>
        </p:nvSpPr>
        <p:spPr/>
        <p:txBody>
          <a:bodyPr/>
          <a:lstStyle/>
          <a:p>
            <a:fld id="{78FFF0FC-9F49-488E-9DCD-7CBD9A74A753}" type="slidenum">
              <a:rPr lang="en-US" altLang="en-US" smtClean="0"/>
              <a:pPr/>
              <a:t>‹#›</a:t>
            </a:fld>
            <a:endParaRPr lang="en-US" altLang="en-US"/>
          </a:p>
        </p:txBody>
      </p:sp>
    </p:spTree>
    <p:extLst>
      <p:ext uri="{BB962C8B-B14F-4D97-AF65-F5344CB8AC3E}">
        <p14:creationId xmlns:p14="http://schemas.microsoft.com/office/powerpoint/2010/main" val="6334525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US" alt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lt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7E68F88A-858C-4B30-BB19-53F9642A854D}" type="slidenum">
              <a:rPr lang="en-US" altLang="en-US" smtClean="0"/>
              <a:pPr/>
              <a:t>‹#›</a:t>
            </a:fld>
            <a:endParaRPr lang="en-US" altLang="en-US"/>
          </a:p>
        </p:txBody>
      </p:sp>
    </p:spTree>
    <p:extLst>
      <p:ext uri="{BB962C8B-B14F-4D97-AF65-F5344CB8AC3E}">
        <p14:creationId xmlns:p14="http://schemas.microsoft.com/office/powerpoint/2010/main" val="3347512856"/>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4.jpe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wmf"/><Relationship Id="rId5" Type="http://schemas.openxmlformats.org/officeDocument/2006/relationships/image" Target="../media/image52.w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3.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hyperlink" Target="http://www.arthrex.com/resources/presentation/OvAVZJdirUCk2wFEc7oUQQ/pcl-all-inside-reconstruction" TargetMode="External"/><Relationship Id="rId4" Type="http://schemas.openxmlformats.org/officeDocument/2006/relationships/hyperlink" Target="http://www.arthrex.com/resources/presentation/koyMZMaGlUiZNgE-OIheyg/arthroscopic-inlay-pcl-surgical-technique"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32.png"/><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60.png"/><Relationship Id="rId8"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4.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vumedi.com/video/the-anatomic-posterolateral-corner-reconstruction-technique/?list=c86622f8-13b8-41a8-b29b-ba910ec51f3c" TargetMode="External"/><Relationship Id="rId3" Type="http://schemas.openxmlformats.org/officeDocument/2006/relationships/hyperlink" Target="https://www.vumedi.com/video/chronic-posterolateral-reconstruction-live-demo/"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w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www.orthobullets.com/upload/question/210/images/knee-xray-apandlat.jp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www.orthobullets.com/upload/question/210/images/knee-xray-apandlat.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685800" y="2057400"/>
            <a:ext cx="7772400" cy="18288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Lst>
            </a:pPr>
            <a:r>
              <a:rPr lang="en-US" altLang="en-US" dirty="0">
                <a:solidFill>
                  <a:srgbClr val="E5FFFF"/>
                </a:solidFill>
              </a:rPr>
              <a:t>Posterior Cruciate Ligament Injuries</a:t>
            </a:r>
          </a:p>
        </p:txBody>
      </p:sp>
      <p:sp>
        <p:nvSpPr>
          <p:cNvPr id="5122" name="Rectangle 2"/>
          <p:cNvSpPr>
            <a:spLocks noGrp="1" noChangeArrowheads="1"/>
          </p:cNvSpPr>
          <p:nvPr>
            <p:ph type="subTitle" idx="4294967295"/>
          </p:nvPr>
        </p:nvSpPr>
        <p:spPr bwMode="auto">
          <a:xfrm>
            <a:off x="2362200" y="4343400"/>
            <a:ext cx="4267200" cy="76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oAutofit/>
          </a:bodyPr>
          <a:lstStyle/>
          <a:p>
            <a:pPr marL="0" indent="0" algn="ctr">
              <a:lnSpc>
                <a:spcPct val="80000"/>
              </a:lnSpc>
              <a:spcBef>
                <a:spcPts val="350"/>
              </a:spcBef>
              <a:spcAft>
                <a:spcPct val="0"/>
              </a:spcAft>
              <a:buSzPct val="45000"/>
              <a:buFont typeface="Wingdings" panose="05000000000000000000" pitchFamily="2" charset="2"/>
              <a:buNone/>
              <a:tabLst>
                <a:tab pos="723900" algn="l"/>
                <a:tab pos="1447800" algn="l"/>
                <a:tab pos="2171700" algn="l"/>
                <a:tab pos="2895600" algn="l"/>
                <a:tab pos="3619500" algn="l"/>
              </a:tabLst>
            </a:pPr>
            <a:r>
              <a:rPr lang="en-US" altLang="en-US" sz="4800" dirty="0" smtClean="0"/>
              <a:t>Ian S Rice MD</a:t>
            </a:r>
            <a:endParaRPr lang="en-US" altLang="en-US" sz="4800" dirty="0"/>
          </a:p>
        </p:txBody>
      </p:sp>
      <p:sp>
        <p:nvSpPr>
          <p:cNvPr id="5123" name="Text Box 3"/>
          <p:cNvSpPr txBox="1">
            <a:spLocks noChangeArrowheads="1"/>
          </p:cNvSpPr>
          <p:nvPr/>
        </p:nvSpPr>
        <p:spPr bwMode="auto">
          <a:xfrm>
            <a:off x="457200" y="6172200"/>
            <a:ext cx="29337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endParaRPr lang="en-US" alt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title"/>
          </p:nvPr>
        </p:nvSpPr>
        <p:spPr>
          <a:xfrm>
            <a:off x="457200" y="76200"/>
            <a:ext cx="8229600" cy="1066801"/>
          </a:xfrm>
          <a:ln/>
        </p:spPr>
        <p:txBody>
          <a:bodyPr tIns="29988" anchor="ctr"/>
          <a:lstStyle/>
          <a:p>
            <a:pPr marL="0" indent="0" algn="ctr">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400" b="1" dirty="0">
                <a:solidFill>
                  <a:srgbClr val="000000"/>
                </a:solidFill>
              </a:rPr>
              <a:t>Gait Examination</a:t>
            </a:r>
          </a:p>
        </p:txBody>
      </p:sp>
      <p:sp>
        <p:nvSpPr>
          <p:cNvPr id="16385" name="Rectangle 1"/>
          <p:cNvSpPr>
            <a:spLocks noGrp="1" noChangeArrowheads="1"/>
          </p:cNvSpPr>
          <p:nvPr>
            <p:ph idx="1"/>
          </p:nvPr>
        </p:nvSpPr>
        <p:spPr>
          <a:xfrm>
            <a:off x="228600" y="1219200"/>
            <a:ext cx="4114800" cy="5410200"/>
          </a:xfrm>
          <a:ln/>
        </p:spPr>
        <p:txBody>
          <a:bodyPr lIns="90000" tIns="46800" rIns="90000" bIns="46800" anchor="t"/>
          <a:lstStyle/>
          <a:p>
            <a:pPr marL="431800" indent="-323850" algn="l">
              <a:lnSpc>
                <a:spcPct val="100000"/>
              </a:lnSpc>
              <a:spcAft>
                <a:spcPts val="1288"/>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900" b="0" dirty="0">
                <a:solidFill>
                  <a:schemeClr val="tx1"/>
                </a:solidFill>
              </a:rPr>
              <a:t>Watch them walk</a:t>
            </a:r>
          </a:p>
          <a:p>
            <a:pPr marL="1189038" indent="-546100">
              <a:spcAft>
                <a:spcPts val="1025"/>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2000" b="0" dirty="0"/>
              <a:t>Hyperextension varus thrust gait</a:t>
            </a:r>
          </a:p>
          <a:p>
            <a:pPr marL="1189038" indent="-546100">
              <a:spcAft>
                <a:spcPts val="1288"/>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2000" b="0" dirty="0"/>
              <a:t>Medial compartment narrows, lateral compartment enlarges</a:t>
            </a:r>
          </a:p>
          <a:p>
            <a:pPr marL="1189038" indent="-546100">
              <a:spcAft>
                <a:spcPts val="1288"/>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2000" b="0" dirty="0"/>
              <a:t>Indicates posterolateral instability</a:t>
            </a:r>
          </a:p>
          <a:p>
            <a:pPr marL="1189038" indent="-546100">
              <a:spcAft>
                <a:spcPts val="1288"/>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2000" b="0" dirty="0"/>
              <a:t>Patellofemoral and medial compartment see highest joint stress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43000"/>
            <a:ext cx="38862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6554867" cy="1524000"/>
          </a:xfrm>
        </p:spPr>
        <p:txBody>
          <a:bodyPr/>
          <a:lstStyle/>
          <a:p>
            <a:r>
              <a:rPr lang="en-US" dirty="0" smtClean="0"/>
              <a:t>H &amp; P</a:t>
            </a:r>
            <a:endParaRPr lang="en-US" dirty="0"/>
          </a:p>
        </p:txBody>
      </p:sp>
      <p:sp>
        <p:nvSpPr>
          <p:cNvPr id="6" name="Content Placeholder 5"/>
          <p:cNvSpPr>
            <a:spLocks noGrp="1"/>
          </p:cNvSpPr>
          <p:nvPr>
            <p:ph sz="half" idx="13"/>
          </p:nvPr>
        </p:nvSpPr>
        <p:spPr>
          <a:xfrm>
            <a:off x="152400" y="1371600"/>
            <a:ext cx="4419600" cy="5181600"/>
          </a:xfrm>
        </p:spPr>
        <p:txBody>
          <a:bodyPr>
            <a:normAutofit fontScale="70000" lnSpcReduction="20000"/>
          </a:bodyPr>
          <a:lstStyle/>
          <a:p>
            <a:r>
              <a:rPr lang="en-US" dirty="0" smtClean="0"/>
              <a:t>Physical Exam</a:t>
            </a:r>
          </a:p>
          <a:p>
            <a:pPr lvl="1"/>
            <a:r>
              <a:rPr lang="en-US" dirty="0" smtClean="0"/>
              <a:t>Dial Test </a:t>
            </a:r>
            <a:r>
              <a:rPr lang="en-US" dirty="0" smtClean="0">
                <a:sym typeface="Wingdings" panose="05000000000000000000" pitchFamily="2" charset="2"/>
              </a:rPr>
              <a:t> </a:t>
            </a:r>
          </a:p>
          <a:p>
            <a:pPr lvl="2"/>
            <a:r>
              <a:rPr lang="en-US" dirty="0" smtClean="0">
                <a:sym typeface="Wingdings" panose="05000000000000000000" pitchFamily="2" charset="2"/>
              </a:rPr>
              <a:t>PLC and PCL</a:t>
            </a:r>
          </a:p>
          <a:p>
            <a:pPr lvl="1"/>
            <a:r>
              <a:rPr lang="en-US" dirty="0" smtClean="0">
                <a:sym typeface="Wingdings" panose="05000000000000000000" pitchFamily="2" charset="2"/>
              </a:rPr>
              <a:t>Posterolateral external rotation test  </a:t>
            </a:r>
          </a:p>
          <a:p>
            <a:pPr lvl="2"/>
            <a:r>
              <a:rPr lang="en-US" dirty="0" smtClean="0">
                <a:sym typeface="Wingdings" panose="05000000000000000000" pitchFamily="2" charset="2"/>
              </a:rPr>
              <a:t>PLC</a:t>
            </a:r>
          </a:p>
          <a:p>
            <a:pPr lvl="1"/>
            <a:r>
              <a:rPr lang="en-US" dirty="0" smtClean="0">
                <a:sym typeface="Wingdings" panose="05000000000000000000" pitchFamily="2" charset="2"/>
              </a:rPr>
              <a:t>Posterior Drawer Test  </a:t>
            </a:r>
          </a:p>
          <a:p>
            <a:pPr lvl="2"/>
            <a:r>
              <a:rPr lang="en-US" dirty="0" smtClean="0">
                <a:sym typeface="Wingdings" panose="05000000000000000000" pitchFamily="2" charset="2"/>
              </a:rPr>
              <a:t>PCL</a:t>
            </a:r>
          </a:p>
          <a:p>
            <a:pPr lvl="1"/>
            <a:r>
              <a:rPr lang="en-US" dirty="0" smtClean="0">
                <a:sym typeface="Wingdings" panose="05000000000000000000" pitchFamily="2" charset="2"/>
              </a:rPr>
              <a:t>Varus stress Test  </a:t>
            </a:r>
          </a:p>
          <a:p>
            <a:pPr lvl="2"/>
            <a:r>
              <a:rPr lang="en-US" dirty="0" smtClean="0">
                <a:sym typeface="Wingdings" panose="05000000000000000000" pitchFamily="2" charset="2"/>
              </a:rPr>
              <a:t>LCL +/- PLC (at 30 </a:t>
            </a:r>
            <a:r>
              <a:rPr lang="en-US" dirty="0" err="1" smtClean="0">
                <a:sym typeface="Wingdings" panose="05000000000000000000" pitchFamily="2" charset="2"/>
              </a:rPr>
              <a:t>deg</a:t>
            </a:r>
            <a:r>
              <a:rPr lang="en-US" dirty="0" smtClean="0">
                <a:sym typeface="Wingdings" panose="05000000000000000000" pitchFamily="2" charset="2"/>
              </a:rPr>
              <a:t>) </a:t>
            </a:r>
          </a:p>
          <a:p>
            <a:pPr lvl="1"/>
            <a:r>
              <a:rPr lang="en-US" dirty="0" smtClean="0">
                <a:sym typeface="Wingdings" panose="05000000000000000000" pitchFamily="2" charset="2"/>
              </a:rPr>
              <a:t>Quadriceps Active Test &amp; posterior sag  </a:t>
            </a:r>
          </a:p>
          <a:p>
            <a:pPr lvl="2"/>
            <a:r>
              <a:rPr lang="en-US" dirty="0" smtClean="0">
                <a:sym typeface="Wingdings" panose="05000000000000000000" pitchFamily="2" charset="2"/>
              </a:rPr>
              <a:t>PCL</a:t>
            </a:r>
          </a:p>
          <a:p>
            <a:pPr lvl="1"/>
            <a:r>
              <a:rPr lang="en-US" dirty="0" smtClean="0">
                <a:sym typeface="Wingdings" panose="05000000000000000000" pitchFamily="2" charset="2"/>
              </a:rPr>
              <a:t>Reverse pivot shift </a:t>
            </a:r>
          </a:p>
          <a:p>
            <a:pPr lvl="2"/>
            <a:r>
              <a:rPr lang="en-US" dirty="0" smtClean="0">
                <a:sym typeface="Wingdings" panose="05000000000000000000" pitchFamily="2" charset="2"/>
              </a:rPr>
              <a:t>PCL</a:t>
            </a:r>
          </a:p>
          <a:p>
            <a:pPr lvl="1"/>
            <a:r>
              <a:rPr lang="en-US" dirty="0" smtClean="0">
                <a:sym typeface="Wingdings" panose="05000000000000000000" pitchFamily="2" charset="2"/>
              </a:rPr>
              <a:t>Gait exam  </a:t>
            </a:r>
          </a:p>
          <a:p>
            <a:pPr lvl="2"/>
            <a:r>
              <a:rPr lang="en-US" dirty="0" smtClean="0">
                <a:sym typeface="Wingdings" panose="05000000000000000000" pitchFamily="2" charset="2"/>
              </a:rPr>
              <a:t>PCL and PLC</a:t>
            </a:r>
          </a:p>
          <a:p>
            <a:pPr lvl="1"/>
            <a:r>
              <a:rPr lang="en-US" dirty="0" smtClean="0">
                <a:sym typeface="Wingdings" panose="05000000000000000000" pitchFamily="2" charset="2"/>
              </a:rPr>
              <a:t>Ext Rotation </a:t>
            </a:r>
            <a:r>
              <a:rPr lang="en-US" dirty="0" err="1" smtClean="0">
                <a:sym typeface="Wingdings" panose="05000000000000000000" pitchFamily="2" charset="2"/>
              </a:rPr>
              <a:t>Recurvatum</a:t>
            </a:r>
            <a:r>
              <a:rPr lang="en-US" dirty="0" smtClean="0">
                <a:sym typeface="Wingdings" panose="05000000000000000000" pitchFamily="2" charset="2"/>
              </a:rPr>
              <a:t>  </a:t>
            </a:r>
          </a:p>
          <a:p>
            <a:pPr lvl="2"/>
            <a:r>
              <a:rPr lang="en-US" dirty="0" smtClean="0">
                <a:sym typeface="Wingdings" panose="05000000000000000000" pitchFamily="2" charset="2"/>
              </a:rPr>
              <a:t>PCL</a:t>
            </a:r>
          </a:p>
          <a:p>
            <a:pPr lvl="1"/>
            <a:r>
              <a:rPr lang="en-US" dirty="0" smtClean="0">
                <a:sym typeface="Wingdings" panose="05000000000000000000" pitchFamily="2" charset="2"/>
              </a:rPr>
              <a:t>ROM, NV exam, effusion (acute vs. chronic), </a:t>
            </a:r>
            <a:r>
              <a:rPr lang="en-US" dirty="0" err="1" smtClean="0">
                <a:sym typeface="Wingdings" panose="05000000000000000000" pitchFamily="2" charset="2"/>
              </a:rPr>
              <a:t>lachmans</a:t>
            </a:r>
            <a:r>
              <a:rPr lang="en-US" dirty="0" smtClean="0">
                <a:sym typeface="Wingdings" panose="05000000000000000000" pitchFamily="2" charset="2"/>
              </a:rPr>
              <a:t>, anterior drawer, meniscal exams, patellar grind. </a:t>
            </a:r>
          </a:p>
        </p:txBody>
      </p:sp>
      <p:pic>
        <p:nvPicPr>
          <p:cNvPr id="7" name="Picture 6"/>
          <p:cNvPicPr>
            <a:picLocks noChangeAspect="1"/>
          </p:cNvPicPr>
          <p:nvPr/>
        </p:nvPicPr>
        <p:blipFill>
          <a:blip r:embed="rId2"/>
          <a:stretch>
            <a:fillRect/>
          </a:stretch>
        </p:blipFill>
        <p:spPr>
          <a:xfrm>
            <a:off x="6977743" y="4031153"/>
            <a:ext cx="1905000" cy="1363807"/>
          </a:xfrm>
          <a:prstGeom prst="rect">
            <a:avLst/>
          </a:prstGeom>
        </p:spPr>
      </p:pic>
      <p:pic>
        <p:nvPicPr>
          <p:cNvPr id="9" name="Picture 8"/>
          <p:cNvPicPr>
            <a:picLocks noChangeAspect="1"/>
          </p:cNvPicPr>
          <p:nvPr/>
        </p:nvPicPr>
        <p:blipFill>
          <a:blip r:embed="rId3"/>
          <a:stretch>
            <a:fillRect/>
          </a:stretch>
        </p:blipFill>
        <p:spPr>
          <a:xfrm>
            <a:off x="4821265" y="2765997"/>
            <a:ext cx="1654060" cy="1184156"/>
          </a:xfrm>
          <a:prstGeom prst="rect">
            <a:avLst/>
          </a:prstGeom>
        </p:spPr>
      </p:pic>
      <p:pic>
        <p:nvPicPr>
          <p:cNvPr id="10" name="Picture 9"/>
          <p:cNvPicPr>
            <a:picLocks noChangeAspect="1"/>
          </p:cNvPicPr>
          <p:nvPr/>
        </p:nvPicPr>
        <p:blipFill>
          <a:blip r:embed="rId4"/>
          <a:stretch>
            <a:fillRect/>
          </a:stretch>
        </p:blipFill>
        <p:spPr>
          <a:xfrm>
            <a:off x="6977743" y="2725822"/>
            <a:ext cx="1676399" cy="1200150"/>
          </a:xfrm>
          <a:prstGeom prst="rect">
            <a:avLst/>
          </a:prstGeom>
        </p:spPr>
      </p:pic>
      <p:pic>
        <p:nvPicPr>
          <p:cNvPr id="11" name="Picture 10"/>
          <p:cNvPicPr>
            <a:picLocks noChangeAspect="1"/>
          </p:cNvPicPr>
          <p:nvPr/>
        </p:nvPicPr>
        <p:blipFill>
          <a:blip r:embed="rId5"/>
          <a:stretch>
            <a:fillRect/>
          </a:stretch>
        </p:blipFill>
        <p:spPr>
          <a:xfrm>
            <a:off x="4810095" y="1465096"/>
            <a:ext cx="1676400" cy="1200150"/>
          </a:xfrm>
          <a:prstGeom prst="rect">
            <a:avLst/>
          </a:prstGeom>
        </p:spPr>
      </p:pic>
      <p:pic>
        <p:nvPicPr>
          <p:cNvPr id="12" name="Picture 11"/>
          <p:cNvPicPr>
            <a:picLocks noChangeAspect="1"/>
          </p:cNvPicPr>
          <p:nvPr/>
        </p:nvPicPr>
        <p:blipFill>
          <a:blip r:embed="rId6"/>
          <a:stretch>
            <a:fillRect/>
          </a:stretch>
        </p:blipFill>
        <p:spPr>
          <a:xfrm>
            <a:off x="6977743" y="1465096"/>
            <a:ext cx="1676400" cy="1200150"/>
          </a:xfrm>
          <a:prstGeom prst="rect">
            <a:avLst/>
          </a:prstGeom>
        </p:spPr>
      </p:pic>
      <p:pic>
        <p:nvPicPr>
          <p:cNvPr id="13" name="Picture 12"/>
          <p:cNvPicPr>
            <a:picLocks noChangeAspect="1"/>
          </p:cNvPicPr>
          <p:nvPr/>
        </p:nvPicPr>
        <p:blipFill>
          <a:blip r:embed="rId7"/>
          <a:stretch>
            <a:fillRect/>
          </a:stretch>
        </p:blipFill>
        <p:spPr>
          <a:xfrm>
            <a:off x="4810095" y="3975463"/>
            <a:ext cx="1874884" cy="1406163"/>
          </a:xfrm>
          <a:prstGeom prst="rect">
            <a:avLst/>
          </a:prstGeom>
        </p:spPr>
      </p:pic>
      <p:pic>
        <p:nvPicPr>
          <p:cNvPr id="14" name="Picture 13"/>
          <p:cNvPicPr>
            <a:picLocks noChangeAspect="1"/>
          </p:cNvPicPr>
          <p:nvPr/>
        </p:nvPicPr>
        <p:blipFill>
          <a:blip r:embed="rId8"/>
          <a:stretch>
            <a:fillRect/>
          </a:stretch>
        </p:blipFill>
        <p:spPr>
          <a:xfrm>
            <a:off x="4810095" y="5418520"/>
            <a:ext cx="2057400" cy="1352550"/>
          </a:xfrm>
          <a:prstGeom prst="rect">
            <a:avLst/>
          </a:prstGeom>
        </p:spPr>
      </p:pic>
      <p:pic>
        <p:nvPicPr>
          <p:cNvPr id="15" name="Picture 14"/>
          <p:cNvPicPr>
            <a:picLocks noChangeAspect="1"/>
          </p:cNvPicPr>
          <p:nvPr/>
        </p:nvPicPr>
        <p:blipFill>
          <a:blip r:embed="rId9"/>
          <a:stretch>
            <a:fillRect/>
          </a:stretch>
        </p:blipFill>
        <p:spPr>
          <a:xfrm>
            <a:off x="6901543" y="5438730"/>
            <a:ext cx="2057400" cy="1352550"/>
          </a:xfrm>
          <a:prstGeom prst="rect">
            <a:avLst/>
          </a:prstGeom>
        </p:spPr>
      </p:pic>
    </p:spTree>
    <p:extLst>
      <p:ext uri="{BB962C8B-B14F-4D97-AF65-F5344CB8AC3E}">
        <p14:creationId xmlns:p14="http://schemas.microsoft.com/office/powerpoint/2010/main" val="1042567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Evaluation/Diagnosis</a:t>
            </a:r>
          </a:p>
        </p:txBody>
      </p:sp>
      <p:sp>
        <p:nvSpPr>
          <p:cNvPr id="17410" name="Rectangle 2"/>
          <p:cNvSpPr>
            <a:spLocks noGrp="1" noChangeArrowheads="1"/>
          </p:cNvSpPr>
          <p:nvPr>
            <p:ph idx="1"/>
          </p:nvPr>
        </p:nvSpPr>
        <p:spPr>
          <a:xfrm>
            <a:off x="228600" y="1600200"/>
            <a:ext cx="5715000" cy="1987550"/>
          </a:xfrm>
          <a:ln/>
        </p:spPr>
        <p:txBody>
          <a:bodyPr lIns="90000" tIns="46800" rIns="90000" bIns="46800">
            <a:normAutofit fontScale="92500" lnSpcReduction="10000"/>
          </a:bodyPr>
          <a:lstStyle/>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1600">
                <a:solidFill>
                  <a:srgbClr val="FFCC00"/>
                </a:solidFill>
              </a:rPr>
              <a:t>Posterior Drawer Test</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1600"/>
              <a:t>most sensitive and specific </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1600"/>
              <a:t>knee flexed to 90° and the hip flexed to 45°. A posteriorly directed force is exerted on the proximal tibia.</a:t>
            </a:r>
            <a:r>
              <a:rPr lang="en-US" altLang="en-US" sz="1800"/>
              <a:t> </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1400"/>
              <a:t>Grade I: 0 to 5 mm posterior displacement of the tibia on the femur</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1400"/>
              <a:t>Grade II: 5 to 10 mm; tibial condyles are at same level as femoral condyles</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1400"/>
              <a:t>Grade III: &gt;10 mm; usually combined ligamentous injury</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428875"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581400"/>
            <a:ext cx="3055938"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Evaluation/Diagnosis</a:t>
            </a:r>
          </a:p>
        </p:txBody>
      </p:sp>
      <p:sp>
        <p:nvSpPr>
          <p:cNvPr id="20482" name="Rectangle 2"/>
          <p:cNvSpPr>
            <a:spLocks noGrp="1" noChangeArrowheads="1"/>
          </p:cNvSpPr>
          <p:nvPr>
            <p:ph idx="1"/>
          </p:nvPr>
        </p:nvSpPr>
        <p:spPr>
          <a:xfrm>
            <a:off x="457200" y="1600200"/>
            <a:ext cx="6705600" cy="1524000"/>
          </a:xfrm>
          <a:ln/>
        </p:spPr>
        <p:txBody>
          <a:bodyPr lIns="90000" tIns="46800" rIns="90000" bIns="46800">
            <a:normAutofit lnSpcReduction="10000"/>
          </a:bodyPr>
          <a:lstStyle/>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Lst>
            </a:pPr>
            <a:r>
              <a:rPr lang="en-US" altLang="en-US" sz="1600">
                <a:solidFill>
                  <a:srgbClr val="FFCC00"/>
                </a:solidFill>
              </a:rPr>
              <a:t>Posterior Sag Test</a:t>
            </a:r>
            <a:r>
              <a:rPr lang="en-US" altLang="en-US" sz="1600"/>
              <a:t> (Godfrey’s test)</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Lst>
            </a:pPr>
            <a:r>
              <a:rPr lang="en-US" altLang="en-US" sz="1600"/>
              <a:t>patient supine, knee and hip flexed to 90°</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Lst>
            </a:pPr>
            <a:r>
              <a:rPr lang="en-US" altLang="en-US" sz="1600"/>
              <a:t>the anterior contour of the patella tendon and tibia are observed </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Lst>
            </a:pPr>
            <a:r>
              <a:rPr lang="en-US" altLang="en-US" sz="1600"/>
              <a:t>normal knee: the anterior tibial surface is approximately 1 cm anterior to the femoral surface</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Lst>
            </a:pPr>
            <a:r>
              <a:rPr lang="en-US" altLang="en-US" sz="1600"/>
              <a:t>79% sensitivity, 100% specificity  (Rubistein et al). </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53104"/>
            <a:ext cx="4343400" cy="3161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353104"/>
            <a:ext cx="3097195" cy="32000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Evaluation/Diagnosis</a:t>
            </a:r>
          </a:p>
        </p:txBody>
      </p:sp>
      <p:sp>
        <p:nvSpPr>
          <p:cNvPr id="19458" name="Rectangle 2"/>
          <p:cNvSpPr>
            <a:spLocks noGrp="1" noChangeArrowheads="1"/>
          </p:cNvSpPr>
          <p:nvPr>
            <p:ph idx="1"/>
          </p:nvPr>
        </p:nvSpPr>
        <p:spPr>
          <a:xfrm>
            <a:off x="457200" y="1524000"/>
            <a:ext cx="7467600" cy="2074863"/>
          </a:xfrm>
          <a:ln/>
        </p:spPr>
        <p:txBody>
          <a:bodyPr lIns="90000" tIns="46800" rIns="90000" bIns="46800">
            <a:normAutofit lnSpcReduction="10000"/>
          </a:bodyPr>
          <a:lstStyle/>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Lst>
            </a:pPr>
            <a:r>
              <a:rPr lang="en-US" altLang="en-US" sz="1800">
                <a:solidFill>
                  <a:srgbClr val="FFCC00"/>
                </a:solidFill>
              </a:rPr>
              <a:t>Quadriceps Active Test</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Lst>
            </a:pPr>
            <a:r>
              <a:rPr lang="en-US" altLang="en-US" sz="1800"/>
              <a:t>supine position with knee flexed, foot flat</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Lst>
            </a:pPr>
            <a:r>
              <a:rPr lang="en-US" altLang="en-US" sz="1800"/>
              <a:t>quadriceps neutral angle between 60° and 90° of knee flexion, no anterior or posterior shift of the tibia with isometric quadriceps contraction</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Lst>
            </a:pPr>
            <a:r>
              <a:rPr lang="en-US" altLang="en-US" sz="1800"/>
              <a:t>If (+)PCL tear -&gt; visible and palpable anterior shift of the tibia (&gt;2mm) with active contraction of the quadriceps muscle.</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Lst>
            </a:pPr>
            <a:r>
              <a:rPr lang="en-US" altLang="en-US" sz="1800"/>
              <a:t>54% sensitivity and 97% sensitivity (Rubistein et al). </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0"/>
            <a:ext cx="6705600" cy="227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457200" y="273050"/>
            <a:ext cx="8229600" cy="1144588"/>
          </a:xfrm>
          <a:ln/>
        </p:spPr>
        <p:txBody>
          <a:bodyPr tIns="29988"/>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Evaluation/Diagnosis</a:t>
            </a:r>
          </a:p>
        </p:txBody>
      </p:sp>
      <p:sp>
        <p:nvSpPr>
          <p:cNvPr id="21507" name="Rectangle 3"/>
          <p:cNvSpPr>
            <a:spLocks noGrp="1" noChangeArrowheads="1"/>
          </p:cNvSpPr>
          <p:nvPr>
            <p:ph idx="1"/>
          </p:nvPr>
        </p:nvSpPr>
        <p:spPr>
          <a:xfrm>
            <a:off x="228600" y="1600200"/>
            <a:ext cx="4876800" cy="4443413"/>
          </a:xfrm>
          <a:ln/>
        </p:spPr>
        <p:txBody>
          <a:bodyPr lIns="90000" tIns="46800" rIns="90000" bIns="46800">
            <a:normAutofit fontScale="92500" lnSpcReduction="10000"/>
          </a:bodyPr>
          <a:lstStyle/>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en-US" altLang="en-US" sz="2600" dirty="0"/>
              <a:t>Concomitant evaluation:</a:t>
            </a:r>
          </a:p>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en-US" altLang="en-US" sz="2600" dirty="0"/>
              <a:t>Dial Test</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Lst>
            </a:pPr>
            <a:r>
              <a:rPr lang="en-US" altLang="en-US" sz="2200" dirty="0"/>
              <a:t>Prone or supine position, prone no assistant.</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Lst>
            </a:pPr>
            <a:r>
              <a:rPr lang="en-US" altLang="en-US" sz="2200" dirty="0"/>
              <a:t>ER lower legs at 30 degrees → PLC</a:t>
            </a:r>
          </a:p>
          <a:p>
            <a:pPr marL="2470150" lvl="2" indent="-409575">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en-US" altLang="en-US" dirty="0"/>
              <a:t>If </a:t>
            </a:r>
            <a:r>
              <a:rPr lang="en-US" altLang="en-US" dirty="0" err="1"/>
              <a:t>tibial</a:t>
            </a:r>
            <a:r>
              <a:rPr lang="en-US" altLang="en-US" dirty="0"/>
              <a:t> tuberosity &gt; 10-15 degrees over contralateral.</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Lst>
            </a:pPr>
            <a:r>
              <a:rPr lang="en-US" altLang="en-US" sz="2200" dirty="0"/>
              <a:t>ER lower legs at 90 degrees →</a:t>
            </a:r>
            <a:r>
              <a:rPr lang="en-US" altLang="en-US" sz="2600" dirty="0"/>
              <a:t> </a:t>
            </a:r>
            <a:r>
              <a:rPr lang="en-US" altLang="en-US" sz="2200" dirty="0"/>
              <a:t>PCL</a:t>
            </a:r>
          </a:p>
          <a:p>
            <a:pPr marL="2470150" lvl="2" indent="-409575">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en-US" altLang="en-US" dirty="0"/>
              <a:t>If “further” increase in ER then PCL associated.</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93206"/>
            <a:ext cx="3562350"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228600"/>
            <a:ext cx="8229600" cy="1277937"/>
          </a:xfrm>
          <a:ln/>
        </p:spPr>
        <p:txBody>
          <a:bodyPr tIns="29988"/>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Concomitant exams for PLC (found in 60% cases)</a:t>
            </a:r>
          </a:p>
        </p:txBody>
      </p:sp>
      <p:sp>
        <p:nvSpPr>
          <p:cNvPr id="22530" name="Rectangle 2"/>
          <p:cNvSpPr>
            <a:spLocks noGrp="1" noChangeArrowheads="1"/>
          </p:cNvSpPr>
          <p:nvPr>
            <p:ph idx="1"/>
          </p:nvPr>
        </p:nvSpPr>
        <p:spPr>
          <a:xfrm>
            <a:off x="381000" y="1447800"/>
            <a:ext cx="7010400" cy="5181600"/>
          </a:xfrm>
          <a:ln/>
        </p:spPr>
        <p:txBody>
          <a:bodyPr lIns="90000" tIns="46800" rIns="90000" bIns="46800">
            <a:normAutofit fontScale="92500" lnSpcReduction="10000"/>
          </a:bodyPr>
          <a:lstStyle/>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Posterolateral Drawer Test</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a:t>Posterior drawer in 15 </a:t>
            </a:r>
            <a:r>
              <a:rPr lang="en-US" altLang="en-US" sz="2600" dirty="0" err="1"/>
              <a:t>deg</a:t>
            </a:r>
            <a:r>
              <a:rPr lang="en-US" altLang="en-US" sz="2600" dirty="0"/>
              <a:t> ER</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err="1"/>
              <a:t>Popliteus</a:t>
            </a:r>
            <a:r>
              <a:rPr lang="en-US" altLang="en-US" sz="2600" dirty="0"/>
              <a:t> or </a:t>
            </a:r>
            <a:r>
              <a:rPr lang="en-US" altLang="en-US" sz="2600" dirty="0" err="1"/>
              <a:t>politeofibular</a:t>
            </a:r>
            <a:r>
              <a:rPr lang="en-US" altLang="en-US" sz="2600" dirty="0"/>
              <a:t> ligament </a:t>
            </a:r>
            <a:r>
              <a:rPr lang="en-US" altLang="en-US" sz="2600" dirty="0" err="1"/>
              <a:t>inj</a:t>
            </a:r>
            <a:endParaRPr lang="en-US" altLang="en-US" sz="2600" dirty="0"/>
          </a:p>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External rotation </a:t>
            </a:r>
            <a:r>
              <a:rPr lang="en-US" altLang="en-US" dirty="0" err="1"/>
              <a:t>recurvatum</a:t>
            </a:r>
            <a:r>
              <a:rPr lang="en-US" altLang="en-US" dirty="0"/>
              <a:t> test</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smtClean="0"/>
              <a:t>Hyperextension </a:t>
            </a:r>
            <a:r>
              <a:rPr lang="en-US" altLang="en-US" sz="2600" dirty="0"/>
              <a:t>and into varus if </a:t>
            </a:r>
            <a:r>
              <a:rPr lang="en-US" altLang="en-US" sz="2600" dirty="0" err="1"/>
              <a:t>postitve</a:t>
            </a:r>
            <a:endParaRPr lang="en-US" altLang="en-US" sz="2600" dirty="0"/>
          </a:p>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a:t>Reverse Pivot Shift Test</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a:t>Supine knee at 70-80 </a:t>
            </a:r>
            <a:r>
              <a:rPr lang="en-US" altLang="en-US" sz="2600" dirty="0" err="1"/>
              <a:t>deg</a:t>
            </a:r>
            <a:r>
              <a:rPr lang="en-US" altLang="en-US" sz="2600" dirty="0"/>
              <a:t> with foot ER</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a:t>PLC </a:t>
            </a:r>
            <a:r>
              <a:rPr lang="en-US" altLang="en-US" sz="2600" dirty="0" err="1"/>
              <a:t>inj</a:t>
            </a:r>
            <a:r>
              <a:rPr lang="en-US" altLang="en-US" sz="2600" dirty="0"/>
              <a:t> → posterior subluxation, spontaneously reduces as extend to 20 </a:t>
            </a:r>
            <a:r>
              <a:rPr lang="en-US" altLang="en-US" sz="2600" dirty="0" err="1"/>
              <a:t>deg</a:t>
            </a:r>
            <a:r>
              <a:rPr lang="en-US" altLang="en-US" sz="2600" dirty="0"/>
              <a:t> flexion. </a:t>
            </a:r>
            <a:r>
              <a:rPr lang="en-US" altLang="en-US" sz="2000" dirty="0"/>
              <a:t>(cooper </a:t>
            </a:r>
            <a:r>
              <a:rPr lang="en-US" altLang="en-US" sz="2000" dirty="0" err="1"/>
              <a:t>er</a:t>
            </a:r>
            <a:r>
              <a:rPr lang="en-US" altLang="en-US" sz="2000" dirty="0"/>
              <a:t> al, + in 35% of normal knees) </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542" y="1828800"/>
            <a:ext cx="1852458" cy="281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76200" y="52796"/>
            <a:ext cx="8229600" cy="571500"/>
          </a:xfrm>
          <a:ln/>
        </p:spPr>
        <p:txBody>
          <a:bodyPr lIns="90000" tIns="46800" rIns="90000" bIns="46800">
            <a:normAutofit fontScale="90000"/>
          </a:bodyPr>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Imaging - </a:t>
            </a:r>
            <a:r>
              <a:rPr lang="en-US" altLang="en-US" dirty="0" err="1"/>
              <a:t>xray</a:t>
            </a:r>
            <a:endParaRPr lang="en-US" altLang="en-US" dirty="0"/>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800593"/>
            <a:ext cx="2568892" cy="2767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890503"/>
            <a:ext cx="3490097" cy="259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5602" y="3660775"/>
            <a:ext cx="26670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5"/>
          <p:cNvSpPr txBox="1">
            <a:spLocks noChangeArrowheads="1"/>
          </p:cNvSpPr>
          <p:nvPr/>
        </p:nvSpPr>
        <p:spPr bwMode="auto">
          <a:xfrm>
            <a:off x="5943600" y="5029200"/>
            <a:ext cx="2743200"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r>
              <a:rPr lang="en-US" altLang="en-US"/>
              <a:t>Posterior stress xray in drawer position or kneeling onto tibial tubercle, or at 90 degrees with 10 sec of hamstring contraction.  </a:t>
            </a:r>
          </a:p>
        </p:txBody>
      </p:sp>
      <p:pic>
        <p:nvPicPr>
          <p:cNvPr id="2" name="Picture 1"/>
          <p:cNvPicPr>
            <a:picLocks noChangeAspect="1"/>
          </p:cNvPicPr>
          <p:nvPr/>
        </p:nvPicPr>
        <p:blipFill rotWithShape="1">
          <a:blip r:embed="rId6"/>
          <a:srcRect l="28650" t="6405" r="31162" b="9048"/>
          <a:stretch/>
        </p:blipFill>
        <p:spPr>
          <a:xfrm>
            <a:off x="313644" y="1146175"/>
            <a:ext cx="1793617" cy="50292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457200" y="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Imaging - MRI</a:t>
            </a:r>
          </a:p>
        </p:txBody>
      </p:sp>
      <p:sp>
        <p:nvSpPr>
          <p:cNvPr id="24578" name="Rectangle 2"/>
          <p:cNvSpPr>
            <a:spLocks noGrp="1" noChangeArrowheads="1"/>
          </p:cNvSpPr>
          <p:nvPr>
            <p:ph idx="1"/>
          </p:nvPr>
        </p:nvSpPr>
        <p:spPr>
          <a:xfrm>
            <a:off x="457200" y="1981200"/>
            <a:ext cx="8229600" cy="4114800"/>
          </a:xfrm>
          <a:ln/>
        </p:spPr>
        <p:txBody>
          <a:bodyPr lIns="90000" tIns="46800" rIns="90000" bIns="46800"/>
          <a:lstStyle/>
          <a:p>
            <a:pPr marL="431800" indent="-323850">
              <a:lnSpc>
                <a:spcPct val="100000"/>
              </a:lnSpc>
              <a:spcBef>
                <a:spcPts val="8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MRI</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274320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90600"/>
            <a:ext cx="2971800" cy="2960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962400"/>
            <a:ext cx="2838450"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3886200"/>
            <a:ext cx="28702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Classification</a:t>
            </a:r>
          </a:p>
        </p:txBody>
      </p:sp>
      <p:sp>
        <p:nvSpPr>
          <p:cNvPr id="26626" name="Rectangle 2"/>
          <p:cNvSpPr>
            <a:spLocks noGrp="1" noChangeArrowheads="1"/>
          </p:cNvSpPr>
          <p:nvPr>
            <p:ph idx="1"/>
          </p:nvPr>
        </p:nvSpPr>
        <p:spPr>
          <a:xfrm>
            <a:off x="457200" y="1752600"/>
            <a:ext cx="8229600" cy="4343400"/>
          </a:xfrm>
          <a:ln/>
        </p:spPr>
        <p:txBody>
          <a:bodyPr lIns="90000" tIns="46800" rIns="90000" bIns="46800">
            <a:normAutofit fontScale="92500" lnSpcReduction="10000"/>
          </a:bodyPr>
          <a:lstStyle/>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t>Grade I: </a:t>
            </a:r>
            <a:r>
              <a:rPr lang="en-US" altLang="en-US" sz="3200" dirty="0" smtClean="0"/>
              <a:t>1 </a:t>
            </a:r>
            <a:r>
              <a:rPr lang="en-US" altLang="en-US" sz="3200" dirty="0"/>
              <a:t>to 5 mm posterior displacement of the tibia on the femur</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3200" dirty="0" smtClean="0"/>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t>Grade </a:t>
            </a:r>
            <a:r>
              <a:rPr lang="en-US" altLang="en-US" sz="3200" dirty="0"/>
              <a:t>II: </a:t>
            </a:r>
            <a:r>
              <a:rPr lang="en-US" altLang="en-US" sz="3200" dirty="0" smtClean="0"/>
              <a:t>6 </a:t>
            </a:r>
            <a:r>
              <a:rPr lang="en-US" altLang="en-US" sz="3200" dirty="0"/>
              <a:t>to 10 mm; </a:t>
            </a:r>
            <a:r>
              <a:rPr lang="en-US" altLang="en-US" sz="3200" dirty="0" err="1"/>
              <a:t>tibial</a:t>
            </a:r>
            <a:r>
              <a:rPr lang="en-US" altLang="en-US" sz="3200" dirty="0"/>
              <a:t> condyles are at same level as femoral condyles</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3200" dirty="0" smtClean="0"/>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t>Grade </a:t>
            </a:r>
            <a:r>
              <a:rPr lang="en-US" altLang="en-US" sz="3200" dirty="0"/>
              <a:t>III: &gt;10 mm; usually combined ligamentous </a:t>
            </a:r>
            <a:r>
              <a:rPr lang="en-US" altLang="en-US" sz="3200" dirty="0" smtClean="0"/>
              <a:t>injury</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dirty="0" err="1" smtClean="0"/>
              <a:t>Shelbourne</a:t>
            </a:r>
            <a:r>
              <a:rPr lang="en-US" altLang="en-US" sz="1600" dirty="0" smtClean="0"/>
              <a:t> et al. Natural </a:t>
            </a:r>
            <a:r>
              <a:rPr lang="en-US" altLang="en-US" sz="1600" dirty="0" err="1" smtClean="0"/>
              <a:t>Hx</a:t>
            </a:r>
            <a:r>
              <a:rPr lang="en-US" altLang="en-US" sz="1600" dirty="0" smtClean="0"/>
              <a:t> of acute, isolated </a:t>
            </a:r>
            <a:r>
              <a:rPr lang="en-US" altLang="en-US" sz="1600" dirty="0" err="1" smtClean="0"/>
              <a:t>nonop</a:t>
            </a:r>
            <a:r>
              <a:rPr lang="en-US" altLang="en-US" sz="1600" dirty="0" smtClean="0"/>
              <a:t> treated PCL injuries. 1992.  </a:t>
            </a:r>
            <a:endParaRPr lang="en-US" altLang="en-US" sz="1600" dirty="0"/>
          </a:p>
          <a:p>
            <a:pPr marL="431800" indent="-323850">
              <a:lnSpc>
                <a:spcPct val="100000"/>
              </a:lnSpc>
              <a:spcBef>
                <a:spcPts val="8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Outline</a:t>
            </a:r>
          </a:p>
        </p:txBody>
      </p:sp>
      <p:sp>
        <p:nvSpPr>
          <p:cNvPr id="6146" name="Rectangle 2"/>
          <p:cNvSpPr>
            <a:spLocks noGrp="1" noChangeArrowheads="1"/>
          </p:cNvSpPr>
          <p:nvPr>
            <p:ph idx="1"/>
          </p:nvPr>
        </p:nvSpPr>
        <p:spPr>
          <a:xfrm>
            <a:off x="914400" y="1676400"/>
            <a:ext cx="8229600" cy="4125913"/>
          </a:xfrm>
          <a:ln/>
        </p:spPr>
        <p:txBody>
          <a:bodyPr lIns="90000" tIns="46800" rIns="90000" bIns="46800">
            <a:normAutofit/>
          </a:bodyPr>
          <a:lstStyle/>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Epidemiology</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Anatomy</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Biomechanics</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Mechanism of Injury</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Evaluation/Imaging</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Injury Classification</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smtClean="0"/>
              <a:t>Treatment</a:t>
            </a:r>
            <a:endParaRPr lang="en-US" altLang="en-US"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457200" y="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Treatment</a:t>
            </a:r>
          </a:p>
        </p:txBody>
      </p:sp>
      <p:sp>
        <p:nvSpPr>
          <p:cNvPr id="27650" name="Rectangle 2"/>
          <p:cNvSpPr>
            <a:spLocks noGrp="1" noChangeArrowheads="1"/>
          </p:cNvSpPr>
          <p:nvPr>
            <p:ph idx="1"/>
          </p:nvPr>
        </p:nvSpPr>
        <p:spPr>
          <a:xfrm>
            <a:off x="457200" y="1676400"/>
            <a:ext cx="8458200" cy="4953000"/>
          </a:xfrm>
          <a:ln/>
        </p:spPr>
        <p:txBody>
          <a:bodyPr lIns="90000" tIns="46800" rIns="90000" bIns="46800">
            <a:normAutofit fontScale="92500" lnSpcReduction="10000"/>
          </a:bodyPr>
          <a:lstStyle/>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dirty="0"/>
              <a:t>Non-Operative</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Grade I and II tears</a:t>
            </a:r>
          </a:p>
          <a:p>
            <a:pPr marL="1295400" lvl="2" indent="-215900">
              <a:lnSpc>
                <a:spcPct val="9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dirty="0"/>
              <a:t>Anti-inflammatories</a:t>
            </a:r>
          </a:p>
          <a:p>
            <a:pPr marL="1295400" lvl="2" indent="-215900">
              <a:lnSpc>
                <a:spcPct val="9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dirty="0" smtClean="0"/>
              <a:t>+/- Bracing </a:t>
            </a:r>
          </a:p>
          <a:p>
            <a:pPr marL="1295400" lvl="2" indent="-215900">
              <a:lnSpc>
                <a:spcPct val="9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dirty="0" smtClean="0"/>
              <a:t>ROM</a:t>
            </a:r>
            <a:endParaRPr lang="en-US" altLang="en-US" sz="1800" dirty="0"/>
          </a:p>
          <a:p>
            <a:pPr marL="1295400" lvl="2" indent="-215900">
              <a:lnSpc>
                <a:spcPct val="9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dirty="0" smtClean="0"/>
              <a:t>Emphasize Quad </a:t>
            </a:r>
            <a:r>
              <a:rPr lang="en-US" altLang="en-US" sz="1800" dirty="0"/>
              <a:t>strengthening</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Gradual return to activity within 3-6 weeks</a:t>
            </a:r>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dirty="0" err="1"/>
              <a:t>Shelbourne</a:t>
            </a:r>
            <a:r>
              <a:rPr lang="en-US" altLang="en-US" sz="2400" dirty="0"/>
              <a:t> et al (AJSM </a:t>
            </a:r>
            <a:r>
              <a:rPr lang="en-US" altLang="en-US" sz="2400" dirty="0" smtClean="0"/>
              <a:t>1992)</a:t>
            </a:r>
            <a:endParaRPr lang="en-US" altLang="en-US" sz="2400" dirty="0"/>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“The natural history of acute, isolated, </a:t>
            </a:r>
            <a:r>
              <a:rPr lang="en-US" altLang="en-US" sz="2000" dirty="0" err="1"/>
              <a:t>nonoperatively</a:t>
            </a:r>
            <a:r>
              <a:rPr lang="en-US" altLang="en-US" sz="2000" dirty="0"/>
              <a:t> treated posterior cruciate ligament injuries: A prospective study.”</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133 athletic, active patients, 5.4 </a:t>
            </a:r>
            <a:r>
              <a:rPr lang="en-US" altLang="en-US" sz="2000" dirty="0" err="1"/>
              <a:t>yr</a:t>
            </a:r>
            <a:r>
              <a:rPr lang="en-US" altLang="en-US" sz="2000" dirty="0"/>
              <a:t> </a:t>
            </a:r>
            <a:r>
              <a:rPr lang="en-US" altLang="en-US" sz="2000" dirty="0" err="1"/>
              <a:t>ave</a:t>
            </a:r>
            <a:r>
              <a:rPr lang="en-US" altLang="en-US" sz="2000" dirty="0"/>
              <a:t> f/u</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No change in physical exam from initial injury to follow-up</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No correlation between subjective knee scores and degree of laxity or time from injury</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Half returned to same or higher level sports, 1/3 at lower level and 1/6</a:t>
            </a:r>
            <a:r>
              <a:rPr lang="en-US" altLang="en-US" sz="2000" baseline="30000" dirty="0"/>
              <a:t>th</a:t>
            </a:r>
            <a:r>
              <a:rPr lang="en-US" altLang="en-US" sz="2000" dirty="0"/>
              <a:t> did not return to sport</a:t>
            </a:r>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a:p>
            <a:pPr marL="1295400" lvl="2" indent="-215900">
              <a:lnSpc>
                <a:spcPct val="90000"/>
              </a:lnSpc>
              <a:spcBef>
                <a:spcPts val="5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57200" y="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Operative Treatment</a:t>
            </a:r>
          </a:p>
        </p:txBody>
      </p:sp>
      <p:sp>
        <p:nvSpPr>
          <p:cNvPr id="28674" name="Rectangle 2"/>
          <p:cNvSpPr>
            <a:spLocks noGrp="1" noChangeArrowheads="1"/>
          </p:cNvSpPr>
          <p:nvPr>
            <p:ph idx="1"/>
          </p:nvPr>
        </p:nvSpPr>
        <p:spPr>
          <a:xfrm>
            <a:off x="457200" y="2057399"/>
            <a:ext cx="8229600" cy="3962401"/>
          </a:xfrm>
          <a:ln/>
        </p:spPr>
        <p:txBody>
          <a:bodyPr lIns="90000" tIns="46800" rIns="90000" bIns="46800">
            <a:normAutofit fontScale="85000" lnSpcReduction="20000"/>
          </a:bodyPr>
          <a:lstStyle/>
          <a:p>
            <a:pPr marL="431800" indent="-323850">
              <a:lnSpc>
                <a:spcPct val="9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Indications</a:t>
            </a:r>
          </a:p>
          <a:p>
            <a:pPr marL="863600" lvl="1" indent="-287338">
              <a:lnSpc>
                <a:spcPct val="9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err="1"/>
              <a:t>Tibial</a:t>
            </a:r>
            <a:r>
              <a:rPr lang="en-US" altLang="en-US" sz="2000" dirty="0"/>
              <a:t> avulsion fractures</a:t>
            </a:r>
          </a:p>
          <a:p>
            <a:pPr marL="863600" lvl="1" indent="-287338">
              <a:lnSpc>
                <a:spcPct val="9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Symptomatic Grade III PCL tears</a:t>
            </a:r>
          </a:p>
          <a:p>
            <a:pPr marL="863600" lvl="1" indent="-287338">
              <a:lnSpc>
                <a:spcPct val="9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Combined PCL/PLC deficient knee with &gt;10 mm posterior translation and &gt;15 </a:t>
            </a:r>
            <a:r>
              <a:rPr lang="en-US" altLang="en-US" sz="2000" dirty="0" err="1"/>
              <a:t>deg</a:t>
            </a:r>
            <a:r>
              <a:rPr lang="en-US" altLang="en-US" sz="2000" dirty="0"/>
              <a:t> </a:t>
            </a:r>
            <a:r>
              <a:rPr lang="en-US" altLang="en-US" sz="2000" dirty="0" err="1"/>
              <a:t>ext</a:t>
            </a:r>
            <a:r>
              <a:rPr lang="en-US" altLang="en-US" sz="2000" dirty="0"/>
              <a:t> </a:t>
            </a:r>
            <a:r>
              <a:rPr lang="en-US" altLang="en-US" sz="2000" dirty="0" smtClean="0"/>
              <a:t>rot on dial test. </a:t>
            </a:r>
            <a:endParaRPr lang="en-US" altLang="en-US" sz="2000" dirty="0"/>
          </a:p>
          <a:p>
            <a:pPr marL="431800" indent="-323850">
              <a:lnSpc>
                <a:spcPct val="9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repair of PLC required </a:t>
            </a:r>
            <a:r>
              <a:rPr lang="en-US" altLang="en-US" sz="2800" dirty="0" smtClean="0"/>
              <a:t>if </a:t>
            </a:r>
            <a:r>
              <a:rPr lang="en-US" altLang="en-US" sz="2800" dirty="0"/>
              <a:t>concomitant </a:t>
            </a:r>
            <a:r>
              <a:rPr lang="en-US" altLang="en-US" sz="2800" dirty="0" smtClean="0"/>
              <a:t>PCL </a:t>
            </a:r>
            <a:r>
              <a:rPr lang="en-US" altLang="en-US" sz="2800" dirty="0"/>
              <a:t>injury, otherwise poor outcome</a:t>
            </a:r>
          </a:p>
          <a:p>
            <a:pPr marL="431800" indent="-323850">
              <a:lnSpc>
                <a:spcPct val="9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Presence of degenerative changes may require arthroplasty</a:t>
            </a:r>
          </a:p>
          <a:p>
            <a:pPr marL="431800" indent="-323850">
              <a:lnSpc>
                <a:spcPct val="9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dirty="0"/>
              <a:t>If arthroplasty not indicated, may consider </a:t>
            </a:r>
            <a:r>
              <a:rPr lang="en-US" altLang="en-US" sz="2800" dirty="0" err="1"/>
              <a:t>tibial</a:t>
            </a:r>
            <a:r>
              <a:rPr lang="en-US" altLang="en-US" sz="2800" dirty="0"/>
              <a:t> osteotomy to increase </a:t>
            </a:r>
            <a:r>
              <a:rPr lang="en-US" altLang="en-US" sz="2800" dirty="0" err="1"/>
              <a:t>tibial</a:t>
            </a:r>
            <a:r>
              <a:rPr lang="en-US" altLang="en-US" sz="2800" dirty="0"/>
              <a:t> slope</a:t>
            </a:r>
          </a:p>
          <a:p>
            <a:pPr marL="863600" lvl="1" indent="-287338">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200" dirty="0"/>
              <a:t>Closing wedge thought to decrease slope (use for chronic ACL deficiency), opening wedge increase slope (use for PCL chronic deficiency)</a:t>
            </a:r>
          </a:p>
          <a:p>
            <a:pPr marL="431800" indent="-323850">
              <a:lnSpc>
                <a:spcPct val="90000"/>
              </a:lnSpc>
              <a:spcBef>
                <a:spcPts val="7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800" dirty="0"/>
          </a:p>
          <a:p>
            <a:pPr marL="431800" indent="-323850">
              <a:lnSpc>
                <a:spcPct val="90000"/>
              </a:lnSpc>
              <a:spcBef>
                <a:spcPts val="7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800" dirty="0"/>
          </a:p>
          <a:p>
            <a:pPr marL="863600" lvl="1" indent="-287338">
              <a:lnSpc>
                <a:spcPct val="90000"/>
              </a:lnSpc>
              <a:spcBef>
                <a:spcPts val="7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8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PCL Reconstruction</a:t>
            </a:r>
          </a:p>
        </p:txBody>
      </p:sp>
      <p:sp>
        <p:nvSpPr>
          <p:cNvPr id="29698" name="Rectangle 2"/>
          <p:cNvSpPr>
            <a:spLocks noGrp="1" noChangeArrowheads="1"/>
          </p:cNvSpPr>
          <p:nvPr>
            <p:ph idx="1"/>
          </p:nvPr>
        </p:nvSpPr>
        <p:spPr>
          <a:xfrm>
            <a:off x="457200" y="1524000"/>
            <a:ext cx="4343400" cy="4572000"/>
          </a:xfrm>
          <a:ln/>
        </p:spPr>
        <p:txBody>
          <a:bodyPr lIns="90000" tIns="46800" rIns="90000" bIns="46800"/>
          <a:lstStyle/>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Method of </a:t>
            </a:r>
            <a:r>
              <a:rPr lang="en-US" altLang="en-US" dirty="0" err="1"/>
              <a:t>tibial</a:t>
            </a:r>
            <a:r>
              <a:rPr lang="en-US" altLang="en-US" dirty="0"/>
              <a:t> fixation</a:t>
            </a:r>
          </a:p>
          <a:p>
            <a:pPr marL="1295400" lvl="2" indent="-21590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err="1"/>
              <a:t>Tibial</a:t>
            </a:r>
            <a:r>
              <a:rPr lang="en-US" altLang="en-US" dirty="0"/>
              <a:t> </a:t>
            </a:r>
            <a:r>
              <a:rPr lang="en-US" altLang="en-US" dirty="0" smtClean="0"/>
              <a:t>tunnel</a:t>
            </a:r>
          </a:p>
          <a:p>
            <a:pPr marL="1295400" lvl="2" indent="-21590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smtClean="0"/>
              <a:t>All inside technique</a:t>
            </a:r>
            <a:endParaRPr lang="en-US" altLang="en-US" dirty="0"/>
          </a:p>
          <a:p>
            <a:pPr marL="1295400" lvl="2" indent="-21590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err="1" smtClean="0"/>
              <a:t>Tibial</a:t>
            </a:r>
            <a:r>
              <a:rPr lang="en-US" altLang="en-US" dirty="0" smtClean="0"/>
              <a:t> Inlay</a:t>
            </a:r>
            <a:endParaRPr lang="en-US" altLang="en-US" dirty="0"/>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Femoral tunnel placement</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Number of graft bundles</a:t>
            </a:r>
          </a:p>
          <a:p>
            <a:pPr marL="1295400" lvl="2" indent="-21590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Single vs double</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Degree of graft tensioning</a:t>
            </a:r>
          </a:p>
          <a:p>
            <a:pPr marL="1295400" lvl="2" indent="-215900">
              <a:lnSpc>
                <a:spcPct val="100000"/>
              </a:lnSpc>
              <a:spcBef>
                <a:spcPts val="6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1" t="11307" r="785" b="2827"/>
          <a:stretch/>
        </p:blipFill>
        <p:spPr>
          <a:xfrm>
            <a:off x="1522095" y="672420"/>
            <a:ext cx="6021705" cy="6943725"/>
          </a:xfrm>
          <a:prstGeom prst="rect">
            <a:avLst/>
          </a:prstGeom>
        </p:spPr>
      </p:pic>
      <p:sp>
        <p:nvSpPr>
          <p:cNvPr id="31745" name="Rectangle 1"/>
          <p:cNvSpPr>
            <a:spLocks noGrp="1" noChangeArrowheads="1"/>
          </p:cNvSpPr>
          <p:nvPr>
            <p:ph type="title"/>
          </p:nvPr>
        </p:nvSpPr>
        <p:spPr>
          <a:xfrm>
            <a:off x="457200" y="123825"/>
            <a:ext cx="8229600" cy="515938"/>
          </a:xfrm>
          <a:ln/>
        </p:spPr>
        <p:txBody>
          <a:bodyPr tIns="29988">
            <a:normAutofit fontScale="90000"/>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The Numbers Game</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r="5016"/>
          <a:stretch>
            <a:fillRect/>
          </a:stretch>
        </p:blipFill>
        <p:spPr bwMode="auto">
          <a:xfrm>
            <a:off x="0" y="2057400"/>
            <a:ext cx="7040563" cy="4800600"/>
          </a:xfrm>
          <a:prstGeom prst="rect">
            <a:avLst/>
          </a:prstGeom>
          <a:noFill/>
          <a:ln>
            <a:noFill/>
          </a:ln>
          <a:effectLst/>
          <a:extLst>
            <a:ext uri="{909E8E84-426E-40dd-AFC4-6F175D3DCCD1}">
              <a14:hiddenFill xmlns:a14="http://schemas.microsoft.com/office/drawing/2010/main">
                <a:blipFill dpi="0" rotWithShape="0">
                  <a:blip/>
                  <a:srcRect r="501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5"/>
          <a:stretch>
            <a:fillRect/>
          </a:stretch>
        </p:blipFill>
        <p:spPr>
          <a:xfrm>
            <a:off x="5902229" y="2055678"/>
            <a:ext cx="3200677" cy="479796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457200" y="273050"/>
            <a:ext cx="8229600" cy="1144588"/>
          </a:xfrm>
          <a:ln/>
        </p:spPr>
        <p:txBody>
          <a:bodyPr tIns="29988"/>
          <a:lstStyle/>
          <a:p>
            <a:endParaRPr lang="en-US"/>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t="9999" b="14999"/>
          <a:stretch>
            <a:fillRect/>
          </a:stretch>
        </p:blipFill>
        <p:spPr bwMode="auto">
          <a:xfrm>
            <a:off x="457200" y="1371600"/>
            <a:ext cx="8458200" cy="5257800"/>
          </a:xfrm>
          <a:prstGeom prst="rect">
            <a:avLst/>
          </a:prstGeom>
          <a:noFill/>
          <a:ln>
            <a:noFill/>
          </a:ln>
          <a:effectLst/>
          <a:extLst>
            <a:ext uri="{909E8E84-426E-40dd-AFC4-6F175D3DCCD1}">
              <a14:hiddenFill xmlns:a14="http://schemas.microsoft.com/office/drawing/2010/main">
                <a:blipFill dpi="0" rotWithShape="0">
                  <a:blip/>
                  <a:srcRect t="9999" b="1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4999" t="5016" r="4999"/>
          <a:stretch>
            <a:fillRect/>
          </a:stretch>
        </p:blipFill>
        <p:spPr bwMode="auto">
          <a:xfrm>
            <a:off x="4610100" y="187325"/>
            <a:ext cx="4608513" cy="6483350"/>
          </a:xfrm>
          <a:prstGeom prst="rect">
            <a:avLst/>
          </a:prstGeom>
          <a:noFill/>
          <a:ln>
            <a:noFill/>
          </a:ln>
          <a:effectLst/>
          <a:extLst>
            <a:ext uri="{909E8E84-426E-40dd-AFC4-6F175D3DCCD1}">
              <a14:hiddenFill xmlns:a14="http://schemas.microsoft.com/office/drawing/2010/main">
                <a:blipFill dpi="0" rotWithShape="0">
                  <a:blip/>
                  <a:srcRect l="4999" t="5016" r="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457200" y="273050"/>
            <a:ext cx="8229600" cy="1144588"/>
          </a:xfrm>
          <a:ln/>
        </p:spPr>
        <p:txBody>
          <a:bodyPr tIns="29988"/>
          <a:lstStyle/>
          <a:p>
            <a:endParaRPr lang="en-US"/>
          </a:p>
        </p:txBody>
      </p:sp>
      <p:sp>
        <p:nvSpPr>
          <p:cNvPr id="33794" name="Rectangle 2"/>
          <p:cNvSpPr>
            <a:spLocks noGrp="1" noChangeArrowheads="1"/>
          </p:cNvSpPr>
          <p:nvPr>
            <p:ph idx="1"/>
          </p:nvPr>
        </p:nvSpPr>
        <p:spPr>
          <a:xfrm>
            <a:off x="457200" y="1958975"/>
            <a:ext cx="8229600" cy="4171950"/>
          </a:xfrm>
          <a:ln/>
        </p:spPr>
        <p:txBody>
          <a:bodyPr lIns="90000" tIns="46800" rIns="90000" bIns="46800"/>
          <a:lstStyle/>
          <a:p>
            <a:endParaRPr lang="en-US"/>
          </a:p>
        </p:txBody>
      </p:sp>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t="10031" r="4999" b="5016"/>
          <a:stretch>
            <a:fillRect/>
          </a:stretch>
        </p:blipFill>
        <p:spPr bwMode="auto">
          <a:xfrm>
            <a:off x="165100" y="-311150"/>
            <a:ext cx="4864100" cy="5797550"/>
          </a:xfrm>
          <a:prstGeom prst="rect">
            <a:avLst/>
          </a:prstGeom>
          <a:noFill/>
          <a:ln>
            <a:noFill/>
          </a:ln>
          <a:effectLst/>
          <a:extLst>
            <a:ext uri="{909E8E84-426E-40dd-AFC4-6F175D3DCCD1}">
              <a14:hiddenFill xmlns:a14="http://schemas.microsoft.com/office/drawing/2010/main">
                <a:blipFill dpi="0" rotWithShape="0">
                  <a:blip/>
                  <a:srcRect t="10031" r="4999" b="501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10031" t="4999" r="10031" b="14999"/>
          <a:stretch>
            <a:fillRect/>
          </a:stretch>
        </p:blipFill>
        <p:spPr bwMode="auto">
          <a:xfrm>
            <a:off x="4572000" y="0"/>
            <a:ext cx="4572000" cy="3657600"/>
          </a:xfrm>
          <a:prstGeom prst="rect">
            <a:avLst/>
          </a:prstGeom>
          <a:noFill/>
          <a:ln>
            <a:noFill/>
          </a:ln>
          <a:effectLst/>
          <a:extLst>
            <a:ext uri="{909E8E84-426E-40dd-AFC4-6F175D3DCCD1}">
              <a14:hiddenFill xmlns:a14="http://schemas.microsoft.com/office/drawing/2010/main">
                <a:blipFill dpi="0" rotWithShape="0">
                  <a:blip/>
                  <a:srcRect l="10031" t="4999" r="10031" b="1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t="9999" r="5016" b="14999"/>
          <a:stretch>
            <a:fillRect/>
          </a:stretch>
        </p:blipFill>
        <p:spPr bwMode="auto">
          <a:xfrm>
            <a:off x="1079500" y="2971800"/>
            <a:ext cx="6921500" cy="3886200"/>
          </a:xfrm>
          <a:prstGeom prst="rect">
            <a:avLst/>
          </a:prstGeom>
          <a:noFill/>
          <a:ln>
            <a:noFill/>
          </a:ln>
          <a:effectLst/>
          <a:extLst>
            <a:ext uri="{909E8E84-426E-40dd-AFC4-6F175D3DCCD1}">
              <a14:hiddenFill xmlns:a14="http://schemas.microsoft.com/office/drawing/2010/main">
                <a:blipFill dpi="0" rotWithShape="0">
                  <a:blip/>
                  <a:srcRect t="9999" r="5016" b="1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457200" y="273050"/>
            <a:ext cx="8229600" cy="1144588"/>
          </a:xfrm>
          <a:ln/>
        </p:spPr>
        <p:txBody>
          <a:bodyPr tIns="29988"/>
          <a:lstStyle/>
          <a:p>
            <a:endParaRPr lang="en-US" dirty="0"/>
          </a:p>
        </p:txBody>
      </p:sp>
      <p:pic>
        <p:nvPicPr>
          <p:cNvPr id="3481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11" t="10256" r="8081" b="8975"/>
          <a:stretch/>
        </p:blipFill>
        <p:spPr bwMode="auto">
          <a:xfrm>
            <a:off x="135467" y="273050"/>
            <a:ext cx="4741333" cy="373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999" r="47715" b="14999"/>
          <a:stretch/>
        </p:blipFill>
        <p:spPr bwMode="auto">
          <a:xfrm>
            <a:off x="5105400" y="273050"/>
            <a:ext cx="3810000" cy="3886200"/>
          </a:xfrm>
          <a:prstGeom prst="rect">
            <a:avLst/>
          </a:prstGeom>
          <a:noFill/>
          <a:ln>
            <a:noFill/>
          </a:ln>
          <a:effectLst/>
          <a:extLst>
            <a:ext uri="{909E8E84-426E-40dd-AFC4-6F175D3DCCD1}">
              <a14:hiddenFill xmlns:a14="http://schemas.microsoft.com/office/drawing/2010/main">
                <a:blipFill dpi="0" rotWithShape="0">
                  <a:blip/>
                  <a:srcRect t="9999" r="5016" b="1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p:cNvSpPr txBox="1"/>
          <p:nvPr/>
        </p:nvSpPr>
        <p:spPr>
          <a:xfrm>
            <a:off x="441960" y="4159250"/>
            <a:ext cx="8625840" cy="646331"/>
          </a:xfrm>
          <a:prstGeom prst="rect">
            <a:avLst/>
          </a:prstGeom>
          <a:noFill/>
        </p:spPr>
        <p:txBody>
          <a:bodyPr wrap="square" rtlCol="0">
            <a:spAutoFit/>
          </a:bodyPr>
          <a:lstStyle/>
          <a:p>
            <a:r>
              <a:rPr lang="en-US" dirty="0" smtClean="0"/>
              <a:t>Create Posteromedial Portal</a:t>
            </a:r>
          </a:p>
          <a:p>
            <a:pPr marL="285750" indent="-285750">
              <a:buFont typeface="Arial" panose="020B0604020202020204" pitchFamily="34" charset="0"/>
              <a:buChar char="•"/>
            </a:pPr>
            <a:r>
              <a:rPr lang="en-US" dirty="0" smtClean="0"/>
              <a:t>Use 70 degree scope to visualize behind the post horn medial meniscus</a:t>
            </a:r>
          </a:p>
        </p:txBody>
      </p:sp>
      <p:pic>
        <p:nvPicPr>
          <p:cNvPr id="4" name="Picture 3"/>
          <p:cNvPicPr>
            <a:picLocks noChangeAspect="1"/>
          </p:cNvPicPr>
          <p:nvPr/>
        </p:nvPicPr>
        <p:blipFill>
          <a:blip r:embed="rId5"/>
          <a:stretch>
            <a:fillRect/>
          </a:stretch>
        </p:blipFill>
        <p:spPr>
          <a:xfrm>
            <a:off x="1905000" y="4736969"/>
            <a:ext cx="1828800" cy="2121031"/>
          </a:xfrm>
          <a:prstGeom prst="rect">
            <a:avLst/>
          </a:prstGeom>
        </p:spPr>
      </p:pic>
      <p:pic>
        <p:nvPicPr>
          <p:cNvPr id="9" name="Picture 8"/>
          <p:cNvPicPr>
            <a:picLocks noChangeAspect="1"/>
          </p:cNvPicPr>
          <p:nvPr/>
        </p:nvPicPr>
        <p:blipFill>
          <a:blip r:embed="rId6"/>
          <a:stretch>
            <a:fillRect/>
          </a:stretch>
        </p:blipFill>
        <p:spPr>
          <a:xfrm>
            <a:off x="4419600" y="4805581"/>
            <a:ext cx="2743438" cy="203014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42672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Lst>
            </a:pPr>
            <a:r>
              <a:rPr lang="en-US" altLang="en-US"/>
              <a:t>Tibial Tunnel</a:t>
            </a:r>
          </a:p>
        </p:txBody>
      </p:sp>
      <p:sp>
        <p:nvSpPr>
          <p:cNvPr id="35842" name="Rectangle 2"/>
          <p:cNvSpPr>
            <a:spLocks noGrp="1" noChangeArrowheads="1"/>
          </p:cNvSpPr>
          <p:nvPr>
            <p:ph idx="1"/>
          </p:nvPr>
        </p:nvSpPr>
        <p:spPr>
          <a:xfrm>
            <a:off x="152400" y="1143000"/>
            <a:ext cx="4191000" cy="5389563"/>
          </a:xfrm>
          <a:ln/>
        </p:spPr>
        <p:txBody>
          <a:bodyPr lIns="90000" tIns="46800" rIns="90000" bIns="46800">
            <a:normAutofit fontScale="70000" lnSpcReduction="20000"/>
          </a:bodyPr>
          <a:lstStyle/>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800" dirty="0" smtClean="0"/>
              <a:t>Use arthroscopic guide set to approx. 55 degrees, placed just distal and lateral to articular edge of posterior plateau along the PCL Facet. </a:t>
            </a:r>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800" dirty="0" smtClean="0"/>
              <a:t>Either </a:t>
            </a:r>
            <a:r>
              <a:rPr lang="en-US" altLang="en-US" sz="2800" dirty="0"/>
              <a:t>medial or lateral to </a:t>
            </a:r>
            <a:r>
              <a:rPr lang="en-US" altLang="en-US" sz="2800" dirty="0" err="1"/>
              <a:t>tibial</a:t>
            </a:r>
            <a:r>
              <a:rPr lang="en-US" altLang="en-US" sz="2800" dirty="0"/>
              <a:t> </a:t>
            </a:r>
            <a:r>
              <a:rPr lang="en-US" altLang="en-US" sz="2800" dirty="0" smtClean="0"/>
              <a:t>tubercle, </a:t>
            </a:r>
            <a:r>
              <a:rPr lang="en-US" altLang="en-US" sz="2800" dirty="0" smtClean="0"/>
              <a:t>usually medial</a:t>
            </a:r>
            <a:endParaRPr lang="en-US" altLang="en-US" sz="2800" dirty="0"/>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800" dirty="0"/>
              <a:t>Exit point is at the distal-most aspect of PCL </a:t>
            </a:r>
            <a:r>
              <a:rPr lang="en-US" altLang="en-US" sz="2800" dirty="0" smtClean="0"/>
              <a:t>footprint.  </a:t>
            </a:r>
            <a:r>
              <a:rPr lang="en-US" altLang="en-US" sz="2800" dirty="0" err="1" smtClean="0"/>
              <a:t>Matava</a:t>
            </a:r>
            <a:r>
              <a:rPr lang="en-US" altLang="en-US" sz="2800" dirty="0" smtClean="0"/>
              <a:t> notes 7mm anterior to the posterior </a:t>
            </a:r>
            <a:r>
              <a:rPr lang="en-US" altLang="en-US" sz="2800" dirty="0" err="1" smtClean="0"/>
              <a:t>tibial</a:t>
            </a:r>
            <a:r>
              <a:rPr lang="en-US" altLang="en-US" sz="2800" dirty="0" smtClean="0"/>
              <a:t> cortex.  </a:t>
            </a:r>
            <a:endParaRPr lang="en-US" altLang="en-US" sz="2800" dirty="0"/>
          </a:p>
          <a:p>
            <a:pPr marL="431800" indent="-323850">
              <a:lnSpc>
                <a:spcPct val="10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800" dirty="0"/>
              <a:t>Neurovascular structures at risk, thought to have upwards of 20 mm of wiggle room, protect all posterior directed drilling. </a:t>
            </a:r>
          </a:p>
        </p:txBody>
      </p:sp>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738" y="0"/>
            <a:ext cx="4767262" cy="3825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4038600"/>
            <a:ext cx="3352800" cy="279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457200" y="381000"/>
            <a:ext cx="4114800" cy="10668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Lst>
            </a:pPr>
            <a:r>
              <a:rPr lang="en-US" altLang="en-US"/>
              <a:t>The Killer Turn</a:t>
            </a:r>
          </a:p>
        </p:txBody>
      </p:sp>
      <p:sp>
        <p:nvSpPr>
          <p:cNvPr id="36866" name="Rectangle 2"/>
          <p:cNvSpPr>
            <a:spLocks noGrp="1" noChangeArrowheads="1"/>
          </p:cNvSpPr>
          <p:nvPr>
            <p:ph idx="1"/>
          </p:nvPr>
        </p:nvSpPr>
        <p:spPr>
          <a:xfrm>
            <a:off x="457200" y="1447800"/>
            <a:ext cx="3810000" cy="3733800"/>
          </a:xfrm>
          <a:ln/>
        </p:spPr>
        <p:txBody>
          <a:bodyPr lIns="90000" tIns="46800" rIns="90000" bIns="46800">
            <a:normAutofit lnSpcReduction="10000"/>
          </a:bodyPr>
          <a:lstStyle/>
          <a:p>
            <a:pPr marL="431800" indent="-32385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400"/>
              <a:t>graft makes a 90 degree turn around the superior edge of the posterior aperture of the tibial tunnel</a:t>
            </a:r>
          </a:p>
          <a:p>
            <a:pPr marL="431800" indent="-32385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400"/>
              <a:t>Graft attenuation</a:t>
            </a:r>
          </a:p>
          <a:p>
            <a:pPr marL="431800" indent="-323850">
              <a:lnSpc>
                <a:spcPct val="10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2400"/>
              <a:t>15% failure at 2,000 loading cycles (Markolf AJSM 2003)</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152900" cy="278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276600"/>
            <a:ext cx="2143125"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688" y="3276600"/>
            <a:ext cx="2238375" cy="327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Tibial Inlay</a:t>
            </a:r>
          </a:p>
        </p:txBody>
      </p:sp>
      <p:sp>
        <p:nvSpPr>
          <p:cNvPr id="37890" name="Rectangle 2"/>
          <p:cNvSpPr>
            <a:spLocks noGrp="1" noChangeArrowheads="1"/>
          </p:cNvSpPr>
          <p:nvPr>
            <p:ph idx="1"/>
          </p:nvPr>
        </p:nvSpPr>
        <p:spPr>
          <a:xfrm>
            <a:off x="457200" y="1752600"/>
            <a:ext cx="2971800" cy="4884738"/>
          </a:xfrm>
          <a:ln/>
        </p:spPr>
        <p:txBody>
          <a:bodyPr lIns="90000" tIns="46800" rIns="90000" bIns="46800"/>
          <a:lstStyle/>
          <a:p>
            <a:pPr marL="431800" indent="-323850">
              <a:lnSpc>
                <a:spcPct val="8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Lst>
            </a:pPr>
            <a:r>
              <a:rPr lang="en-US" altLang="en-US" sz="2800" dirty="0"/>
              <a:t>Graft secured to anatomic </a:t>
            </a:r>
            <a:r>
              <a:rPr lang="en-US" altLang="en-US" sz="2800" dirty="0" err="1"/>
              <a:t>tibial</a:t>
            </a:r>
            <a:r>
              <a:rPr lang="en-US" altLang="en-US" sz="2800" dirty="0"/>
              <a:t> attachment</a:t>
            </a:r>
          </a:p>
          <a:p>
            <a:pPr marL="431800" indent="-323850">
              <a:lnSpc>
                <a:spcPct val="8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Lst>
            </a:pPr>
            <a:r>
              <a:rPr lang="en-US" altLang="en-US" sz="2800" dirty="0"/>
              <a:t>Avoids killer curve</a:t>
            </a:r>
          </a:p>
          <a:p>
            <a:pPr marL="431800" indent="-323850">
              <a:lnSpc>
                <a:spcPct val="8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Lst>
            </a:pPr>
            <a:r>
              <a:rPr lang="en-US" altLang="en-US" sz="2800" dirty="0"/>
              <a:t>Less A-P laxity compared to </a:t>
            </a:r>
            <a:r>
              <a:rPr lang="en-US" altLang="en-US" sz="2800" dirty="0" err="1"/>
              <a:t>transtibial</a:t>
            </a:r>
            <a:r>
              <a:rPr lang="en-US" altLang="en-US" sz="2800" dirty="0"/>
              <a:t> grafts (</a:t>
            </a:r>
            <a:r>
              <a:rPr lang="en-US" altLang="en-US" sz="2800" dirty="0" err="1"/>
              <a:t>Bergfeld</a:t>
            </a:r>
            <a:r>
              <a:rPr lang="en-US" altLang="en-US" sz="2800" dirty="0"/>
              <a:t> AJSM 2001)</a:t>
            </a:r>
          </a:p>
          <a:p>
            <a:pPr marL="431800" indent="-323850">
              <a:lnSpc>
                <a:spcPct val="80000"/>
              </a:lnSpc>
              <a:spcBef>
                <a:spcPts val="700"/>
              </a:spcBef>
              <a:spcAft>
                <a:spcPct val="0"/>
              </a:spcAft>
              <a:buClr>
                <a:srgbClr val="E6E6FF"/>
              </a:buClr>
              <a:buSzPct val="45000"/>
              <a:buFont typeface="Wingdings" panose="05000000000000000000" pitchFamily="2" charset="2"/>
              <a:buNone/>
              <a:tabLst>
                <a:tab pos="723900" algn="l"/>
                <a:tab pos="1447800" algn="l"/>
                <a:tab pos="2171700" algn="l"/>
                <a:tab pos="2895600" algn="l"/>
              </a:tabLst>
            </a:pPr>
            <a:endParaRPr lang="en-US" altLang="en-US" sz="2800" dirty="0"/>
          </a:p>
          <a:p>
            <a:pPr marL="431800" indent="-323850">
              <a:lnSpc>
                <a:spcPct val="80000"/>
              </a:lnSpc>
              <a:spcBef>
                <a:spcPts val="700"/>
              </a:spcBef>
              <a:spcAft>
                <a:spcPct val="0"/>
              </a:spcAft>
              <a:buClr>
                <a:srgbClr val="E6E6FF"/>
              </a:buClr>
              <a:buSzPct val="45000"/>
              <a:buFont typeface="Wingdings" panose="05000000000000000000" pitchFamily="2" charset="2"/>
              <a:buNone/>
              <a:tabLst>
                <a:tab pos="723900" algn="l"/>
                <a:tab pos="1447800" algn="l"/>
                <a:tab pos="2171700" algn="l"/>
                <a:tab pos="2895600" algn="l"/>
              </a:tabLst>
            </a:pPr>
            <a:endParaRPr lang="en-US" altLang="en-US" sz="2800" dirty="0"/>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600200"/>
            <a:ext cx="5191125" cy="4143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Epidemiology of PCL injuries</a:t>
            </a:r>
          </a:p>
        </p:txBody>
      </p:sp>
      <p:sp>
        <p:nvSpPr>
          <p:cNvPr id="7170" name="Rectangle 2"/>
          <p:cNvSpPr>
            <a:spLocks noGrp="1" noChangeArrowheads="1"/>
          </p:cNvSpPr>
          <p:nvPr>
            <p:ph idx="1"/>
          </p:nvPr>
        </p:nvSpPr>
        <p:spPr>
          <a:xfrm>
            <a:off x="228600" y="1600200"/>
            <a:ext cx="8229600" cy="3878263"/>
          </a:xfrm>
          <a:ln/>
        </p:spPr>
        <p:txBody>
          <a:bodyPr lIns="90000" tIns="46800" rIns="90000" bIns="46800"/>
          <a:lstStyle/>
          <a:p>
            <a:pPr marL="431800" indent="-323850">
              <a:lnSpc>
                <a:spcPct val="100000"/>
              </a:lnSpc>
              <a:spcBef>
                <a:spcPts val="8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Relatively uncommon, 5-10% of all knee ligament injuries</a:t>
            </a:r>
          </a:p>
          <a:p>
            <a:pPr marL="431800" indent="-323850">
              <a:lnSpc>
                <a:spcPct val="100000"/>
              </a:lnSpc>
              <a:spcBef>
                <a:spcPts val="8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Under-reported as mostly asymptomatic</a:t>
            </a:r>
          </a:p>
          <a:p>
            <a:pPr marL="431800" indent="-323850">
              <a:lnSpc>
                <a:spcPct val="100000"/>
              </a:lnSpc>
              <a:spcBef>
                <a:spcPts val="8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Usually with associated injuries (60%)</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PCL + PLC (most common)</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PCL + ACL</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PCL + MCL</a:t>
            </a:r>
          </a:p>
          <a:p>
            <a:pPr marL="863600" lvl="1" indent="-287338">
              <a:lnSpc>
                <a:spcPct val="100000"/>
              </a:lnSpc>
              <a:spcBef>
                <a:spcPts val="7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smtClean="0"/>
              <a:t>can </a:t>
            </a:r>
            <a:r>
              <a:rPr lang="en-US" altLang="en-US" dirty="0"/>
              <a:t>have meniscus tears (16-28%) in acute and up to 36% in chronic PCL. </a:t>
            </a:r>
          </a:p>
          <a:p>
            <a:pPr marL="863600" lvl="1" indent="-287338">
              <a:lnSpc>
                <a:spcPct val="100000"/>
              </a:lnSpc>
              <a:spcBef>
                <a:spcPts val="7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800600"/>
            <a:ext cx="20574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381000" y="-304800"/>
            <a:ext cx="39624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Lst>
            </a:pPr>
            <a:r>
              <a:rPr lang="en-US" altLang="en-US"/>
              <a:t>Femoral tunnel</a:t>
            </a:r>
          </a:p>
        </p:txBody>
      </p:sp>
      <p:sp>
        <p:nvSpPr>
          <p:cNvPr id="38914" name="Rectangle 2"/>
          <p:cNvSpPr>
            <a:spLocks noGrp="1" noChangeArrowheads="1"/>
          </p:cNvSpPr>
          <p:nvPr>
            <p:ph idx="1"/>
          </p:nvPr>
        </p:nvSpPr>
        <p:spPr>
          <a:xfrm>
            <a:off x="152400" y="1143000"/>
            <a:ext cx="4191000" cy="5257800"/>
          </a:xfrm>
          <a:ln/>
        </p:spPr>
        <p:txBody>
          <a:bodyPr lIns="90000" tIns="46800" rIns="90000" bIns="46800">
            <a:normAutofit lnSpcReduction="10000"/>
          </a:bodyPr>
          <a:lstStyle/>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600" dirty="0" smtClean="0"/>
              <a:t>Wiesel technique uses Angled awl via anterolateral portal can be used to create starting hole at 1:00 (R) or a 11:00 (L)</a:t>
            </a:r>
          </a:p>
          <a:p>
            <a:pPr marL="889000" lvl="1"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400" dirty="0" smtClean="0"/>
              <a:t>A-P position is so the tunnel </a:t>
            </a:r>
            <a:r>
              <a:rPr lang="en-US" altLang="en-US" sz="1400" dirty="0" err="1" smtClean="0"/>
              <a:t>ede</a:t>
            </a:r>
            <a:r>
              <a:rPr lang="en-US" altLang="en-US" sz="1400" dirty="0" smtClean="0"/>
              <a:t> located at junction of articular cartilage.   </a:t>
            </a:r>
          </a:p>
          <a:p>
            <a:pPr marL="889000" lvl="1"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400" dirty="0" smtClean="0"/>
              <a:t>Tunnel </a:t>
            </a:r>
            <a:r>
              <a:rPr lang="en-US" altLang="en-US" sz="1400" dirty="0" err="1" smtClean="0"/>
              <a:t>aprox</a:t>
            </a:r>
            <a:r>
              <a:rPr lang="en-US" altLang="en-US" sz="1400" dirty="0" smtClean="0"/>
              <a:t> 30 mm. </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600" dirty="0" smtClean="0"/>
              <a:t>single </a:t>
            </a:r>
            <a:r>
              <a:rPr lang="en-US" altLang="en-US" sz="1600" dirty="0"/>
              <a:t>bundle graft (</a:t>
            </a:r>
            <a:r>
              <a:rPr lang="en-US" altLang="en-US" sz="1600" dirty="0" err="1"/>
              <a:t>Markolf</a:t>
            </a:r>
            <a:r>
              <a:rPr lang="en-US" altLang="en-US" sz="1600" dirty="0"/>
              <a:t> AJSM 2006) </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1400" dirty="0"/>
              <a:t>Anterolateral</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a:t>Reproduced normal PCL forces</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a:t>Increased laxity from 0-45 </a:t>
            </a:r>
            <a:r>
              <a:rPr lang="en-US" altLang="en-US" sz="1200" dirty="0" err="1"/>
              <a:t>deg</a:t>
            </a:r>
            <a:endParaRPr lang="en-US" altLang="en-US" sz="1200" dirty="0"/>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1400" dirty="0"/>
              <a:t>Central</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a:t>Best reproduced normal knee laxity</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a:t>High graft forces from 0-45 </a:t>
            </a:r>
            <a:r>
              <a:rPr lang="en-US" altLang="en-US" sz="1200" dirty="0" err="1"/>
              <a:t>deg</a:t>
            </a:r>
            <a:endParaRPr lang="en-US" altLang="en-US" sz="1200" dirty="0"/>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1400" dirty="0"/>
              <a:t>Posteromedial</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err="1"/>
              <a:t>Overconstrained</a:t>
            </a:r>
            <a:r>
              <a:rPr lang="en-US" altLang="en-US" sz="1200" dirty="0"/>
              <a:t> knee</a:t>
            </a:r>
          </a:p>
          <a:p>
            <a:pPr marL="1295400" lvl="2" indent="-215900">
              <a:lnSpc>
                <a:spcPct val="80000"/>
              </a:lnSpc>
              <a:spcBef>
                <a:spcPts val="3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200" dirty="0"/>
              <a:t>Highest graft forces in same range</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600" dirty="0"/>
              <a:t>double-bundle graft – approximate AL and PM insertions</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Lst>
            </a:pPr>
            <a:r>
              <a:rPr lang="en-US" altLang="en-US" sz="1600" dirty="0"/>
              <a:t>“critical corner” (Handy et al </a:t>
            </a:r>
            <a:r>
              <a:rPr lang="en-US" altLang="en-US" sz="1600" i="1" dirty="0"/>
              <a:t>Arthroscopy</a:t>
            </a:r>
            <a:r>
              <a:rPr lang="en-US" altLang="en-US" sz="1600" dirty="0"/>
              <a:t> 2005)</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1400" dirty="0"/>
              <a:t>Angle at which graft enters femoral tunnel</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Lst>
            </a:pPr>
            <a:r>
              <a:rPr lang="en-US" altLang="en-US" sz="1400" dirty="0"/>
              <a:t>More acute with inside-out technique</a:t>
            </a:r>
          </a:p>
          <a:p>
            <a:pPr marL="863600" lvl="1" indent="-287338">
              <a:lnSpc>
                <a:spcPct val="80000"/>
              </a:lnSpc>
              <a:spcBef>
                <a:spcPts val="35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Lst>
            </a:pPr>
            <a:endParaRPr lang="en-US" altLang="en-US" sz="1400" dirty="0"/>
          </a:p>
        </p:txBody>
      </p:sp>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362200"/>
            <a:ext cx="3124200" cy="199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0"/>
            <a:ext cx="3313113" cy="2017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413250"/>
            <a:ext cx="2532691" cy="244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457200" y="273050"/>
            <a:ext cx="8229600" cy="1144588"/>
          </a:xfrm>
          <a:ln/>
        </p:spPr>
        <p:txBody>
          <a:bodyPr tIns="29988"/>
          <a:lstStyle/>
          <a:p>
            <a:r>
              <a:rPr lang="en-US" dirty="0" smtClean="0"/>
              <a:t>Video of </a:t>
            </a:r>
            <a:r>
              <a:rPr lang="en-US" dirty="0" err="1" smtClean="0"/>
              <a:t>pcl</a:t>
            </a:r>
            <a:r>
              <a:rPr lang="en-US" dirty="0" smtClean="0"/>
              <a:t> reconstruction</a:t>
            </a:r>
            <a:br>
              <a:rPr lang="en-US" dirty="0" smtClean="0"/>
            </a:br>
            <a:r>
              <a:rPr lang="en-US" sz="800" dirty="0" smtClean="0"/>
              <a:t>no disclosures to </a:t>
            </a:r>
            <a:r>
              <a:rPr lang="en-US" sz="800" dirty="0" err="1" smtClean="0"/>
              <a:t>arthrex</a:t>
            </a:r>
            <a:endParaRPr lang="en-US" dirty="0"/>
          </a:p>
        </p:txBody>
      </p:sp>
      <p:sp>
        <p:nvSpPr>
          <p:cNvPr id="39938" name="Rectangle 2"/>
          <p:cNvSpPr>
            <a:spLocks noGrp="1" noChangeArrowheads="1"/>
          </p:cNvSpPr>
          <p:nvPr>
            <p:ph idx="1"/>
          </p:nvPr>
        </p:nvSpPr>
        <p:spPr>
          <a:xfrm>
            <a:off x="457200" y="1958975"/>
            <a:ext cx="8229600" cy="4171950"/>
          </a:xfrm>
          <a:ln/>
        </p:spPr>
        <p:txBody>
          <a:bodyPr lIns="90000" tIns="46800" rIns="90000" bIns="46800"/>
          <a:lstStyle/>
          <a:p>
            <a:r>
              <a:rPr lang="en-US" dirty="0">
                <a:hlinkClick r:id="rId3"/>
              </a:rPr>
              <a:t>http://</a:t>
            </a:r>
            <a:r>
              <a:rPr lang="en-US" dirty="0" smtClean="0">
                <a:hlinkClick r:id="rId3"/>
              </a:rPr>
              <a:t>www.arthrex.com/resources/presentation/OvAVZJdirUCk2wFEc7oUQQ/pcl-all-inside-reconstruction</a:t>
            </a:r>
            <a:endParaRPr lang="en-US" dirty="0" smtClean="0"/>
          </a:p>
          <a:p>
            <a:pPr lvl="1"/>
            <a:r>
              <a:rPr lang="en-US" dirty="0" smtClean="0"/>
              <a:t>Joel Boyd, </a:t>
            </a:r>
            <a:r>
              <a:rPr lang="en-US" dirty="0" err="1" smtClean="0"/>
              <a:t>Arthrex</a:t>
            </a:r>
            <a:r>
              <a:rPr lang="en-US" dirty="0" smtClean="0"/>
              <a:t> </a:t>
            </a:r>
            <a:r>
              <a:rPr lang="en-US" dirty="0" err="1" smtClean="0"/>
              <a:t>Graftlink</a:t>
            </a:r>
            <a:r>
              <a:rPr lang="en-US" dirty="0" smtClean="0"/>
              <a:t> PCL all inside reconstruction. ~7 </a:t>
            </a:r>
            <a:r>
              <a:rPr lang="en-US" dirty="0" err="1" smtClean="0"/>
              <a:t>mins</a:t>
            </a:r>
            <a:r>
              <a:rPr lang="en-US" dirty="0" smtClean="0"/>
              <a:t>.</a:t>
            </a:r>
          </a:p>
          <a:p>
            <a:r>
              <a:rPr lang="en-US" dirty="0">
                <a:hlinkClick r:id="rId4"/>
              </a:rPr>
              <a:t>http://</a:t>
            </a:r>
            <a:r>
              <a:rPr lang="en-US" dirty="0" smtClean="0">
                <a:hlinkClick r:id="rId4"/>
              </a:rPr>
              <a:t>www.arthrex.com/resources/presentation/koyMZMaGlUiZNgE-OIheyg/arthroscopic-inlay-pcl-surgical-technique</a:t>
            </a:r>
            <a:endParaRPr lang="en-US" dirty="0" smtClean="0"/>
          </a:p>
          <a:p>
            <a:pPr lvl="1"/>
            <a:r>
              <a:rPr lang="en-US" dirty="0" smtClean="0"/>
              <a:t>Jim Bradley, Arthroscopic Inlay PCL ST. ~ 7 </a:t>
            </a:r>
            <a:r>
              <a:rPr lang="en-US" dirty="0" err="1" smtClean="0"/>
              <a:t>mins</a:t>
            </a:r>
            <a:r>
              <a:rPr lang="en-US" dirty="0" smtClean="0"/>
              <a:t>.  </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Single vs Double Bundle</a:t>
            </a:r>
          </a:p>
        </p:txBody>
      </p:sp>
      <p:sp>
        <p:nvSpPr>
          <p:cNvPr id="40962" name="Rectangle 2"/>
          <p:cNvSpPr>
            <a:spLocks noGrp="1" noChangeArrowheads="1"/>
          </p:cNvSpPr>
          <p:nvPr>
            <p:ph idx="1"/>
          </p:nvPr>
        </p:nvSpPr>
        <p:spPr>
          <a:xfrm>
            <a:off x="457200" y="1600200"/>
            <a:ext cx="8229600" cy="5924550"/>
          </a:xfrm>
          <a:ln/>
        </p:spPr>
        <p:txBody>
          <a:bodyPr lIns="90000" tIns="46800" rIns="90000" bIns="46800"/>
          <a:lstStyle/>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dirty="0"/>
              <a:t>Single bundle</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most common; recreate anterolateral limb</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technically easier than the double-bundle option </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makes the knee more stable to posterior translation in flexion compared with isometric reconstruction.</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decreased ability to resist posterior </a:t>
            </a:r>
            <a:r>
              <a:rPr lang="en-US" altLang="en-US" sz="2000" dirty="0" err="1"/>
              <a:t>tibial</a:t>
            </a:r>
            <a:r>
              <a:rPr lang="en-US" altLang="en-US" sz="2000" dirty="0"/>
              <a:t> translation near full extension of the knee</a:t>
            </a:r>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dirty="0"/>
              <a:t>Double bundle</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major theoretical advantage is that it more accurately recreates the biomechanics of the two bundles of the </a:t>
            </a:r>
            <a:r>
              <a:rPr lang="en-US" altLang="en-US" sz="2000" dirty="0" smtClean="0"/>
              <a:t>PCL.</a:t>
            </a:r>
          </a:p>
          <a:p>
            <a:pPr marL="1320800" lvl="2"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smtClean="0"/>
              <a:t>Thought </a:t>
            </a:r>
            <a:r>
              <a:rPr lang="en-US" altLang="en-US" dirty="0"/>
              <a:t>to be better for rotational stability in subtle PLC injury, but no different if no PLC injury. </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more technically demanding than a single-bundle reconstruction, especially if concomitant ACL reconstruction is to be performed as well.</a:t>
            </a:r>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457200" y="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Graft Tensioning</a:t>
            </a:r>
          </a:p>
        </p:txBody>
      </p:sp>
      <p:sp>
        <p:nvSpPr>
          <p:cNvPr id="41986" name="Rectangle 2"/>
          <p:cNvSpPr>
            <a:spLocks noGrp="1" noChangeArrowheads="1"/>
          </p:cNvSpPr>
          <p:nvPr>
            <p:ph idx="1"/>
          </p:nvPr>
        </p:nvSpPr>
        <p:spPr>
          <a:xfrm>
            <a:off x="381000" y="1143000"/>
            <a:ext cx="8229600" cy="4829175"/>
          </a:xfrm>
          <a:ln/>
        </p:spPr>
        <p:txBody>
          <a:bodyPr lIns="90000" tIns="46800" rIns="90000" bIns="46800">
            <a:normAutofit lnSpcReduction="10000"/>
          </a:bodyPr>
          <a:lstStyle/>
          <a:p>
            <a:pPr marL="431800" indent="-323850">
              <a:lnSpc>
                <a:spcPct val="8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t>single-bundle grafts </a:t>
            </a:r>
          </a:p>
          <a:p>
            <a:pPr marL="863600" lvl="1" indent="-287338">
              <a:lnSpc>
                <a:spcPct val="8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t>should be tensioned at 70° to 90° of flexion, with simultaneous application of an anterior tibial force.</a:t>
            </a:r>
          </a:p>
          <a:p>
            <a:pPr marL="863600" lvl="1" indent="-287338">
              <a:lnSpc>
                <a:spcPct val="8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t>Tensioning the graft in extension can result in an overconstrained knee</a:t>
            </a:r>
          </a:p>
          <a:p>
            <a:pPr marL="863600" lvl="1" indent="-287338">
              <a:lnSpc>
                <a:spcPct val="8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t>Tensioning without an anterior tibial force can result in a relatively loose graft.</a:t>
            </a:r>
          </a:p>
          <a:p>
            <a:pPr marL="431800" indent="-323850">
              <a:lnSpc>
                <a:spcPct val="80000"/>
              </a:lnSpc>
              <a:spcBef>
                <a:spcPts val="7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a:t>Double bundle</a:t>
            </a:r>
          </a:p>
          <a:p>
            <a:pPr marL="863600" lvl="1" indent="-287338">
              <a:lnSpc>
                <a:spcPct val="8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t>Differential tensioning, AL at 90 deg, PM at 0 deg, results in reciprocal in situ forces similar to native PCL in cadaveric studies (Carson </a:t>
            </a:r>
            <a:r>
              <a:rPr lang="en-US" altLang="en-US" sz="2400" i="1"/>
              <a:t>Arthroscopy</a:t>
            </a:r>
            <a:r>
              <a:rPr lang="en-US" altLang="en-US" sz="2400"/>
              <a:t> 2007)</a:t>
            </a:r>
          </a:p>
          <a:p>
            <a:pPr marL="863600" lvl="1" indent="-287338">
              <a:lnSpc>
                <a:spcPct val="80000"/>
              </a:lnSpc>
              <a:spcBef>
                <a:spcPts val="6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t>Others angles (90/90 deg and 45/45 deg) produced excessive forces in the PM bundle</a:t>
            </a:r>
          </a:p>
          <a:p>
            <a:pPr marL="863600" lvl="1" indent="-287338">
              <a:lnSpc>
                <a:spcPct val="80000"/>
              </a:lnSpc>
              <a:spcBef>
                <a:spcPts val="6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4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457200" y="273050"/>
            <a:ext cx="8229600" cy="1144588"/>
          </a:xfrm>
          <a:ln/>
        </p:spPr>
        <p:txBody>
          <a:bodyPr tIns="29988"/>
          <a:lstStyle/>
          <a:p>
            <a:endParaRPr lang="en-US"/>
          </a:p>
        </p:txBody>
      </p:sp>
      <p:sp>
        <p:nvSpPr>
          <p:cNvPr id="43010" name="Rectangle 2"/>
          <p:cNvSpPr>
            <a:spLocks noGrp="1" noChangeArrowheads="1"/>
          </p:cNvSpPr>
          <p:nvPr>
            <p:ph idx="1"/>
          </p:nvPr>
        </p:nvSpPr>
        <p:spPr>
          <a:xfrm>
            <a:off x="0" y="1066800"/>
            <a:ext cx="5482046" cy="4800600"/>
          </a:xfrm>
          <a:ln/>
        </p:spPr>
        <p:txBody>
          <a:bodyPr lIns="90000" tIns="46800" rIns="90000" bIns="46800">
            <a:normAutofit fontScale="92500" lnSpcReduction="20000"/>
          </a:bodyPr>
          <a:lstStyle/>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Systematic review of literature</a:t>
            </a:r>
          </a:p>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200" dirty="0"/>
              <a:t>Look for advantages of Double vs. Single bundle.  </a:t>
            </a:r>
          </a:p>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200" dirty="0"/>
              <a:t>Complicated findings due to different graft choice, tensions, tunnel anatomy. </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Found no difference or increased stability with Double Bundle.</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Conflicting biomechanical results with differing tensions</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Rotational stability “suggest” no advantage in PLC repair, but “suggest possible” advantage with subtle PLC injury.</a:t>
            </a:r>
          </a:p>
          <a:p>
            <a:pPr marL="1189038" indent="-546100">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000" dirty="0"/>
              <a:t>3 retrospective studies showed no difference single vs. double. </a:t>
            </a:r>
          </a:p>
        </p:txBody>
      </p:sp>
      <p:pic>
        <p:nvPicPr>
          <p:cNvPr id="2" name="Picture 1"/>
          <p:cNvPicPr>
            <a:picLocks noChangeAspect="1"/>
          </p:cNvPicPr>
          <p:nvPr/>
        </p:nvPicPr>
        <p:blipFill>
          <a:blip r:embed="rId3"/>
          <a:stretch>
            <a:fillRect/>
          </a:stretch>
        </p:blipFill>
        <p:spPr>
          <a:xfrm>
            <a:off x="5414142" y="1219200"/>
            <a:ext cx="3729858" cy="48768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457200" y="273050"/>
            <a:ext cx="8229600" cy="1144588"/>
          </a:xfrm>
          <a:ln/>
        </p:spPr>
        <p:txBody>
          <a:bodyPr tIns="29988"/>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Postop Rehab</a:t>
            </a:r>
          </a:p>
        </p:txBody>
      </p:sp>
      <p:sp>
        <p:nvSpPr>
          <p:cNvPr id="44034" name="Rectangle 2"/>
          <p:cNvSpPr>
            <a:spLocks noGrp="1" noChangeArrowheads="1"/>
          </p:cNvSpPr>
          <p:nvPr>
            <p:ph idx="1"/>
          </p:nvPr>
        </p:nvSpPr>
        <p:spPr>
          <a:xfrm>
            <a:off x="457200" y="1417638"/>
            <a:ext cx="8229600" cy="4171950"/>
          </a:xfrm>
          <a:ln/>
        </p:spPr>
        <p:txBody>
          <a:bodyPr lIns="90000" tIns="46800" rIns="90000" bIns="46800"/>
          <a:lstStyle/>
          <a:p>
            <a:pPr marL="431800" indent="-323850">
              <a:lnSpc>
                <a:spcPct val="100000"/>
              </a:lnSpc>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Designed to restore range of motion without stressing the graft</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Open chain avoided, stick to closed chain (foot planted) exercises</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Quad exercises started first day (active knee </a:t>
            </a:r>
            <a:r>
              <a:rPr lang="en-US" altLang="en-US" dirty="0" err="1"/>
              <a:t>ext</a:t>
            </a:r>
            <a:r>
              <a:rPr lang="en-US" altLang="en-US" dirty="0"/>
              <a:t>, no weights); passive knee flexion to </a:t>
            </a:r>
            <a:r>
              <a:rPr lang="en-US" altLang="en-US" dirty="0" err="1"/>
              <a:t>inc</a:t>
            </a:r>
            <a:r>
              <a:rPr lang="en-US" altLang="en-US" dirty="0"/>
              <a:t> ROM over 6 weeks.</a:t>
            </a:r>
          </a:p>
          <a:p>
            <a:pPr marL="1646238" lvl="1" indent="-546100">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Running begins at 5 months, sport specific drills at 6-7 months.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457200" y="0"/>
            <a:ext cx="8229600" cy="1144588"/>
          </a:xfrm>
          <a:ln/>
        </p:spPr>
        <p:txBody>
          <a:bodyPr tIns="29988"/>
          <a:lstStyle/>
          <a:p>
            <a:r>
              <a:rPr lang="en-US" dirty="0" smtClean="0"/>
              <a:t>Posterolateral Corner</a:t>
            </a:r>
            <a:endParaRPr lang="en-US" dirty="0"/>
          </a:p>
        </p:txBody>
      </p:sp>
      <p:sp>
        <p:nvSpPr>
          <p:cNvPr id="45058" name="Rectangle 2"/>
          <p:cNvSpPr>
            <a:spLocks noGrp="1" noChangeArrowheads="1"/>
          </p:cNvSpPr>
          <p:nvPr>
            <p:ph idx="1"/>
          </p:nvPr>
        </p:nvSpPr>
        <p:spPr>
          <a:xfrm>
            <a:off x="457200" y="1143000"/>
            <a:ext cx="8229600" cy="5257800"/>
          </a:xfrm>
          <a:ln/>
        </p:spPr>
        <p:txBody>
          <a:bodyPr lIns="90000" tIns="46800" rIns="90000" bIns="46800">
            <a:normAutofit/>
          </a:bodyPr>
          <a:lstStyle/>
          <a:p>
            <a:r>
              <a:rPr lang="en-US" dirty="0" smtClean="0"/>
              <a:t>Background Data: </a:t>
            </a:r>
          </a:p>
          <a:p>
            <a:pPr lvl="1"/>
            <a:r>
              <a:rPr lang="en-US" dirty="0" smtClean="0"/>
              <a:t>Epidemiology: uncommon, &lt;2% of all acute </a:t>
            </a:r>
            <a:r>
              <a:rPr lang="en-US" dirty="0" err="1" smtClean="0"/>
              <a:t>lig</a:t>
            </a:r>
            <a:r>
              <a:rPr lang="en-US" dirty="0" smtClean="0"/>
              <a:t> injuries.  </a:t>
            </a:r>
          </a:p>
          <a:p>
            <a:pPr lvl="2"/>
            <a:r>
              <a:rPr lang="en-US" dirty="0" smtClean="0"/>
              <a:t>High incidence of concomitant </a:t>
            </a:r>
            <a:r>
              <a:rPr lang="en-US" dirty="0" err="1" smtClean="0"/>
              <a:t>inj</a:t>
            </a:r>
            <a:r>
              <a:rPr lang="en-US" dirty="0" smtClean="0"/>
              <a:t> </a:t>
            </a:r>
            <a:r>
              <a:rPr lang="en-US" dirty="0" smtClean="0">
                <a:sym typeface="Wingdings" panose="05000000000000000000" pitchFamily="2" charset="2"/>
              </a:rPr>
              <a:t> PCL&gt;ACL&gt;collateral. </a:t>
            </a:r>
          </a:p>
          <a:p>
            <a:pPr lvl="2"/>
            <a:r>
              <a:rPr lang="en-US" dirty="0" smtClean="0">
                <a:sym typeface="Wingdings" panose="05000000000000000000" pitchFamily="2" charset="2"/>
              </a:rPr>
              <a:t>Most commonly d/t sports </a:t>
            </a:r>
            <a:r>
              <a:rPr lang="en-US" dirty="0" err="1" smtClean="0">
                <a:sym typeface="Wingdings" panose="05000000000000000000" pitchFamily="2" charset="2"/>
              </a:rPr>
              <a:t>inj</a:t>
            </a:r>
            <a:r>
              <a:rPr lang="en-US" dirty="0" smtClean="0">
                <a:sym typeface="Wingdings" panose="05000000000000000000" pitchFamily="2" charset="2"/>
              </a:rPr>
              <a:t>, MVAs, and falls</a:t>
            </a:r>
          </a:p>
          <a:p>
            <a:pPr lvl="3"/>
            <a:r>
              <a:rPr lang="en-US" dirty="0" smtClean="0">
                <a:sym typeface="Wingdings" panose="05000000000000000000" pitchFamily="2" charset="2"/>
              </a:rPr>
              <a:t>MOI: 1)hyperextension of knee with varus moment (football helmet to knee), 2)hyperextension alone, 3) hyperextension with ER force 4) severe varus force alone 5) severe ER stress alone.  </a:t>
            </a:r>
            <a:r>
              <a:rPr lang="en-US" u="sng" dirty="0" smtClean="0">
                <a:sym typeface="Wingdings" panose="05000000000000000000" pitchFamily="2" charset="2"/>
              </a:rPr>
              <a:t>KEY: hyperextension, varus or ER </a:t>
            </a:r>
            <a:r>
              <a:rPr lang="en-US" dirty="0" smtClean="0">
                <a:sym typeface="Wingdings" panose="05000000000000000000" pitchFamily="2" charset="2"/>
              </a:rPr>
              <a:t> </a:t>
            </a:r>
          </a:p>
          <a:p>
            <a:pPr lvl="1"/>
            <a:r>
              <a:rPr lang="en-US" dirty="0" smtClean="0">
                <a:sym typeface="Wingdings" panose="05000000000000000000" pitchFamily="2" charset="2"/>
              </a:rPr>
              <a:t>Significance of PLC: </a:t>
            </a:r>
          </a:p>
          <a:p>
            <a:pPr lvl="2"/>
            <a:r>
              <a:rPr lang="en-US" dirty="0" smtClean="0">
                <a:sym typeface="Wingdings" panose="05000000000000000000" pitchFamily="2" charset="2"/>
              </a:rPr>
              <a:t>Can be debilitating d/t chronic instability. </a:t>
            </a:r>
          </a:p>
          <a:p>
            <a:pPr lvl="2"/>
            <a:r>
              <a:rPr lang="en-US" dirty="0" smtClean="0">
                <a:sym typeface="Wingdings" panose="05000000000000000000" pitchFamily="2" charset="2"/>
              </a:rPr>
              <a:t>Higher rate of failure of cruciate repair if PLC unstable. </a:t>
            </a:r>
          </a:p>
          <a:p>
            <a:pPr lvl="2"/>
            <a:r>
              <a:rPr lang="en-US" dirty="0" smtClean="0">
                <a:sym typeface="Wingdings" panose="05000000000000000000" pitchFamily="2" charset="2"/>
              </a:rPr>
              <a:t>PLC resists varus and ER forces</a:t>
            </a:r>
            <a:endParaRPr lang="en-US" dirty="0">
              <a:sym typeface="Wingdings" panose="05000000000000000000" pitchFamily="2" charset="2"/>
            </a:endParaRPr>
          </a:p>
          <a:p>
            <a:pPr lvl="3"/>
            <a:r>
              <a:rPr lang="en-US" dirty="0" smtClean="0">
                <a:sym typeface="Wingdings" panose="05000000000000000000" pitchFamily="2" charset="2"/>
              </a:rPr>
              <a:t>Varus thrust gait and sensation of instability  </a:t>
            </a:r>
            <a:r>
              <a:rPr lang="en-US" dirty="0" err="1" smtClean="0">
                <a:sym typeface="Wingdings" panose="05000000000000000000" pitchFamily="2" charset="2"/>
              </a:rPr>
              <a:t>esp</a:t>
            </a:r>
            <a:r>
              <a:rPr lang="en-US" dirty="0" smtClean="0">
                <a:sym typeface="Wingdings" panose="05000000000000000000" pitchFamily="2" charset="2"/>
              </a:rPr>
              <a:t> when toe off of gait. </a:t>
            </a:r>
          </a:p>
          <a:p>
            <a:pPr lvl="3"/>
            <a:r>
              <a:rPr lang="en-US" dirty="0" smtClean="0">
                <a:sym typeface="Wingdings" panose="05000000000000000000" pitchFamily="2" charset="2"/>
              </a:rPr>
              <a:t>Clinically manifested with stair climbing and cutting activity  lateral knee pain. </a:t>
            </a:r>
          </a:p>
          <a:p>
            <a:pPr lvl="3"/>
            <a:r>
              <a:rPr lang="en-US" dirty="0" smtClean="0">
                <a:sym typeface="Wingdings" panose="05000000000000000000" pitchFamily="2" charset="2"/>
              </a:rPr>
              <a:t>Causes increased patellofemoral contact pressure and medial compartment joint pressure  leads to eventual </a:t>
            </a:r>
            <a:r>
              <a:rPr lang="en-US" dirty="0" err="1" smtClean="0">
                <a:sym typeface="Wingdings" panose="05000000000000000000" pitchFamily="2" charset="2"/>
              </a:rPr>
              <a:t>tricompartmental</a:t>
            </a:r>
            <a:r>
              <a:rPr lang="en-US" dirty="0" smtClean="0">
                <a:sym typeface="Wingdings" panose="05000000000000000000" pitchFamily="2" charset="2"/>
              </a:rPr>
              <a:t> DJD.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6554867" cy="1524000"/>
          </a:xfrm>
        </p:spPr>
        <p:txBody>
          <a:bodyPr/>
          <a:lstStyle/>
          <a:p>
            <a:r>
              <a:rPr lang="en-US" dirty="0" smtClean="0"/>
              <a:t>Anatomy of plc  Complex</a:t>
            </a:r>
            <a:endParaRPr lang="en-US" dirty="0"/>
          </a:p>
        </p:txBody>
      </p:sp>
      <p:sp>
        <p:nvSpPr>
          <p:cNvPr id="6" name="Content Placeholder 5"/>
          <p:cNvSpPr>
            <a:spLocks noGrp="1"/>
          </p:cNvSpPr>
          <p:nvPr>
            <p:ph sz="half" idx="13"/>
          </p:nvPr>
        </p:nvSpPr>
        <p:spPr>
          <a:xfrm>
            <a:off x="152400" y="1295400"/>
            <a:ext cx="4254767" cy="4866883"/>
          </a:xfrm>
        </p:spPr>
        <p:txBody>
          <a:bodyPr>
            <a:normAutofit fontScale="85000" lnSpcReduction="10000"/>
          </a:bodyPr>
          <a:lstStyle/>
          <a:p>
            <a:r>
              <a:rPr lang="en-US" dirty="0" smtClean="0"/>
              <a:t> </a:t>
            </a:r>
            <a:r>
              <a:rPr lang="en-US" dirty="0" err="1" smtClean="0"/>
              <a:t>Seebacher</a:t>
            </a:r>
            <a:r>
              <a:rPr lang="en-US" dirty="0" smtClean="0"/>
              <a:t> et al set up into layers. </a:t>
            </a:r>
          </a:p>
          <a:p>
            <a:pPr lvl="1"/>
            <a:r>
              <a:rPr lang="en-US" dirty="0" smtClean="0"/>
              <a:t>Superficial</a:t>
            </a:r>
          </a:p>
          <a:p>
            <a:pPr lvl="2"/>
            <a:r>
              <a:rPr lang="en-US" dirty="0" smtClean="0"/>
              <a:t>IT band anterior and biceps </a:t>
            </a:r>
            <a:r>
              <a:rPr lang="en-US" dirty="0" err="1" smtClean="0"/>
              <a:t>femoris</a:t>
            </a:r>
            <a:r>
              <a:rPr lang="en-US" dirty="0" smtClean="0"/>
              <a:t> posteriorly. </a:t>
            </a:r>
          </a:p>
          <a:p>
            <a:pPr lvl="1"/>
            <a:r>
              <a:rPr lang="en-US" dirty="0" smtClean="0"/>
              <a:t>Middle</a:t>
            </a:r>
          </a:p>
          <a:p>
            <a:pPr lvl="2"/>
            <a:r>
              <a:rPr lang="en-US" dirty="0" smtClean="0"/>
              <a:t>Quadriceps retinaculum ant. </a:t>
            </a:r>
          </a:p>
          <a:p>
            <a:pPr lvl="2"/>
            <a:r>
              <a:rPr lang="en-US" dirty="0" err="1" smtClean="0"/>
              <a:t>Patellofemoral</a:t>
            </a:r>
            <a:r>
              <a:rPr lang="en-US" dirty="0" smtClean="0"/>
              <a:t> </a:t>
            </a:r>
            <a:r>
              <a:rPr lang="en-US" dirty="0" err="1" smtClean="0"/>
              <a:t>lig</a:t>
            </a:r>
            <a:r>
              <a:rPr lang="en-US" dirty="0" smtClean="0"/>
              <a:t> </a:t>
            </a:r>
            <a:r>
              <a:rPr lang="en-US" dirty="0" smtClean="0"/>
              <a:t>posteriorly</a:t>
            </a:r>
          </a:p>
          <a:p>
            <a:pPr lvl="2"/>
            <a:r>
              <a:rPr lang="en-US" dirty="0" err="1" smtClean="0"/>
              <a:t>Patellomeniscal</a:t>
            </a:r>
            <a:r>
              <a:rPr lang="en-US" dirty="0" smtClean="0"/>
              <a:t> ligament</a:t>
            </a:r>
          </a:p>
          <a:p>
            <a:pPr lvl="1"/>
            <a:r>
              <a:rPr lang="en-US" sz="1900" dirty="0" smtClean="0"/>
              <a:t>Deep</a:t>
            </a:r>
          </a:p>
          <a:p>
            <a:pPr lvl="2"/>
            <a:r>
              <a:rPr lang="en-US" sz="1700" dirty="0" smtClean="0"/>
              <a:t>Lateral joint capsule/coronary ligament</a:t>
            </a:r>
          </a:p>
          <a:p>
            <a:pPr lvl="2"/>
            <a:r>
              <a:rPr lang="en-US" sz="1700" dirty="0" err="1" smtClean="0"/>
              <a:t>Popliteus</a:t>
            </a:r>
            <a:r>
              <a:rPr lang="en-US" sz="1700" dirty="0" smtClean="0"/>
              <a:t> tendon</a:t>
            </a:r>
          </a:p>
          <a:p>
            <a:pPr lvl="2"/>
            <a:r>
              <a:rPr lang="en-US" sz="1700" dirty="0" err="1" smtClean="0"/>
              <a:t>Popliteofibular</a:t>
            </a:r>
            <a:r>
              <a:rPr lang="en-US" sz="1700" dirty="0" smtClean="0"/>
              <a:t> ligament</a:t>
            </a:r>
          </a:p>
          <a:p>
            <a:pPr lvl="2"/>
            <a:r>
              <a:rPr lang="en-US" sz="1700" dirty="0" smtClean="0"/>
              <a:t>Arcuate ligament</a:t>
            </a:r>
          </a:p>
          <a:p>
            <a:pPr lvl="2"/>
            <a:r>
              <a:rPr lang="en-US" sz="1700" dirty="0" smtClean="0"/>
              <a:t>LCL</a:t>
            </a:r>
          </a:p>
          <a:p>
            <a:pPr lvl="2"/>
            <a:r>
              <a:rPr lang="en-US" sz="1700" dirty="0" err="1" smtClean="0"/>
              <a:t>Fabellofibular</a:t>
            </a:r>
            <a:r>
              <a:rPr lang="en-US" sz="1700" dirty="0" smtClean="0"/>
              <a:t> ligament</a:t>
            </a:r>
          </a:p>
        </p:txBody>
      </p:sp>
      <p:sp>
        <p:nvSpPr>
          <p:cNvPr id="5" name="Content Placeholder 4"/>
          <p:cNvSpPr>
            <a:spLocks noGrp="1"/>
          </p:cNvSpPr>
          <p:nvPr>
            <p:ph sz="quarter" idx="4"/>
          </p:nvPr>
        </p:nvSpPr>
        <p:spPr>
          <a:xfrm>
            <a:off x="4648200" y="2394616"/>
            <a:ext cx="3948238" cy="3759200"/>
          </a:xfrm>
        </p:spPr>
        <p:txBody>
          <a:bodyPr/>
          <a:lstStyle/>
          <a:p>
            <a:endParaRPr lang="en-US" dirty="0" smtClean="0"/>
          </a:p>
        </p:txBody>
      </p:sp>
      <p:pic>
        <p:nvPicPr>
          <p:cNvPr id="7" name="Picture 6"/>
          <p:cNvPicPr>
            <a:picLocks noChangeAspect="1"/>
          </p:cNvPicPr>
          <p:nvPr/>
        </p:nvPicPr>
        <p:blipFill>
          <a:blip r:embed="rId2"/>
          <a:stretch>
            <a:fillRect/>
          </a:stretch>
        </p:blipFill>
        <p:spPr>
          <a:xfrm>
            <a:off x="4648200" y="1524000"/>
            <a:ext cx="4343400" cy="4343400"/>
          </a:xfrm>
          <a:prstGeom prst="rect">
            <a:avLst/>
          </a:prstGeom>
        </p:spPr>
      </p:pic>
    </p:spTree>
    <p:extLst>
      <p:ext uri="{BB962C8B-B14F-4D97-AF65-F5344CB8AC3E}">
        <p14:creationId xmlns:p14="http://schemas.microsoft.com/office/powerpoint/2010/main" val="29162265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00600" y="0"/>
            <a:ext cx="2440067" cy="1524000"/>
          </a:xfrm>
        </p:spPr>
        <p:txBody>
          <a:bodyPr/>
          <a:lstStyle/>
          <a:p>
            <a:pPr algn="r"/>
            <a:r>
              <a:rPr lang="en-US" dirty="0" smtClean="0"/>
              <a:t>H &amp; P</a:t>
            </a:r>
            <a:endParaRPr lang="en-US" dirty="0"/>
          </a:p>
        </p:txBody>
      </p:sp>
      <p:sp>
        <p:nvSpPr>
          <p:cNvPr id="6" name="Content Placeholder 5"/>
          <p:cNvSpPr>
            <a:spLocks noGrp="1"/>
          </p:cNvSpPr>
          <p:nvPr>
            <p:ph sz="half" idx="13"/>
          </p:nvPr>
        </p:nvSpPr>
        <p:spPr>
          <a:xfrm>
            <a:off x="152400" y="152400"/>
            <a:ext cx="4572000" cy="6400800"/>
          </a:xfrm>
        </p:spPr>
        <p:txBody>
          <a:bodyPr>
            <a:normAutofit fontScale="85000" lnSpcReduction="10000"/>
          </a:bodyPr>
          <a:lstStyle/>
          <a:p>
            <a:r>
              <a:rPr lang="en-US" dirty="0" smtClean="0"/>
              <a:t>History</a:t>
            </a:r>
          </a:p>
          <a:p>
            <a:pPr lvl="1"/>
            <a:r>
              <a:rPr lang="en-US" dirty="0" smtClean="0"/>
              <a:t>Rarely occur on own, look for associated injuries (</a:t>
            </a:r>
            <a:r>
              <a:rPr lang="en-US" dirty="0" err="1" smtClean="0"/>
              <a:t>cruciates</a:t>
            </a:r>
            <a:r>
              <a:rPr lang="en-US" dirty="0" smtClean="0"/>
              <a:t>, collaterals, meniscus)</a:t>
            </a:r>
          </a:p>
          <a:p>
            <a:pPr lvl="1"/>
            <a:r>
              <a:rPr lang="en-US" dirty="0" smtClean="0"/>
              <a:t>Aching pain posterolateral knee (chronic PLC), and sensation of instability in extension</a:t>
            </a:r>
          </a:p>
          <a:p>
            <a:r>
              <a:rPr lang="en-US" dirty="0" smtClean="0"/>
              <a:t>Physical Exam</a:t>
            </a:r>
          </a:p>
          <a:p>
            <a:pPr lvl="1"/>
            <a:r>
              <a:rPr lang="en-US" dirty="0" smtClean="0"/>
              <a:t>Dial Test </a:t>
            </a:r>
            <a:r>
              <a:rPr lang="en-US" dirty="0" smtClean="0">
                <a:sym typeface="Wingdings" panose="05000000000000000000" pitchFamily="2" charset="2"/>
              </a:rPr>
              <a:t> PLC and PCL</a:t>
            </a:r>
          </a:p>
          <a:p>
            <a:pPr lvl="1"/>
            <a:r>
              <a:rPr lang="en-US" dirty="0" smtClean="0">
                <a:sym typeface="Wingdings" panose="05000000000000000000" pitchFamily="2" charset="2"/>
              </a:rPr>
              <a:t>Posterolateral external rotation test  PLC</a:t>
            </a:r>
          </a:p>
          <a:p>
            <a:pPr lvl="1"/>
            <a:r>
              <a:rPr lang="en-US" dirty="0" smtClean="0">
                <a:sym typeface="Wingdings" panose="05000000000000000000" pitchFamily="2" charset="2"/>
              </a:rPr>
              <a:t>Posterior Drawer Test  PCL</a:t>
            </a:r>
          </a:p>
          <a:p>
            <a:pPr lvl="1"/>
            <a:r>
              <a:rPr lang="en-US" dirty="0" smtClean="0">
                <a:sym typeface="Wingdings" panose="05000000000000000000" pitchFamily="2" charset="2"/>
              </a:rPr>
              <a:t>Varus stress Test  LCL +/- PLC (at 30 </a:t>
            </a:r>
            <a:r>
              <a:rPr lang="en-US" dirty="0" err="1" smtClean="0">
                <a:sym typeface="Wingdings" panose="05000000000000000000" pitchFamily="2" charset="2"/>
              </a:rPr>
              <a:t>deg</a:t>
            </a:r>
            <a:r>
              <a:rPr lang="en-US" dirty="0" smtClean="0">
                <a:sym typeface="Wingdings" panose="05000000000000000000" pitchFamily="2" charset="2"/>
              </a:rPr>
              <a:t>) </a:t>
            </a:r>
          </a:p>
          <a:p>
            <a:pPr lvl="1"/>
            <a:r>
              <a:rPr lang="en-US" dirty="0" smtClean="0">
                <a:sym typeface="Wingdings" panose="05000000000000000000" pitchFamily="2" charset="2"/>
              </a:rPr>
              <a:t>Quadriceps Active Test &amp; posterior sag  PCL</a:t>
            </a:r>
          </a:p>
          <a:p>
            <a:pPr lvl="1"/>
            <a:r>
              <a:rPr lang="en-US" dirty="0" smtClean="0">
                <a:sym typeface="Wingdings" panose="05000000000000000000" pitchFamily="2" charset="2"/>
              </a:rPr>
              <a:t>Reverse pivot shift PCL</a:t>
            </a:r>
          </a:p>
          <a:p>
            <a:pPr lvl="1"/>
            <a:r>
              <a:rPr lang="en-US" dirty="0" smtClean="0">
                <a:sym typeface="Wingdings" panose="05000000000000000000" pitchFamily="2" charset="2"/>
              </a:rPr>
              <a:t>Gait exam  PCL and PLC</a:t>
            </a:r>
          </a:p>
          <a:p>
            <a:pPr lvl="1"/>
            <a:r>
              <a:rPr lang="en-US" dirty="0" smtClean="0">
                <a:sym typeface="Wingdings" panose="05000000000000000000" pitchFamily="2" charset="2"/>
              </a:rPr>
              <a:t>Ext Rotation </a:t>
            </a:r>
            <a:r>
              <a:rPr lang="en-US" dirty="0" err="1" smtClean="0">
                <a:sym typeface="Wingdings" panose="05000000000000000000" pitchFamily="2" charset="2"/>
              </a:rPr>
              <a:t>Recurvatum</a:t>
            </a:r>
            <a:r>
              <a:rPr lang="en-US" dirty="0" smtClean="0">
                <a:sym typeface="Wingdings" panose="05000000000000000000" pitchFamily="2" charset="2"/>
              </a:rPr>
              <a:t>  PCL</a:t>
            </a:r>
          </a:p>
          <a:p>
            <a:pPr lvl="1"/>
            <a:r>
              <a:rPr lang="en-US" dirty="0" smtClean="0">
                <a:sym typeface="Wingdings" panose="05000000000000000000" pitchFamily="2" charset="2"/>
              </a:rPr>
              <a:t>ROM, NV exam, effusion (acute vs. chronic), </a:t>
            </a:r>
            <a:r>
              <a:rPr lang="en-US" dirty="0" err="1" smtClean="0">
                <a:sym typeface="Wingdings" panose="05000000000000000000" pitchFamily="2" charset="2"/>
              </a:rPr>
              <a:t>lachmans</a:t>
            </a:r>
            <a:r>
              <a:rPr lang="en-US" dirty="0" smtClean="0">
                <a:sym typeface="Wingdings" panose="05000000000000000000" pitchFamily="2" charset="2"/>
              </a:rPr>
              <a:t>, anterior drawer, meniscal exams, patellar grind. </a:t>
            </a:r>
          </a:p>
        </p:txBody>
      </p:sp>
      <p:pic>
        <p:nvPicPr>
          <p:cNvPr id="7" name="Picture 6"/>
          <p:cNvPicPr>
            <a:picLocks noChangeAspect="1"/>
          </p:cNvPicPr>
          <p:nvPr/>
        </p:nvPicPr>
        <p:blipFill>
          <a:blip r:embed="rId2"/>
          <a:stretch>
            <a:fillRect/>
          </a:stretch>
        </p:blipFill>
        <p:spPr>
          <a:xfrm>
            <a:off x="6977743" y="4031153"/>
            <a:ext cx="1905000" cy="1363807"/>
          </a:xfrm>
          <a:prstGeom prst="rect">
            <a:avLst/>
          </a:prstGeom>
        </p:spPr>
      </p:pic>
      <p:pic>
        <p:nvPicPr>
          <p:cNvPr id="9" name="Picture 8"/>
          <p:cNvPicPr>
            <a:picLocks noChangeAspect="1"/>
          </p:cNvPicPr>
          <p:nvPr/>
        </p:nvPicPr>
        <p:blipFill>
          <a:blip r:embed="rId3"/>
          <a:stretch>
            <a:fillRect/>
          </a:stretch>
        </p:blipFill>
        <p:spPr>
          <a:xfrm>
            <a:off x="4821265" y="2765997"/>
            <a:ext cx="1654060" cy="1184156"/>
          </a:xfrm>
          <a:prstGeom prst="rect">
            <a:avLst/>
          </a:prstGeom>
        </p:spPr>
      </p:pic>
      <p:pic>
        <p:nvPicPr>
          <p:cNvPr id="10" name="Picture 9"/>
          <p:cNvPicPr>
            <a:picLocks noChangeAspect="1"/>
          </p:cNvPicPr>
          <p:nvPr/>
        </p:nvPicPr>
        <p:blipFill>
          <a:blip r:embed="rId4"/>
          <a:stretch>
            <a:fillRect/>
          </a:stretch>
        </p:blipFill>
        <p:spPr>
          <a:xfrm>
            <a:off x="6977743" y="2725822"/>
            <a:ext cx="1676399" cy="1200150"/>
          </a:xfrm>
          <a:prstGeom prst="rect">
            <a:avLst/>
          </a:prstGeom>
        </p:spPr>
      </p:pic>
      <p:pic>
        <p:nvPicPr>
          <p:cNvPr id="11" name="Picture 10"/>
          <p:cNvPicPr>
            <a:picLocks noChangeAspect="1"/>
          </p:cNvPicPr>
          <p:nvPr/>
        </p:nvPicPr>
        <p:blipFill>
          <a:blip r:embed="rId5"/>
          <a:stretch>
            <a:fillRect/>
          </a:stretch>
        </p:blipFill>
        <p:spPr>
          <a:xfrm>
            <a:off x="4810095" y="1465096"/>
            <a:ext cx="1676400" cy="1200150"/>
          </a:xfrm>
          <a:prstGeom prst="rect">
            <a:avLst/>
          </a:prstGeom>
        </p:spPr>
      </p:pic>
      <p:pic>
        <p:nvPicPr>
          <p:cNvPr id="12" name="Picture 11"/>
          <p:cNvPicPr>
            <a:picLocks noChangeAspect="1"/>
          </p:cNvPicPr>
          <p:nvPr/>
        </p:nvPicPr>
        <p:blipFill>
          <a:blip r:embed="rId6"/>
          <a:stretch>
            <a:fillRect/>
          </a:stretch>
        </p:blipFill>
        <p:spPr>
          <a:xfrm>
            <a:off x="6977743" y="1465096"/>
            <a:ext cx="1676400" cy="1200150"/>
          </a:xfrm>
          <a:prstGeom prst="rect">
            <a:avLst/>
          </a:prstGeom>
        </p:spPr>
      </p:pic>
      <p:pic>
        <p:nvPicPr>
          <p:cNvPr id="13" name="Picture 12"/>
          <p:cNvPicPr>
            <a:picLocks noChangeAspect="1"/>
          </p:cNvPicPr>
          <p:nvPr/>
        </p:nvPicPr>
        <p:blipFill>
          <a:blip r:embed="rId7"/>
          <a:stretch>
            <a:fillRect/>
          </a:stretch>
        </p:blipFill>
        <p:spPr>
          <a:xfrm>
            <a:off x="4810095" y="3975463"/>
            <a:ext cx="1874884" cy="1406163"/>
          </a:xfrm>
          <a:prstGeom prst="rect">
            <a:avLst/>
          </a:prstGeom>
        </p:spPr>
      </p:pic>
      <p:pic>
        <p:nvPicPr>
          <p:cNvPr id="14" name="Picture 13"/>
          <p:cNvPicPr>
            <a:picLocks noChangeAspect="1"/>
          </p:cNvPicPr>
          <p:nvPr/>
        </p:nvPicPr>
        <p:blipFill>
          <a:blip r:embed="rId8"/>
          <a:stretch>
            <a:fillRect/>
          </a:stretch>
        </p:blipFill>
        <p:spPr>
          <a:xfrm>
            <a:off x="4810095" y="5418520"/>
            <a:ext cx="2057400" cy="1352550"/>
          </a:xfrm>
          <a:prstGeom prst="rect">
            <a:avLst/>
          </a:prstGeom>
        </p:spPr>
      </p:pic>
      <p:pic>
        <p:nvPicPr>
          <p:cNvPr id="15" name="Picture 14"/>
          <p:cNvPicPr>
            <a:picLocks noChangeAspect="1"/>
          </p:cNvPicPr>
          <p:nvPr/>
        </p:nvPicPr>
        <p:blipFill>
          <a:blip r:embed="rId9"/>
          <a:stretch>
            <a:fillRect/>
          </a:stretch>
        </p:blipFill>
        <p:spPr>
          <a:xfrm>
            <a:off x="6901543" y="5438730"/>
            <a:ext cx="2057400" cy="1352550"/>
          </a:xfrm>
          <a:prstGeom prst="rect">
            <a:avLst/>
          </a:prstGeom>
        </p:spPr>
      </p:pic>
    </p:spTree>
    <p:extLst>
      <p:ext uri="{BB962C8B-B14F-4D97-AF65-F5344CB8AC3E}">
        <p14:creationId xmlns:p14="http://schemas.microsoft.com/office/powerpoint/2010/main" val="8163671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86" y="13063"/>
            <a:ext cx="6554867" cy="685800"/>
          </a:xfrm>
        </p:spPr>
        <p:txBody>
          <a:bodyPr/>
          <a:lstStyle/>
          <a:p>
            <a:r>
              <a:rPr lang="en-US" dirty="0" smtClean="0"/>
              <a:t>Imaging/diagnostics</a:t>
            </a:r>
            <a:endParaRPr lang="en-US" dirty="0"/>
          </a:p>
        </p:txBody>
      </p:sp>
      <p:sp>
        <p:nvSpPr>
          <p:cNvPr id="6" name="Content Placeholder 5"/>
          <p:cNvSpPr>
            <a:spLocks noGrp="1"/>
          </p:cNvSpPr>
          <p:nvPr>
            <p:ph sz="half" idx="13"/>
          </p:nvPr>
        </p:nvSpPr>
        <p:spPr>
          <a:xfrm>
            <a:off x="152400" y="685800"/>
            <a:ext cx="3276600" cy="6019800"/>
          </a:xfrm>
        </p:spPr>
        <p:txBody>
          <a:bodyPr>
            <a:normAutofit fontScale="77500" lnSpcReduction="20000"/>
          </a:bodyPr>
          <a:lstStyle/>
          <a:p>
            <a:r>
              <a:rPr lang="en-US" dirty="0" err="1" smtClean="0"/>
              <a:t>Xrays</a:t>
            </a:r>
            <a:endParaRPr lang="en-US" dirty="0" smtClean="0"/>
          </a:p>
          <a:p>
            <a:pPr lvl="1"/>
            <a:r>
              <a:rPr lang="en-US" dirty="0" smtClean="0"/>
              <a:t>AP and lateral</a:t>
            </a:r>
          </a:p>
          <a:p>
            <a:pPr lvl="2"/>
            <a:r>
              <a:rPr lang="en-US" dirty="0" smtClean="0"/>
              <a:t>Full length standing to evaluate for varus </a:t>
            </a:r>
            <a:r>
              <a:rPr lang="en-US" dirty="0" err="1" smtClean="0"/>
              <a:t>malalignment</a:t>
            </a:r>
            <a:endParaRPr lang="en-US" dirty="0" smtClean="0"/>
          </a:p>
          <a:p>
            <a:pPr lvl="2"/>
            <a:r>
              <a:rPr lang="en-US" dirty="0" smtClean="0"/>
              <a:t>Look for increased lateral joint space and knee dislocation (acute). </a:t>
            </a:r>
          </a:p>
          <a:p>
            <a:pPr lvl="2"/>
            <a:r>
              <a:rPr lang="en-US" dirty="0" smtClean="0"/>
              <a:t>Associated fractures – avulsion (arcuate, </a:t>
            </a:r>
            <a:r>
              <a:rPr lang="en-US" dirty="0" err="1" smtClean="0"/>
              <a:t>segond</a:t>
            </a:r>
            <a:r>
              <a:rPr lang="en-US" dirty="0" smtClean="0"/>
              <a:t>, </a:t>
            </a:r>
            <a:r>
              <a:rPr lang="en-US" dirty="0" err="1" smtClean="0"/>
              <a:t>Gerdy’s</a:t>
            </a:r>
            <a:r>
              <a:rPr lang="en-US" dirty="0" smtClean="0"/>
              <a:t>)</a:t>
            </a:r>
          </a:p>
          <a:p>
            <a:pPr lvl="2"/>
            <a:r>
              <a:rPr lang="en-US" dirty="0" err="1" smtClean="0"/>
              <a:t>Tricompartmental</a:t>
            </a:r>
            <a:r>
              <a:rPr lang="en-US" dirty="0" smtClean="0"/>
              <a:t> arthritic changes</a:t>
            </a:r>
          </a:p>
          <a:p>
            <a:pPr lvl="3"/>
            <a:r>
              <a:rPr lang="en-US" dirty="0" smtClean="0"/>
              <a:t>Varus </a:t>
            </a:r>
            <a:r>
              <a:rPr lang="en-US" dirty="0" smtClean="0">
                <a:sym typeface="Wingdings" panose="05000000000000000000" pitchFamily="2" charset="2"/>
              </a:rPr>
              <a:t> medial joint line</a:t>
            </a:r>
          </a:p>
          <a:p>
            <a:pPr lvl="3"/>
            <a:r>
              <a:rPr lang="en-US" dirty="0" smtClean="0">
                <a:sym typeface="Wingdings" panose="05000000000000000000" pitchFamily="2" charset="2"/>
              </a:rPr>
              <a:t>ER  patellofemoral joint changes</a:t>
            </a:r>
          </a:p>
          <a:p>
            <a:r>
              <a:rPr lang="en-US" dirty="0" smtClean="0">
                <a:sym typeface="Wingdings" panose="05000000000000000000" pitchFamily="2" charset="2"/>
              </a:rPr>
              <a:t>MRI</a:t>
            </a:r>
          </a:p>
          <a:p>
            <a:pPr lvl="1"/>
            <a:r>
              <a:rPr lang="en-US" dirty="0" smtClean="0">
                <a:sym typeface="Wingdings" panose="05000000000000000000" pitchFamily="2" charset="2"/>
              </a:rPr>
              <a:t>Standard coronal, sagittal, axial images</a:t>
            </a:r>
          </a:p>
          <a:p>
            <a:pPr lvl="2"/>
            <a:r>
              <a:rPr lang="en-US" dirty="0" err="1" smtClean="0">
                <a:sym typeface="Wingdings" panose="05000000000000000000" pitchFamily="2" charset="2"/>
              </a:rPr>
              <a:t>Laprade</a:t>
            </a:r>
            <a:r>
              <a:rPr lang="en-US" dirty="0" smtClean="0">
                <a:sym typeface="Wingdings" panose="05000000000000000000" pitchFamily="2" charset="2"/>
              </a:rPr>
              <a:t> et al, recommended getting a </a:t>
            </a:r>
            <a:r>
              <a:rPr lang="en-US" u="sng" dirty="0" smtClean="0">
                <a:sym typeface="Wingdings" panose="05000000000000000000" pitchFamily="2" charset="2"/>
              </a:rPr>
              <a:t>coronal oblique 2mm thin cuts</a:t>
            </a:r>
            <a:r>
              <a:rPr lang="en-US" dirty="0" smtClean="0">
                <a:sym typeface="Wingdings" panose="05000000000000000000" pitchFamily="2" charset="2"/>
              </a:rPr>
              <a:t> including entire fibular head and styloid  pop tendon and LCL.  </a:t>
            </a:r>
          </a:p>
          <a:p>
            <a:pPr lvl="2"/>
            <a:r>
              <a:rPr lang="en-US" dirty="0" smtClean="0">
                <a:sym typeface="Wingdings" panose="05000000000000000000" pitchFamily="2" charset="2"/>
              </a:rPr>
              <a:t>Useful to evaluate for concomitant pathology </a:t>
            </a:r>
            <a:endParaRPr lang="en-US" dirty="0"/>
          </a:p>
        </p:txBody>
      </p:sp>
      <p:pic>
        <p:nvPicPr>
          <p:cNvPr id="3" name="Picture 2"/>
          <p:cNvPicPr>
            <a:picLocks noChangeAspect="1"/>
          </p:cNvPicPr>
          <p:nvPr/>
        </p:nvPicPr>
        <p:blipFill rotWithShape="1">
          <a:blip r:embed="rId2"/>
          <a:srcRect b="17208"/>
          <a:stretch/>
        </p:blipFill>
        <p:spPr>
          <a:xfrm>
            <a:off x="4919590" y="357245"/>
            <a:ext cx="4224410" cy="2623104"/>
          </a:xfrm>
          <a:prstGeom prst="rect">
            <a:avLst/>
          </a:prstGeom>
        </p:spPr>
      </p:pic>
      <p:pic>
        <p:nvPicPr>
          <p:cNvPr id="7" name="Picture 6"/>
          <p:cNvPicPr>
            <a:picLocks noChangeAspect="1"/>
          </p:cNvPicPr>
          <p:nvPr/>
        </p:nvPicPr>
        <p:blipFill>
          <a:blip r:embed="rId3"/>
          <a:stretch>
            <a:fillRect/>
          </a:stretch>
        </p:blipFill>
        <p:spPr>
          <a:xfrm>
            <a:off x="6796837" y="3724384"/>
            <a:ext cx="2347163" cy="3133616"/>
          </a:xfrm>
          <a:prstGeom prst="rect">
            <a:avLst/>
          </a:prstGeom>
        </p:spPr>
      </p:pic>
      <p:pic>
        <p:nvPicPr>
          <p:cNvPr id="8" name="Picture 7"/>
          <p:cNvPicPr>
            <a:picLocks noChangeAspect="1"/>
          </p:cNvPicPr>
          <p:nvPr/>
        </p:nvPicPr>
        <p:blipFill>
          <a:blip r:embed="rId4"/>
          <a:stretch>
            <a:fillRect/>
          </a:stretch>
        </p:blipFill>
        <p:spPr>
          <a:xfrm>
            <a:off x="4907065" y="2984865"/>
            <a:ext cx="1621677" cy="1579001"/>
          </a:xfrm>
          <a:prstGeom prst="rect">
            <a:avLst/>
          </a:prstGeom>
        </p:spPr>
      </p:pic>
      <p:pic>
        <p:nvPicPr>
          <p:cNvPr id="9" name="Picture 8"/>
          <p:cNvPicPr>
            <a:picLocks noChangeAspect="1"/>
          </p:cNvPicPr>
          <p:nvPr/>
        </p:nvPicPr>
        <p:blipFill>
          <a:blip r:embed="rId5"/>
          <a:stretch>
            <a:fillRect/>
          </a:stretch>
        </p:blipFill>
        <p:spPr>
          <a:xfrm>
            <a:off x="4618631" y="4563866"/>
            <a:ext cx="2213040" cy="2213040"/>
          </a:xfrm>
          <a:prstGeom prst="rect">
            <a:avLst/>
          </a:prstGeom>
        </p:spPr>
      </p:pic>
      <p:pic>
        <p:nvPicPr>
          <p:cNvPr id="10" name="Picture 9"/>
          <p:cNvPicPr>
            <a:picLocks noChangeAspect="1"/>
          </p:cNvPicPr>
          <p:nvPr/>
        </p:nvPicPr>
        <p:blipFill rotWithShape="1">
          <a:blip r:embed="rId6"/>
          <a:srcRect l="27393" t="6655" r="28651" b="10424"/>
          <a:stretch/>
        </p:blipFill>
        <p:spPr>
          <a:xfrm>
            <a:off x="3586090" y="866884"/>
            <a:ext cx="1333500" cy="3352800"/>
          </a:xfrm>
          <a:prstGeom prst="rect">
            <a:avLst/>
          </a:prstGeom>
        </p:spPr>
      </p:pic>
    </p:spTree>
    <p:extLst>
      <p:ext uri="{BB962C8B-B14F-4D97-AF65-F5344CB8AC3E}">
        <p14:creationId xmlns:p14="http://schemas.microsoft.com/office/powerpoint/2010/main" val="3303363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7200" y="381000"/>
            <a:ext cx="8229600" cy="1066800"/>
          </a:xfrm>
          <a:ln/>
        </p:spPr>
        <p:txBody>
          <a:bodyPr lIns="90000" tIns="46800" rIns="90000" bIns="46800"/>
          <a:lstStyle/>
          <a:p>
            <a:pPr algn="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PCL Anatomy</a:t>
            </a:r>
          </a:p>
        </p:txBody>
      </p:sp>
      <p:sp>
        <p:nvSpPr>
          <p:cNvPr id="8194" name="Rectangle 2"/>
          <p:cNvSpPr>
            <a:spLocks noGrp="1" noChangeArrowheads="1"/>
          </p:cNvSpPr>
          <p:nvPr>
            <p:ph idx="1"/>
          </p:nvPr>
        </p:nvSpPr>
        <p:spPr>
          <a:xfrm>
            <a:off x="0" y="0"/>
            <a:ext cx="4876800" cy="6553200"/>
          </a:xfrm>
          <a:ln/>
        </p:spPr>
        <p:txBody>
          <a:bodyPr lIns="90000" tIns="46800" rIns="90000" bIns="46800">
            <a:normAutofit lnSpcReduction="10000"/>
          </a:bodyPr>
          <a:lstStyle/>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originates from the inner surface of the medial femoral condyle and runs inferior and posterior to insert on the posterior </a:t>
            </a:r>
            <a:r>
              <a:rPr lang="en-US" altLang="en-US" sz="1600" dirty="0" err="1"/>
              <a:t>intercondylar</a:t>
            </a:r>
            <a:r>
              <a:rPr lang="en-US" altLang="en-US" sz="1600" dirty="0"/>
              <a:t> fossa of the </a:t>
            </a:r>
            <a:r>
              <a:rPr lang="en-US" altLang="en-US" sz="1600" dirty="0" err="1"/>
              <a:t>tibial</a:t>
            </a:r>
            <a:r>
              <a:rPr lang="en-US" altLang="en-US" sz="1600" dirty="0"/>
              <a:t> plateau </a:t>
            </a:r>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solidFill>
                  <a:srgbClr val="FFCC00"/>
                </a:solidFill>
              </a:rPr>
              <a:t>intra-articular but </a:t>
            </a:r>
            <a:r>
              <a:rPr lang="en-US" altLang="en-US" sz="1600" dirty="0" err="1" smtClean="0">
                <a:solidFill>
                  <a:srgbClr val="FFCC00"/>
                </a:solidFill>
              </a:rPr>
              <a:t>extrasynovial</a:t>
            </a:r>
            <a:endParaRPr lang="en-US" altLang="en-US" sz="1600" dirty="0" smtClean="0">
              <a:solidFill>
                <a:srgbClr val="FFCC00"/>
              </a:solidFill>
            </a:endParaRPr>
          </a:p>
          <a:p>
            <a:pPr marL="0" indent="0">
              <a:lnSpc>
                <a:spcPct val="80000"/>
              </a:lnSpc>
              <a:spcBef>
                <a:spcPts val="400"/>
              </a:spcBef>
              <a:spcAft>
                <a:spcPct val="0"/>
              </a:spcAft>
              <a:buClr>
                <a:srgbClr val="00CCFF"/>
              </a:buClr>
              <a:buSzPct val="65000"/>
              <a:buNone/>
              <a:tabLst>
                <a:tab pos="723900" algn="l"/>
                <a:tab pos="1447800" algn="l"/>
                <a:tab pos="2171700" algn="l"/>
                <a:tab pos="2895600" algn="l"/>
                <a:tab pos="3619500" algn="l"/>
                <a:tab pos="4343400" algn="l"/>
              </a:tabLst>
            </a:pPr>
            <a:endParaRPr lang="en-US" altLang="en-US" sz="1600" dirty="0">
              <a:solidFill>
                <a:srgbClr val="FFCC00"/>
              </a:solidFill>
            </a:endParaRPr>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2 parts: </a:t>
            </a:r>
            <a:r>
              <a:rPr lang="en-US" altLang="en-US" sz="1600" dirty="0" smtClean="0"/>
              <a:t>larger anterolateral </a:t>
            </a:r>
            <a:r>
              <a:rPr lang="en-US" altLang="en-US" sz="1600" dirty="0"/>
              <a:t>(AL) bundle and a posteromedial (PM) bundle </a:t>
            </a:r>
            <a:endParaRPr lang="en-US" altLang="en-US" sz="1600" dirty="0" smtClean="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The AL bundle of the PCL has a greater linear stiffness and elastic modulus than the PM bundle. </a:t>
            </a:r>
            <a:endParaRPr lang="en-US" altLang="en-US" sz="1600" dirty="0" smtClean="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The cross-sectional area of the PCL increases as it extends from its </a:t>
            </a:r>
            <a:r>
              <a:rPr lang="en-US" altLang="en-US" sz="1600" dirty="0" err="1"/>
              <a:t>tibial</a:t>
            </a:r>
            <a:r>
              <a:rPr lang="en-US" altLang="en-US" sz="1600" dirty="0"/>
              <a:t> to its femoral insertions. </a:t>
            </a:r>
            <a:endParaRPr lang="en-US" altLang="en-US" sz="1600" dirty="0" smtClean="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The insertion site of the PCL is 3.5 times greater than the diameter of the ligament's </a:t>
            </a:r>
            <a:r>
              <a:rPr lang="en-US" altLang="en-US" sz="1600" dirty="0" err="1"/>
              <a:t>midsubstance</a:t>
            </a:r>
            <a:r>
              <a:rPr lang="en-US" altLang="en-US" sz="1600" dirty="0"/>
              <a:t>. </a:t>
            </a:r>
            <a:endParaRPr lang="en-US" altLang="en-US" sz="1600" dirty="0" smtClean="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The PCL has larger collagen fibrils proximally, making it capable of withstanding more </a:t>
            </a:r>
            <a:r>
              <a:rPr lang="en-US" altLang="en-US" sz="1600" dirty="0" smtClean="0"/>
              <a:t>stress</a:t>
            </a:r>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The PCL complex consists of the lateral meniscus and the ligaments of Humphrey and </a:t>
            </a:r>
            <a:r>
              <a:rPr lang="en-US" altLang="en-US" sz="1600" dirty="0" err="1"/>
              <a:t>Wrisberg</a:t>
            </a:r>
            <a:r>
              <a:rPr lang="en-US" altLang="en-US" sz="1600" dirty="0"/>
              <a:t>. </a:t>
            </a:r>
            <a:endParaRPr lang="en-US" altLang="en-US" sz="1600" dirty="0" smtClean="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a:p>
          <a:p>
            <a:pPr marL="608013" indent="-608013">
              <a:lnSpc>
                <a:spcPct val="80000"/>
              </a:lnSpc>
              <a:spcBef>
                <a:spcPts val="400"/>
              </a:spcBef>
              <a:spcAft>
                <a:spcPct val="0"/>
              </a:spcAft>
              <a:buClr>
                <a:srgbClr val="00CCFF"/>
              </a:buClr>
              <a:buSzPct val="6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solidFill>
                  <a:srgbClr val="FFCC00"/>
                </a:solidFill>
              </a:rPr>
              <a:t>intimately linked to the PLC</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1447800"/>
            <a:ext cx="4238625" cy="464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458200" cy="1524000"/>
          </a:xfrm>
        </p:spPr>
        <p:txBody>
          <a:bodyPr/>
          <a:lstStyle/>
          <a:p>
            <a:r>
              <a:rPr lang="en-US" dirty="0" smtClean="0"/>
              <a:t>Classification and non op treatment</a:t>
            </a:r>
            <a:endParaRPr lang="en-US" dirty="0"/>
          </a:p>
        </p:txBody>
      </p:sp>
      <p:sp>
        <p:nvSpPr>
          <p:cNvPr id="6" name="Content Placeholder 5"/>
          <p:cNvSpPr>
            <a:spLocks noGrp="1"/>
          </p:cNvSpPr>
          <p:nvPr>
            <p:ph sz="half" idx="13"/>
          </p:nvPr>
        </p:nvSpPr>
        <p:spPr>
          <a:xfrm>
            <a:off x="228600" y="1676400"/>
            <a:ext cx="8710749" cy="4953000"/>
          </a:xfrm>
        </p:spPr>
        <p:txBody>
          <a:bodyPr>
            <a:normAutofit fontScale="77500" lnSpcReduction="20000"/>
          </a:bodyPr>
          <a:lstStyle/>
          <a:p>
            <a:r>
              <a:rPr lang="en-US" dirty="0" smtClean="0"/>
              <a:t>Classification, grades 1-3</a:t>
            </a:r>
            <a:r>
              <a:rPr lang="en-US" sz="1100" dirty="0" smtClean="0"/>
              <a:t>, covey, JBJS 2001.  </a:t>
            </a:r>
          </a:p>
          <a:p>
            <a:pPr lvl="1"/>
            <a:r>
              <a:rPr lang="en-US" dirty="0" smtClean="0"/>
              <a:t>Grade 1 </a:t>
            </a:r>
            <a:r>
              <a:rPr lang="en-US" dirty="0" smtClean="0">
                <a:sym typeface="Wingdings" panose="05000000000000000000" pitchFamily="2" charset="2"/>
              </a:rPr>
              <a:t> minimal tearing of ligaments, no abnormal joint motion</a:t>
            </a:r>
          </a:p>
          <a:p>
            <a:pPr lvl="1"/>
            <a:r>
              <a:rPr lang="en-US" dirty="0" smtClean="0">
                <a:sym typeface="Wingdings" panose="05000000000000000000" pitchFamily="2" charset="2"/>
              </a:rPr>
              <a:t>Grade 2  partial tearing of </a:t>
            </a:r>
            <a:r>
              <a:rPr lang="en-US" dirty="0" err="1" smtClean="0">
                <a:sym typeface="Wingdings" panose="05000000000000000000" pitchFamily="2" charset="2"/>
              </a:rPr>
              <a:t>ligs</a:t>
            </a:r>
            <a:r>
              <a:rPr lang="en-US" dirty="0" smtClean="0">
                <a:sym typeface="Wingdings" panose="05000000000000000000" pitchFamily="2" charset="2"/>
              </a:rPr>
              <a:t> but NO abnormal joint motion</a:t>
            </a:r>
          </a:p>
          <a:p>
            <a:pPr lvl="1"/>
            <a:r>
              <a:rPr lang="en-US" dirty="0" smtClean="0">
                <a:sym typeface="Wingdings" panose="05000000000000000000" pitchFamily="2" charset="2"/>
              </a:rPr>
              <a:t>Grade 3  complete </a:t>
            </a:r>
            <a:r>
              <a:rPr lang="en-US" dirty="0" err="1" smtClean="0">
                <a:sym typeface="Wingdings" panose="05000000000000000000" pitchFamily="2" charset="2"/>
              </a:rPr>
              <a:t>lig</a:t>
            </a:r>
            <a:r>
              <a:rPr lang="en-US" dirty="0" smtClean="0">
                <a:sym typeface="Wingdings" panose="05000000000000000000" pitchFamily="2" charset="2"/>
              </a:rPr>
              <a:t> tearing, and abnormal joint motion (PE tests +).  </a:t>
            </a:r>
          </a:p>
          <a:p>
            <a:r>
              <a:rPr lang="en-US" dirty="0" smtClean="0">
                <a:sym typeface="Wingdings" panose="05000000000000000000" pitchFamily="2" charset="2"/>
              </a:rPr>
              <a:t>Non op Treatment</a:t>
            </a:r>
          </a:p>
          <a:p>
            <a:pPr lvl="1"/>
            <a:r>
              <a:rPr lang="en-US" dirty="0" smtClean="0">
                <a:sym typeface="Wingdings" panose="05000000000000000000" pitchFamily="2" charset="2"/>
              </a:rPr>
              <a:t>Grade 1, 2 injuries  </a:t>
            </a:r>
          </a:p>
          <a:p>
            <a:pPr lvl="2"/>
            <a:r>
              <a:rPr lang="en-US" dirty="0" smtClean="0">
                <a:sym typeface="Wingdings" panose="05000000000000000000" pitchFamily="2" charset="2"/>
              </a:rPr>
              <a:t>Usually successful, some higher grade 2 injuries may fail. </a:t>
            </a:r>
          </a:p>
          <a:p>
            <a:pPr lvl="2"/>
            <a:r>
              <a:rPr lang="en-US" dirty="0" smtClean="0">
                <a:sym typeface="Wingdings" panose="05000000000000000000" pitchFamily="2" charset="2"/>
              </a:rPr>
              <a:t>Immobilize 2-4 weeks (immobilizer, cast) </a:t>
            </a:r>
          </a:p>
          <a:p>
            <a:pPr lvl="2"/>
            <a:r>
              <a:rPr lang="en-US" dirty="0" smtClean="0">
                <a:sym typeface="Wingdings" panose="05000000000000000000" pitchFamily="2" charset="2"/>
              </a:rPr>
              <a:t>Quadriceps sets and SLR allowed immediately in immobilizer only</a:t>
            </a:r>
          </a:p>
          <a:p>
            <a:pPr lvl="2"/>
            <a:r>
              <a:rPr lang="en-US" dirty="0" smtClean="0">
                <a:sym typeface="Wingdings" panose="05000000000000000000" pitchFamily="2" charset="2"/>
              </a:rPr>
              <a:t>Restrict WB during 1</a:t>
            </a:r>
            <a:r>
              <a:rPr lang="en-US" baseline="30000" dirty="0" smtClean="0">
                <a:sym typeface="Wingdings" panose="05000000000000000000" pitchFamily="2" charset="2"/>
              </a:rPr>
              <a:t>st</a:t>
            </a:r>
            <a:r>
              <a:rPr lang="en-US" dirty="0" smtClean="0">
                <a:sym typeface="Wingdings" panose="05000000000000000000" pitchFamily="2" charset="2"/>
              </a:rPr>
              <a:t> 2-4 wks.  </a:t>
            </a:r>
          </a:p>
          <a:p>
            <a:pPr lvl="2"/>
            <a:r>
              <a:rPr lang="en-US" dirty="0" smtClean="0">
                <a:sym typeface="Wingdings" panose="05000000000000000000" pitchFamily="2" charset="2"/>
              </a:rPr>
              <a:t>After 3-4 </a:t>
            </a:r>
            <a:r>
              <a:rPr lang="en-US" dirty="0" err="1" smtClean="0">
                <a:sym typeface="Wingdings" panose="05000000000000000000" pitchFamily="2" charset="2"/>
              </a:rPr>
              <a:t>wks</a:t>
            </a:r>
            <a:r>
              <a:rPr lang="en-US" dirty="0" smtClean="0">
                <a:sym typeface="Wingdings" panose="05000000000000000000" pitchFamily="2" charset="2"/>
              </a:rPr>
              <a:t>  allow WBAT (send to therapy) and protected ROM in hinged brace, and closed chain quad strengthening</a:t>
            </a:r>
          </a:p>
          <a:p>
            <a:pPr lvl="2"/>
            <a:r>
              <a:rPr lang="en-US" dirty="0" smtClean="0">
                <a:sym typeface="Wingdings" panose="05000000000000000000" pitchFamily="2" charset="2"/>
              </a:rPr>
              <a:t>AVOID hamstring strengthening for 6-10 </a:t>
            </a:r>
            <a:r>
              <a:rPr lang="en-US" dirty="0" err="1" smtClean="0">
                <a:sym typeface="Wingdings" panose="05000000000000000000" pitchFamily="2" charset="2"/>
              </a:rPr>
              <a:t>wks</a:t>
            </a:r>
            <a:r>
              <a:rPr lang="en-US" dirty="0" smtClean="0">
                <a:sym typeface="Wingdings" panose="05000000000000000000" pitchFamily="2" charset="2"/>
              </a:rPr>
              <a:t> after injury.  </a:t>
            </a:r>
          </a:p>
          <a:p>
            <a:r>
              <a:rPr lang="en-US" dirty="0" smtClean="0">
                <a:sym typeface="Wingdings" panose="05000000000000000000" pitchFamily="2" charset="2"/>
              </a:rPr>
              <a:t>Operative Treatment</a:t>
            </a:r>
          </a:p>
          <a:p>
            <a:pPr lvl="1"/>
            <a:r>
              <a:rPr lang="en-US" dirty="0" smtClean="0">
                <a:sym typeface="Wingdings" panose="05000000000000000000" pitchFamily="2" charset="2"/>
              </a:rPr>
              <a:t>Indications: 5-10 mm of opening to varus stress at 30 degrees </a:t>
            </a:r>
          </a:p>
          <a:p>
            <a:pPr lvl="1"/>
            <a:r>
              <a:rPr lang="en-US" dirty="0" smtClean="0">
                <a:sym typeface="Wingdings" panose="05000000000000000000" pitchFamily="2" charset="2"/>
              </a:rPr>
              <a:t>Positive dial test or posterolateral external rotation test</a:t>
            </a:r>
          </a:p>
          <a:p>
            <a:pPr lvl="1"/>
            <a:r>
              <a:rPr lang="en-US" dirty="0" smtClean="0">
                <a:sym typeface="Wingdings" panose="05000000000000000000" pitchFamily="2" charset="2"/>
              </a:rPr>
              <a:t>These are consistent with a grade III PLC injury.  </a:t>
            </a: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1831510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4429"/>
            <a:ext cx="7924800" cy="990600"/>
          </a:xfrm>
        </p:spPr>
        <p:txBody>
          <a:bodyPr>
            <a:normAutofit/>
          </a:bodyPr>
          <a:lstStyle/>
          <a:p>
            <a:r>
              <a:rPr lang="en-US" dirty="0" smtClean="0"/>
              <a:t>Algorithm For Treatment,</a:t>
            </a:r>
            <a:r>
              <a:rPr lang="en-US" sz="2000" dirty="0" smtClean="0"/>
              <a:t> </a:t>
            </a:r>
            <a:r>
              <a:rPr lang="en-US" sz="1050" dirty="0" err="1" smtClean="0"/>
              <a:t>acc</a:t>
            </a:r>
            <a:r>
              <a:rPr lang="en-US" sz="1050" dirty="0" smtClean="0"/>
              <a:t> to </a:t>
            </a:r>
            <a:r>
              <a:rPr lang="en-US" sz="1050" dirty="0" err="1" smtClean="0"/>
              <a:t>LaPrade</a:t>
            </a:r>
            <a:r>
              <a:rPr lang="en-US" sz="1050" dirty="0"/>
              <a:t> </a:t>
            </a:r>
            <a:r>
              <a:rPr lang="en-US" sz="1050" dirty="0" smtClean="0"/>
              <a:t>et al. </a:t>
            </a:r>
            <a:endParaRPr lang="en-US" sz="1400" dirty="0"/>
          </a:p>
        </p:txBody>
      </p:sp>
      <p:pic>
        <p:nvPicPr>
          <p:cNvPr id="25" name="Picture 24"/>
          <p:cNvPicPr>
            <a:picLocks noChangeAspect="1"/>
          </p:cNvPicPr>
          <p:nvPr/>
        </p:nvPicPr>
        <p:blipFill rotWithShape="1">
          <a:blip r:embed="rId2"/>
          <a:srcRect b="7037"/>
          <a:stretch/>
        </p:blipFill>
        <p:spPr>
          <a:xfrm>
            <a:off x="2325336" y="1029789"/>
            <a:ext cx="4674051" cy="5791200"/>
          </a:xfrm>
          <a:prstGeom prst="rect">
            <a:avLst/>
          </a:prstGeom>
        </p:spPr>
      </p:pic>
    </p:spTree>
    <p:extLst>
      <p:ext uri="{BB962C8B-B14F-4D97-AF65-F5344CB8AC3E}">
        <p14:creationId xmlns:p14="http://schemas.microsoft.com/office/powerpoint/2010/main" val="12045079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3509"/>
            <a:ext cx="6554867" cy="762000"/>
          </a:xfrm>
        </p:spPr>
        <p:txBody>
          <a:bodyPr/>
          <a:lstStyle/>
          <a:p>
            <a:r>
              <a:rPr lang="en-US" dirty="0" smtClean="0"/>
              <a:t>Operative treatment</a:t>
            </a:r>
            <a:endParaRPr lang="en-US" dirty="0"/>
          </a:p>
        </p:txBody>
      </p:sp>
      <p:sp>
        <p:nvSpPr>
          <p:cNvPr id="5" name="Content Placeholder 4"/>
          <p:cNvSpPr>
            <a:spLocks noGrp="1"/>
          </p:cNvSpPr>
          <p:nvPr>
            <p:ph sz="quarter" idx="4"/>
          </p:nvPr>
        </p:nvSpPr>
        <p:spPr>
          <a:xfrm>
            <a:off x="4676485" y="1752600"/>
            <a:ext cx="4495800" cy="4876800"/>
          </a:xfrm>
        </p:spPr>
        <p:txBody>
          <a:bodyPr>
            <a:normAutofit fontScale="55000" lnSpcReduction="20000"/>
          </a:bodyPr>
          <a:lstStyle/>
          <a:p>
            <a:r>
              <a:rPr lang="en-US" dirty="0" smtClean="0"/>
              <a:t>Operative timing</a:t>
            </a:r>
          </a:p>
          <a:p>
            <a:pPr lvl="1"/>
            <a:r>
              <a:rPr lang="en-US" dirty="0" smtClean="0"/>
              <a:t>Ideally between 10 days and 3 weeks after injury.</a:t>
            </a:r>
          </a:p>
          <a:p>
            <a:pPr lvl="1"/>
            <a:r>
              <a:rPr lang="en-US" dirty="0" smtClean="0"/>
              <a:t>Encourage ROM and quad strengthening before surgery. </a:t>
            </a:r>
          </a:p>
          <a:p>
            <a:pPr lvl="1"/>
            <a:r>
              <a:rPr lang="en-US" dirty="0" smtClean="0"/>
              <a:t>&gt;3 weeks increased scarring and difficulty in </a:t>
            </a:r>
            <a:r>
              <a:rPr lang="en-US" dirty="0" err="1" smtClean="0"/>
              <a:t>reparing</a:t>
            </a:r>
            <a:r>
              <a:rPr lang="en-US" dirty="0" smtClean="0"/>
              <a:t> PLCs primarily (for avulsions.)</a:t>
            </a:r>
          </a:p>
          <a:p>
            <a:pPr lvl="1"/>
            <a:r>
              <a:rPr lang="en-US" dirty="0" smtClean="0"/>
              <a:t>Multiple ligament injuries</a:t>
            </a:r>
          </a:p>
          <a:p>
            <a:pPr lvl="2"/>
            <a:r>
              <a:rPr lang="en-US" dirty="0" smtClean="0"/>
              <a:t>Femoral Tunnel PCL and graft, femoral tunnel ACL and graft, then open PLC recon, then </a:t>
            </a:r>
            <a:r>
              <a:rPr lang="en-US" dirty="0" err="1" smtClean="0"/>
              <a:t>tibial</a:t>
            </a:r>
            <a:r>
              <a:rPr lang="en-US" dirty="0" smtClean="0"/>
              <a:t> tunnels and graft </a:t>
            </a:r>
            <a:r>
              <a:rPr lang="en-US" dirty="0"/>
              <a:t>tensioning lastly. </a:t>
            </a:r>
            <a:r>
              <a:rPr lang="en-US" sz="900" dirty="0" err="1"/>
              <a:t>Sgaglione</a:t>
            </a:r>
            <a:r>
              <a:rPr lang="en-US" sz="900" dirty="0"/>
              <a:t> N. Management of the multiple ligament knee injury. Presented at: </a:t>
            </a:r>
            <a:r>
              <a:rPr lang="en-US" sz="900" i="1" dirty="0"/>
              <a:t>Orthopedics Today</a:t>
            </a:r>
            <a:r>
              <a:rPr lang="en-US" sz="900" dirty="0"/>
              <a:t> Hawaii; Jan. 13-16, 2013; </a:t>
            </a:r>
            <a:r>
              <a:rPr lang="en-US" sz="900" dirty="0" err="1"/>
              <a:t>Kohala</a:t>
            </a:r>
            <a:r>
              <a:rPr lang="en-US" sz="900" dirty="0"/>
              <a:t> Coast, Hawaii.</a:t>
            </a:r>
            <a:endParaRPr lang="en-US" sz="900" dirty="0" smtClean="0"/>
          </a:p>
          <a:p>
            <a:r>
              <a:rPr lang="en-US" dirty="0" smtClean="0"/>
              <a:t>Techniques</a:t>
            </a:r>
          </a:p>
          <a:p>
            <a:pPr lvl="1"/>
            <a:r>
              <a:rPr lang="en-US" dirty="0" smtClean="0"/>
              <a:t>Primary repair of avulsion (only if reaches in full </a:t>
            </a:r>
            <a:r>
              <a:rPr lang="en-US" dirty="0" err="1" smtClean="0"/>
              <a:t>ext</a:t>
            </a:r>
            <a:r>
              <a:rPr lang="en-US" dirty="0" smtClean="0"/>
              <a:t>)</a:t>
            </a:r>
          </a:p>
          <a:p>
            <a:pPr lvl="2"/>
            <a:r>
              <a:rPr lang="en-US" dirty="0" err="1" smtClean="0"/>
              <a:t>Popliteus</a:t>
            </a:r>
            <a:r>
              <a:rPr lang="en-US" dirty="0" smtClean="0"/>
              <a:t> tendon, biceps </a:t>
            </a:r>
            <a:r>
              <a:rPr lang="en-US" dirty="0" err="1" smtClean="0"/>
              <a:t>femoris</a:t>
            </a:r>
            <a:r>
              <a:rPr lang="en-US" dirty="0" smtClean="0"/>
              <a:t>, arcuate fracture, LCL</a:t>
            </a:r>
          </a:p>
          <a:p>
            <a:pPr lvl="1"/>
            <a:r>
              <a:rPr lang="en-US" dirty="0" smtClean="0"/>
              <a:t>Reconstruction of </a:t>
            </a:r>
            <a:r>
              <a:rPr lang="en-US" dirty="0" err="1" smtClean="0"/>
              <a:t>midsubstance</a:t>
            </a:r>
            <a:r>
              <a:rPr lang="en-US" dirty="0" smtClean="0"/>
              <a:t> or chronic tear</a:t>
            </a:r>
          </a:p>
          <a:p>
            <a:r>
              <a:rPr lang="en-US" dirty="0" smtClean="0"/>
              <a:t>Dissection (Wiesel, 2011)</a:t>
            </a:r>
          </a:p>
          <a:p>
            <a:pPr lvl="1"/>
            <a:r>
              <a:rPr lang="en-US" dirty="0" smtClean="0"/>
              <a:t>Positioning: lazy lateral position, allows for arthroscopic work and IR of leg for open PLC approach.</a:t>
            </a:r>
          </a:p>
          <a:p>
            <a:pPr lvl="1"/>
            <a:r>
              <a:rPr lang="en-US" dirty="0" smtClean="0"/>
              <a:t>Incision 12-18 cm start just superior to lateral epicondyle along posterior border or center of IT band.  </a:t>
            </a:r>
          </a:p>
          <a:p>
            <a:pPr lvl="2"/>
            <a:r>
              <a:rPr lang="en-US" dirty="0" smtClean="0"/>
              <a:t>Lateral hockey stick</a:t>
            </a:r>
          </a:p>
          <a:p>
            <a:pPr lvl="2"/>
            <a:r>
              <a:rPr lang="en-US" dirty="0" smtClean="0"/>
              <a:t>Straight</a:t>
            </a:r>
          </a:p>
          <a:p>
            <a:pPr lvl="2"/>
            <a:r>
              <a:rPr lang="en-US" dirty="0" smtClean="0"/>
              <a:t>Curvilinear</a:t>
            </a:r>
          </a:p>
          <a:p>
            <a:pPr lvl="1"/>
            <a:r>
              <a:rPr lang="en-US" dirty="0" smtClean="0"/>
              <a:t>Isolate the peroneal nerve and protect it, found behind the biceps </a:t>
            </a:r>
            <a:r>
              <a:rPr lang="en-US" dirty="0" err="1" smtClean="0"/>
              <a:t>femoris</a:t>
            </a:r>
            <a:r>
              <a:rPr lang="en-US" dirty="0" smtClean="0"/>
              <a:t>..  Trace it around the fibular head. </a:t>
            </a:r>
          </a:p>
          <a:p>
            <a:pPr lvl="1"/>
            <a:endParaRPr lang="en-US" dirty="0" smtClean="0"/>
          </a:p>
          <a:p>
            <a:pPr lvl="1"/>
            <a:endParaRPr lang="en-US" dirty="0"/>
          </a:p>
        </p:txBody>
      </p:sp>
      <p:pic>
        <p:nvPicPr>
          <p:cNvPr id="2" name="Picture 1"/>
          <p:cNvPicPr>
            <a:picLocks noChangeAspect="1"/>
          </p:cNvPicPr>
          <p:nvPr/>
        </p:nvPicPr>
        <p:blipFill>
          <a:blip r:embed="rId2"/>
          <a:stretch>
            <a:fillRect/>
          </a:stretch>
        </p:blipFill>
        <p:spPr>
          <a:xfrm>
            <a:off x="0" y="3639925"/>
            <a:ext cx="4704806" cy="3211217"/>
          </a:xfrm>
          <a:prstGeom prst="rect">
            <a:avLst/>
          </a:prstGeom>
        </p:spPr>
      </p:pic>
      <p:pic>
        <p:nvPicPr>
          <p:cNvPr id="7" name="Picture 6"/>
          <p:cNvPicPr>
            <a:picLocks noChangeAspect="1"/>
          </p:cNvPicPr>
          <p:nvPr/>
        </p:nvPicPr>
        <p:blipFill>
          <a:blip r:embed="rId3"/>
          <a:stretch>
            <a:fillRect/>
          </a:stretch>
        </p:blipFill>
        <p:spPr>
          <a:xfrm>
            <a:off x="0" y="810225"/>
            <a:ext cx="3003536" cy="2256245"/>
          </a:xfrm>
          <a:prstGeom prst="rect">
            <a:avLst/>
          </a:prstGeom>
        </p:spPr>
      </p:pic>
      <p:pic>
        <p:nvPicPr>
          <p:cNvPr id="8" name="Content Placeholder 7"/>
          <p:cNvPicPr>
            <a:picLocks noGrp="1" noChangeAspect="1"/>
          </p:cNvPicPr>
          <p:nvPr>
            <p:ph sz="half" idx="13"/>
          </p:nvPr>
        </p:nvPicPr>
        <p:blipFill>
          <a:blip r:embed="rId4"/>
          <a:stretch>
            <a:fillRect/>
          </a:stretch>
        </p:blipFill>
        <p:spPr>
          <a:xfrm>
            <a:off x="2252254" y="775880"/>
            <a:ext cx="2774572" cy="2079274"/>
          </a:xfrm>
          <a:prstGeom prst="rect">
            <a:avLst/>
          </a:prstGeom>
        </p:spPr>
      </p:pic>
      <p:pic>
        <p:nvPicPr>
          <p:cNvPr id="9" name="Picture 8"/>
          <p:cNvPicPr>
            <a:picLocks noChangeAspect="1"/>
          </p:cNvPicPr>
          <p:nvPr/>
        </p:nvPicPr>
        <p:blipFill>
          <a:blip r:embed="rId5"/>
          <a:stretch>
            <a:fillRect/>
          </a:stretch>
        </p:blipFill>
        <p:spPr>
          <a:xfrm>
            <a:off x="2352403" y="2852977"/>
            <a:ext cx="2203067" cy="1655214"/>
          </a:xfrm>
          <a:prstGeom prst="rect">
            <a:avLst/>
          </a:prstGeom>
        </p:spPr>
      </p:pic>
      <p:pic>
        <p:nvPicPr>
          <p:cNvPr id="10" name="Picture 9"/>
          <p:cNvPicPr>
            <a:picLocks noChangeAspect="1"/>
          </p:cNvPicPr>
          <p:nvPr/>
        </p:nvPicPr>
        <p:blipFill rotWithShape="1">
          <a:blip r:embed="rId6"/>
          <a:srcRect l="13814" t="11928" r="19623" b="35924"/>
          <a:stretch/>
        </p:blipFill>
        <p:spPr>
          <a:xfrm>
            <a:off x="7473931" y="15206"/>
            <a:ext cx="1665715" cy="1739317"/>
          </a:xfrm>
          <a:prstGeom prst="rect">
            <a:avLst/>
          </a:prstGeom>
        </p:spPr>
      </p:pic>
      <p:sp>
        <p:nvSpPr>
          <p:cNvPr id="11" name="TextBox 10"/>
          <p:cNvSpPr txBox="1"/>
          <p:nvPr/>
        </p:nvSpPr>
        <p:spPr>
          <a:xfrm>
            <a:off x="7637519" y="1576494"/>
            <a:ext cx="1609230" cy="200055"/>
          </a:xfrm>
          <a:prstGeom prst="rect">
            <a:avLst/>
          </a:prstGeom>
          <a:noFill/>
        </p:spPr>
        <p:txBody>
          <a:bodyPr wrap="square" rtlCol="0">
            <a:spAutoFit/>
          </a:bodyPr>
          <a:lstStyle/>
          <a:p>
            <a:r>
              <a:rPr lang="en-US" sz="700" dirty="0" err="1" smtClean="0"/>
              <a:t>Ranawat</a:t>
            </a:r>
            <a:r>
              <a:rPr lang="en-US" sz="700" dirty="0" smtClean="0"/>
              <a:t>, PLC review 2008</a:t>
            </a:r>
            <a:endParaRPr lang="en-US" sz="700" dirty="0"/>
          </a:p>
        </p:txBody>
      </p:sp>
    </p:spTree>
    <p:extLst>
      <p:ext uri="{BB962C8B-B14F-4D97-AF65-F5344CB8AC3E}">
        <p14:creationId xmlns:p14="http://schemas.microsoft.com/office/powerpoint/2010/main" val="1547533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6554867" cy="1524000"/>
          </a:xfrm>
        </p:spPr>
        <p:txBody>
          <a:bodyPr/>
          <a:lstStyle/>
          <a:p>
            <a:r>
              <a:rPr lang="en-US" dirty="0" smtClean="0"/>
              <a:t>Avulsion </a:t>
            </a:r>
            <a:r>
              <a:rPr lang="en-US" dirty="0" err="1" smtClean="0"/>
              <a:t>INjuries</a:t>
            </a:r>
            <a:endParaRPr lang="en-US" dirty="0"/>
          </a:p>
        </p:txBody>
      </p:sp>
      <p:sp>
        <p:nvSpPr>
          <p:cNvPr id="6" name="Content Placeholder 5"/>
          <p:cNvSpPr>
            <a:spLocks noGrp="1"/>
          </p:cNvSpPr>
          <p:nvPr>
            <p:ph sz="half" idx="13"/>
          </p:nvPr>
        </p:nvSpPr>
        <p:spPr>
          <a:xfrm>
            <a:off x="457200" y="2394616"/>
            <a:ext cx="3949967" cy="3767667"/>
          </a:xfrm>
        </p:spPr>
        <p:txBody>
          <a:bodyPr/>
          <a:lstStyle/>
          <a:p>
            <a:endParaRPr lang="en-US"/>
          </a:p>
        </p:txBody>
      </p:sp>
      <p:pic>
        <p:nvPicPr>
          <p:cNvPr id="7" name="Content Placeholder 6"/>
          <p:cNvPicPr>
            <a:picLocks noGrp="1" noChangeAspect="1"/>
          </p:cNvPicPr>
          <p:nvPr>
            <p:ph sz="quarter" idx="4"/>
          </p:nvPr>
        </p:nvPicPr>
        <p:blipFill>
          <a:blip r:embed="rId2"/>
          <a:stretch>
            <a:fillRect/>
          </a:stretch>
        </p:blipFill>
        <p:spPr>
          <a:xfrm>
            <a:off x="4343400" y="3375677"/>
            <a:ext cx="4518131" cy="3392646"/>
          </a:xfrm>
          <a:prstGeom prst="rect">
            <a:avLst/>
          </a:prstGeom>
        </p:spPr>
      </p:pic>
      <p:pic>
        <p:nvPicPr>
          <p:cNvPr id="2" name="Picture 1"/>
          <p:cNvPicPr>
            <a:picLocks noChangeAspect="1"/>
          </p:cNvPicPr>
          <p:nvPr/>
        </p:nvPicPr>
        <p:blipFill>
          <a:blip r:embed="rId3"/>
          <a:stretch>
            <a:fillRect/>
          </a:stretch>
        </p:blipFill>
        <p:spPr>
          <a:xfrm>
            <a:off x="30480" y="27092"/>
            <a:ext cx="3634255" cy="2738416"/>
          </a:xfrm>
          <a:prstGeom prst="rect">
            <a:avLst/>
          </a:prstGeom>
        </p:spPr>
      </p:pic>
      <p:pic>
        <p:nvPicPr>
          <p:cNvPr id="3" name="Picture 2"/>
          <p:cNvPicPr>
            <a:picLocks noChangeAspect="1"/>
          </p:cNvPicPr>
          <p:nvPr/>
        </p:nvPicPr>
        <p:blipFill>
          <a:blip r:embed="rId4"/>
          <a:stretch>
            <a:fillRect/>
          </a:stretch>
        </p:blipFill>
        <p:spPr>
          <a:xfrm>
            <a:off x="0" y="3352799"/>
            <a:ext cx="4577506" cy="3438403"/>
          </a:xfrm>
          <a:prstGeom prst="rect">
            <a:avLst/>
          </a:prstGeom>
        </p:spPr>
      </p:pic>
      <p:pic>
        <p:nvPicPr>
          <p:cNvPr id="8" name="Picture 7"/>
          <p:cNvPicPr>
            <a:picLocks noChangeAspect="1"/>
          </p:cNvPicPr>
          <p:nvPr/>
        </p:nvPicPr>
        <p:blipFill rotWithShape="1">
          <a:blip r:embed="rId5"/>
          <a:srcRect l="12407" t="10534" r="15160" b="8569"/>
          <a:stretch/>
        </p:blipFill>
        <p:spPr>
          <a:xfrm>
            <a:off x="2705099" y="0"/>
            <a:ext cx="4018395" cy="3364238"/>
          </a:xfrm>
          <a:prstGeom prst="rect">
            <a:avLst/>
          </a:prstGeom>
        </p:spPr>
      </p:pic>
      <p:pic>
        <p:nvPicPr>
          <p:cNvPr id="9" name="Picture 8"/>
          <p:cNvPicPr>
            <a:picLocks noChangeAspect="1"/>
          </p:cNvPicPr>
          <p:nvPr/>
        </p:nvPicPr>
        <p:blipFill rotWithShape="1">
          <a:blip r:embed="rId6"/>
          <a:srcRect l="16737" t="11020" r="12184" b="9636"/>
          <a:stretch/>
        </p:blipFill>
        <p:spPr>
          <a:xfrm>
            <a:off x="5985543" y="582962"/>
            <a:ext cx="3276600" cy="2743201"/>
          </a:xfrm>
          <a:prstGeom prst="rect">
            <a:avLst/>
          </a:prstGeom>
        </p:spPr>
      </p:pic>
      <p:pic>
        <p:nvPicPr>
          <p:cNvPr id="10" name="Picture 9"/>
          <p:cNvPicPr>
            <a:picLocks noChangeAspect="1"/>
          </p:cNvPicPr>
          <p:nvPr/>
        </p:nvPicPr>
        <p:blipFill>
          <a:blip r:embed="rId7"/>
          <a:stretch>
            <a:fillRect/>
          </a:stretch>
        </p:blipFill>
        <p:spPr>
          <a:xfrm>
            <a:off x="1606602" y="3028189"/>
            <a:ext cx="2801461" cy="3740134"/>
          </a:xfrm>
          <a:prstGeom prst="rect">
            <a:avLst/>
          </a:prstGeom>
        </p:spPr>
      </p:pic>
      <p:pic>
        <p:nvPicPr>
          <p:cNvPr id="11" name="Picture 10"/>
          <p:cNvPicPr>
            <a:picLocks noChangeAspect="1"/>
          </p:cNvPicPr>
          <p:nvPr/>
        </p:nvPicPr>
        <p:blipFill>
          <a:blip r:embed="rId8"/>
          <a:stretch>
            <a:fillRect/>
          </a:stretch>
        </p:blipFill>
        <p:spPr>
          <a:xfrm>
            <a:off x="3976296" y="3200373"/>
            <a:ext cx="2548349" cy="3395766"/>
          </a:xfrm>
          <a:prstGeom prst="rect">
            <a:avLst/>
          </a:prstGeom>
        </p:spPr>
      </p:pic>
      <p:sp>
        <p:nvSpPr>
          <p:cNvPr id="12" name="TextBox 11"/>
          <p:cNvSpPr txBox="1"/>
          <p:nvPr/>
        </p:nvSpPr>
        <p:spPr>
          <a:xfrm>
            <a:off x="7772400" y="6019800"/>
            <a:ext cx="1089131" cy="577081"/>
          </a:xfrm>
          <a:prstGeom prst="rect">
            <a:avLst/>
          </a:prstGeom>
          <a:noFill/>
        </p:spPr>
        <p:txBody>
          <a:bodyPr wrap="square" rtlCol="0">
            <a:spAutoFit/>
          </a:bodyPr>
          <a:lstStyle/>
          <a:p>
            <a:r>
              <a:rPr lang="en-US" sz="1050" dirty="0" smtClean="0"/>
              <a:t>Fix with Suture Anchor to fibula</a:t>
            </a:r>
            <a:endParaRPr lang="en-US" sz="1050" dirty="0"/>
          </a:p>
        </p:txBody>
      </p:sp>
    </p:spTree>
    <p:extLst>
      <p:ext uri="{BB962C8B-B14F-4D97-AF65-F5344CB8AC3E}">
        <p14:creationId xmlns:p14="http://schemas.microsoft.com/office/powerpoint/2010/main" val="428343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8404" y="4119154"/>
            <a:ext cx="3338305" cy="2507028"/>
          </a:xfrm>
          <a:prstGeom prst="rect">
            <a:avLst/>
          </a:prstGeom>
        </p:spPr>
      </p:pic>
      <p:sp>
        <p:nvSpPr>
          <p:cNvPr id="4" name="Title 3"/>
          <p:cNvSpPr>
            <a:spLocks noGrp="1"/>
          </p:cNvSpPr>
          <p:nvPr>
            <p:ph type="title"/>
          </p:nvPr>
        </p:nvSpPr>
        <p:spPr>
          <a:xfrm>
            <a:off x="685800" y="152400"/>
            <a:ext cx="6554867" cy="1524000"/>
          </a:xfrm>
        </p:spPr>
        <p:txBody>
          <a:bodyPr/>
          <a:lstStyle/>
          <a:p>
            <a:r>
              <a:rPr lang="en-US" dirty="0" smtClean="0"/>
              <a:t>More Avulsions</a:t>
            </a:r>
            <a:endParaRPr lang="en-US" dirty="0"/>
          </a:p>
        </p:txBody>
      </p:sp>
      <p:sp>
        <p:nvSpPr>
          <p:cNvPr id="6" name="Content Placeholder 5"/>
          <p:cNvSpPr>
            <a:spLocks noGrp="1"/>
          </p:cNvSpPr>
          <p:nvPr>
            <p:ph sz="half" idx="13"/>
          </p:nvPr>
        </p:nvSpPr>
        <p:spPr>
          <a:xfrm>
            <a:off x="457200" y="2394616"/>
            <a:ext cx="3949967" cy="3767667"/>
          </a:xfrm>
        </p:spPr>
        <p:txBody>
          <a:bodyPr/>
          <a:lstStyle/>
          <a:p>
            <a:endParaRPr lang="en-US" dirty="0"/>
          </a:p>
        </p:txBody>
      </p:sp>
      <p:sp>
        <p:nvSpPr>
          <p:cNvPr id="5" name="Content Placeholder 4"/>
          <p:cNvSpPr>
            <a:spLocks noGrp="1"/>
          </p:cNvSpPr>
          <p:nvPr>
            <p:ph sz="quarter" idx="4"/>
          </p:nvPr>
        </p:nvSpPr>
        <p:spPr>
          <a:xfrm>
            <a:off x="4648200" y="2394616"/>
            <a:ext cx="3948238" cy="3759200"/>
          </a:xfrm>
        </p:spPr>
        <p:txBody>
          <a:bodyPr/>
          <a:lstStyle/>
          <a:p>
            <a:endParaRPr lang="en-US" dirty="0"/>
          </a:p>
        </p:txBody>
      </p:sp>
      <p:pic>
        <p:nvPicPr>
          <p:cNvPr id="2" name="Picture 1"/>
          <p:cNvPicPr>
            <a:picLocks noChangeAspect="1"/>
          </p:cNvPicPr>
          <p:nvPr/>
        </p:nvPicPr>
        <p:blipFill>
          <a:blip r:embed="rId3"/>
          <a:stretch>
            <a:fillRect/>
          </a:stretch>
        </p:blipFill>
        <p:spPr>
          <a:xfrm>
            <a:off x="25893" y="4114800"/>
            <a:ext cx="3463201" cy="2595974"/>
          </a:xfrm>
          <a:prstGeom prst="rect">
            <a:avLst/>
          </a:prstGeom>
        </p:spPr>
      </p:pic>
      <p:pic>
        <p:nvPicPr>
          <p:cNvPr id="7" name="Picture 6"/>
          <p:cNvPicPr>
            <a:picLocks noChangeAspect="1"/>
          </p:cNvPicPr>
          <p:nvPr/>
        </p:nvPicPr>
        <p:blipFill>
          <a:blip r:embed="rId4"/>
          <a:stretch>
            <a:fillRect/>
          </a:stretch>
        </p:blipFill>
        <p:spPr>
          <a:xfrm>
            <a:off x="0" y="1447800"/>
            <a:ext cx="3402753" cy="2556135"/>
          </a:xfrm>
          <a:prstGeom prst="rect">
            <a:avLst/>
          </a:prstGeom>
        </p:spPr>
      </p:pic>
      <p:pic>
        <p:nvPicPr>
          <p:cNvPr id="8" name="Picture 7"/>
          <p:cNvPicPr>
            <a:picLocks noChangeAspect="1"/>
          </p:cNvPicPr>
          <p:nvPr/>
        </p:nvPicPr>
        <p:blipFill>
          <a:blip r:embed="rId5"/>
          <a:stretch>
            <a:fillRect/>
          </a:stretch>
        </p:blipFill>
        <p:spPr>
          <a:xfrm>
            <a:off x="3528404" y="1447800"/>
            <a:ext cx="3429354" cy="2569970"/>
          </a:xfrm>
          <a:prstGeom prst="rect">
            <a:avLst/>
          </a:prstGeom>
        </p:spPr>
      </p:pic>
    </p:spTree>
    <p:extLst>
      <p:ext uri="{BB962C8B-B14F-4D97-AF65-F5344CB8AC3E}">
        <p14:creationId xmlns:p14="http://schemas.microsoft.com/office/powerpoint/2010/main" val="24991421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687" y="109698"/>
            <a:ext cx="6554867" cy="783351"/>
          </a:xfrm>
        </p:spPr>
        <p:txBody>
          <a:bodyPr/>
          <a:lstStyle/>
          <a:p>
            <a:r>
              <a:rPr lang="en-US" dirty="0" smtClean="0"/>
              <a:t>PLC Reconstructions</a:t>
            </a:r>
            <a:endParaRPr lang="en-US" dirty="0"/>
          </a:p>
        </p:txBody>
      </p:sp>
      <p:sp>
        <p:nvSpPr>
          <p:cNvPr id="6" name="Content Placeholder 5"/>
          <p:cNvSpPr>
            <a:spLocks noGrp="1"/>
          </p:cNvSpPr>
          <p:nvPr>
            <p:ph sz="half" idx="13"/>
          </p:nvPr>
        </p:nvSpPr>
        <p:spPr>
          <a:xfrm>
            <a:off x="3558701" y="3276600"/>
            <a:ext cx="2730185" cy="2133600"/>
          </a:xfrm>
        </p:spPr>
        <p:txBody>
          <a:bodyPr>
            <a:normAutofit fontScale="77500" lnSpcReduction="20000"/>
          </a:bodyPr>
          <a:lstStyle/>
          <a:p>
            <a:r>
              <a:rPr lang="en-US" dirty="0" err="1" smtClean="0"/>
              <a:t>Laprade</a:t>
            </a:r>
            <a:r>
              <a:rPr lang="en-US" dirty="0" smtClean="0"/>
              <a:t> Reconstruction </a:t>
            </a:r>
            <a:r>
              <a:rPr lang="en-US" dirty="0" smtClean="0">
                <a:sym typeface="Wingdings" panose="05000000000000000000" pitchFamily="2" charset="2"/>
              </a:rPr>
              <a:t> recreates the </a:t>
            </a:r>
            <a:r>
              <a:rPr lang="en-US" dirty="0" err="1" smtClean="0">
                <a:sym typeface="Wingdings" panose="05000000000000000000" pitchFamily="2" charset="2"/>
              </a:rPr>
              <a:t>Popliteus</a:t>
            </a:r>
            <a:r>
              <a:rPr lang="en-US" dirty="0" smtClean="0">
                <a:sym typeface="Wingdings" panose="05000000000000000000" pitchFamily="2" charset="2"/>
              </a:rPr>
              <a:t> T, </a:t>
            </a:r>
            <a:r>
              <a:rPr lang="en-US" dirty="0" err="1" smtClean="0">
                <a:sym typeface="Wingdings" panose="05000000000000000000" pitchFamily="2" charset="2"/>
              </a:rPr>
              <a:t>Popliteofibular</a:t>
            </a:r>
            <a:r>
              <a:rPr lang="en-US" dirty="0" smtClean="0">
                <a:sym typeface="Wingdings" panose="05000000000000000000" pitchFamily="2" charset="2"/>
              </a:rPr>
              <a:t> </a:t>
            </a:r>
            <a:r>
              <a:rPr lang="en-US" dirty="0" err="1" smtClean="0">
                <a:sym typeface="Wingdings" panose="05000000000000000000" pitchFamily="2" charset="2"/>
              </a:rPr>
              <a:t>Lig</a:t>
            </a:r>
            <a:r>
              <a:rPr lang="en-US" dirty="0" smtClean="0">
                <a:sym typeface="Wingdings" panose="05000000000000000000" pitchFamily="2" charset="2"/>
              </a:rPr>
              <a:t> and LCL </a:t>
            </a:r>
            <a:r>
              <a:rPr lang="en-US" dirty="0" err="1" smtClean="0">
                <a:sym typeface="Wingdings" panose="05000000000000000000" pitchFamily="2" charset="2"/>
              </a:rPr>
              <a:t>throught</a:t>
            </a:r>
            <a:r>
              <a:rPr lang="en-US" dirty="0" smtClean="0">
                <a:sym typeface="Wingdings" panose="05000000000000000000" pitchFamily="2" charset="2"/>
              </a:rPr>
              <a:t> a A-P </a:t>
            </a:r>
            <a:r>
              <a:rPr lang="en-US" dirty="0" err="1" smtClean="0">
                <a:sym typeface="Wingdings" panose="05000000000000000000" pitchFamily="2" charset="2"/>
              </a:rPr>
              <a:t>tibial</a:t>
            </a:r>
            <a:r>
              <a:rPr lang="en-US" dirty="0" smtClean="0">
                <a:sym typeface="Wingdings" panose="05000000000000000000" pitchFamily="2" charset="2"/>
              </a:rPr>
              <a:t> tunnel, M-L fibular tunnel and is anchored into the anatomic insertions of each structure.  </a:t>
            </a:r>
            <a:endParaRPr lang="en-US" dirty="0"/>
          </a:p>
        </p:txBody>
      </p:sp>
      <p:pic>
        <p:nvPicPr>
          <p:cNvPr id="3" name="Picture 2"/>
          <p:cNvPicPr>
            <a:picLocks noChangeAspect="1"/>
          </p:cNvPicPr>
          <p:nvPr/>
        </p:nvPicPr>
        <p:blipFill>
          <a:blip r:embed="rId2"/>
          <a:stretch>
            <a:fillRect/>
          </a:stretch>
        </p:blipFill>
        <p:spPr>
          <a:xfrm>
            <a:off x="6477466" y="1676400"/>
            <a:ext cx="2327414" cy="4176369"/>
          </a:xfrm>
          <a:prstGeom prst="rect">
            <a:avLst/>
          </a:prstGeom>
        </p:spPr>
      </p:pic>
      <p:pic>
        <p:nvPicPr>
          <p:cNvPr id="2" name="Picture 1"/>
          <p:cNvPicPr>
            <a:picLocks noChangeAspect="1"/>
          </p:cNvPicPr>
          <p:nvPr/>
        </p:nvPicPr>
        <p:blipFill rotWithShape="1">
          <a:blip r:embed="rId3"/>
          <a:srcRect r="15652" b="5922"/>
          <a:stretch/>
        </p:blipFill>
        <p:spPr>
          <a:xfrm>
            <a:off x="578091" y="1524000"/>
            <a:ext cx="2822510" cy="4191000"/>
          </a:xfrm>
          <a:prstGeom prst="rect">
            <a:avLst/>
          </a:prstGeom>
        </p:spPr>
      </p:pic>
      <p:sp>
        <p:nvSpPr>
          <p:cNvPr id="9" name="TextBox 8"/>
          <p:cNvSpPr txBox="1"/>
          <p:nvPr/>
        </p:nvSpPr>
        <p:spPr>
          <a:xfrm>
            <a:off x="578091" y="1676400"/>
            <a:ext cx="1905000" cy="253916"/>
          </a:xfrm>
          <a:prstGeom prst="rect">
            <a:avLst/>
          </a:prstGeom>
          <a:noFill/>
        </p:spPr>
        <p:txBody>
          <a:bodyPr wrap="square" rtlCol="0">
            <a:spAutoFit/>
          </a:bodyPr>
          <a:lstStyle/>
          <a:p>
            <a:r>
              <a:rPr lang="en-US" sz="1050" dirty="0" err="1" smtClean="0"/>
              <a:t>Geeslin</a:t>
            </a:r>
            <a:r>
              <a:rPr lang="en-US" sz="1050" dirty="0" smtClean="0"/>
              <a:t>, </a:t>
            </a:r>
            <a:r>
              <a:rPr lang="en-US" sz="1050" dirty="0" err="1" smtClean="0"/>
              <a:t>LaPrade</a:t>
            </a:r>
            <a:r>
              <a:rPr lang="en-US" sz="1050" dirty="0" smtClean="0"/>
              <a:t>, 2011. </a:t>
            </a:r>
            <a:endParaRPr lang="en-US" sz="1050" dirty="0"/>
          </a:p>
        </p:txBody>
      </p:sp>
      <p:sp>
        <p:nvSpPr>
          <p:cNvPr id="10" name="TextBox 9"/>
          <p:cNvSpPr txBox="1"/>
          <p:nvPr/>
        </p:nvSpPr>
        <p:spPr>
          <a:xfrm>
            <a:off x="6705600" y="1828800"/>
            <a:ext cx="1752600" cy="276999"/>
          </a:xfrm>
          <a:prstGeom prst="rect">
            <a:avLst/>
          </a:prstGeom>
          <a:noFill/>
        </p:spPr>
        <p:txBody>
          <a:bodyPr wrap="square" rtlCol="0">
            <a:spAutoFit/>
          </a:bodyPr>
          <a:lstStyle/>
          <a:p>
            <a:r>
              <a:rPr lang="en-US" sz="1200" dirty="0" err="1" smtClean="0"/>
              <a:t>LaPrade</a:t>
            </a:r>
            <a:r>
              <a:rPr lang="en-US" sz="1200" dirty="0" smtClean="0"/>
              <a:t>, 2008.  </a:t>
            </a:r>
            <a:endParaRPr lang="en-US" sz="1200" dirty="0"/>
          </a:p>
        </p:txBody>
      </p:sp>
    </p:spTree>
    <p:extLst>
      <p:ext uri="{BB962C8B-B14F-4D97-AF65-F5344CB8AC3E}">
        <p14:creationId xmlns:p14="http://schemas.microsoft.com/office/powerpoint/2010/main" val="5380644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2400"/>
            <a:ext cx="6554867" cy="1524000"/>
          </a:xfrm>
        </p:spPr>
        <p:txBody>
          <a:bodyPr/>
          <a:lstStyle/>
          <a:p>
            <a:r>
              <a:rPr lang="en-US" dirty="0" smtClean="0"/>
              <a:t>PLC Reconstruction video</a:t>
            </a:r>
            <a:endParaRPr lang="en-US" dirty="0"/>
          </a:p>
        </p:txBody>
      </p:sp>
      <p:sp>
        <p:nvSpPr>
          <p:cNvPr id="6" name="Content Placeholder 5"/>
          <p:cNvSpPr>
            <a:spLocks noGrp="1"/>
          </p:cNvSpPr>
          <p:nvPr>
            <p:ph sz="half" idx="13"/>
          </p:nvPr>
        </p:nvSpPr>
        <p:spPr>
          <a:xfrm>
            <a:off x="381000" y="2209800"/>
            <a:ext cx="8229600" cy="1285483"/>
          </a:xfrm>
        </p:spPr>
        <p:txBody>
          <a:bodyPr>
            <a:normAutofit fontScale="62500" lnSpcReduction="20000"/>
          </a:bodyPr>
          <a:lstStyle/>
          <a:p>
            <a:r>
              <a:rPr lang="en-US" dirty="0">
                <a:hlinkClick r:id="rId2"/>
              </a:rPr>
              <a:t>https://www.vumedi.com/video/the-anatomic-posterolateral-corner-reconstruction-technique/?</a:t>
            </a:r>
            <a:r>
              <a:rPr lang="en-US" dirty="0" smtClean="0">
                <a:hlinkClick r:id="rId2"/>
              </a:rPr>
              <a:t>list=c86622f8-13b8-41a8-b29b-ba910ec51f3c</a:t>
            </a:r>
            <a:endParaRPr lang="en-US" dirty="0" smtClean="0"/>
          </a:p>
          <a:p>
            <a:r>
              <a:rPr lang="en-US" dirty="0" smtClean="0"/>
              <a:t>By </a:t>
            </a:r>
            <a:r>
              <a:rPr lang="en-US" dirty="0" err="1" smtClean="0"/>
              <a:t>LaPrade</a:t>
            </a:r>
            <a:r>
              <a:rPr lang="en-US" dirty="0" smtClean="0"/>
              <a:t>. </a:t>
            </a:r>
          </a:p>
          <a:p>
            <a:r>
              <a:rPr lang="en-US" dirty="0">
                <a:hlinkClick r:id="rId3"/>
              </a:rPr>
              <a:t>https://www.vumedi.com/video/chronic-posterolateral-reconstruction-live-demo</a:t>
            </a:r>
            <a:r>
              <a:rPr lang="en-US" dirty="0" smtClean="0">
                <a:hlinkClick r:id="rId3"/>
              </a:rPr>
              <a:t>/</a:t>
            </a:r>
            <a:endParaRPr lang="en-US" dirty="0" smtClean="0"/>
          </a:p>
          <a:p>
            <a:r>
              <a:rPr lang="en-US" dirty="0" smtClean="0"/>
              <a:t>Live demo by </a:t>
            </a:r>
            <a:r>
              <a:rPr lang="en-US" dirty="0" err="1" smtClean="0"/>
              <a:t>LaPrade</a:t>
            </a:r>
            <a:r>
              <a:rPr lang="en-US" dirty="0" smtClean="0"/>
              <a:t>. </a:t>
            </a:r>
            <a:endParaRPr lang="en-US" dirty="0"/>
          </a:p>
        </p:txBody>
      </p:sp>
    </p:spTree>
    <p:extLst>
      <p:ext uri="{BB962C8B-B14F-4D97-AF65-F5344CB8AC3E}">
        <p14:creationId xmlns:p14="http://schemas.microsoft.com/office/powerpoint/2010/main" val="15857220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273050"/>
            <a:ext cx="8229600" cy="1144588"/>
          </a:xfrm>
          <a:ln/>
        </p:spPr>
        <p:txBody>
          <a:bodyPr tIns="29988"/>
          <a:lstStyle/>
          <a:p>
            <a:endParaRPr lang="en-US"/>
          </a:p>
        </p:txBody>
      </p:sp>
      <p:sp>
        <p:nvSpPr>
          <p:cNvPr id="46082" name="Text Box 2"/>
          <p:cNvSpPr txBox="1">
            <a:spLocks noChangeArrowheads="1"/>
          </p:cNvSpPr>
          <p:nvPr/>
        </p:nvSpPr>
        <p:spPr bwMode="auto">
          <a:xfrm>
            <a:off x="228600" y="1828800"/>
            <a:ext cx="8888413"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r>
              <a:rPr lang="en-US" altLang="en-US"/>
              <a:t> (OBQ11.204) Which of the following should be avoided in early rehabilitation following posterior cruciate ligament (PCL) reconstruction? Topic Review Topic</a:t>
            </a:r>
          </a:p>
          <a:p>
            <a:endParaRPr lang="en-US" altLang="en-US"/>
          </a:p>
          <a:p>
            <a:r>
              <a:rPr lang="en-US" altLang="en-US"/>
              <a:t>1. Quadcriceps muscle activation</a:t>
            </a:r>
          </a:p>
          <a:p>
            <a:r>
              <a:rPr lang="en-US" altLang="en-US"/>
              <a:t>2. Closed chain active terminal extension exercises</a:t>
            </a:r>
          </a:p>
          <a:p>
            <a:r>
              <a:rPr lang="en-US" altLang="en-US"/>
              <a:t>3. Prone passive flexion with active terminal extension</a:t>
            </a:r>
          </a:p>
          <a:p>
            <a:r>
              <a:rPr lang="en-US" altLang="en-US"/>
              <a:t>4. Prone hamstring curls</a:t>
            </a:r>
          </a:p>
          <a:p>
            <a:r>
              <a:rPr lang="en-US" altLang="en-US"/>
              <a:t>5. Active maximal ankle dosiflexion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82550" y="50800"/>
            <a:ext cx="9309100" cy="673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FFFFFF"/>
                </a:solidFill>
                <a:latin typeface="Arial" panose="020B0604020202020204" pitchFamily="34" charset="0"/>
                <a:ea typeface="Lucida Sans Unicode" panose="020B0602030504020204" pitchFamily="34" charset="0"/>
                <a:cs typeface="Lucida Sans Unicode" panose="020B0602030504020204" pitchFamily="34" charset="0"/>
              </a:defRPr>
            </a:lvl9pPr>
          </a:lstStyle>
          <a:p>
            <a:r>
              <a:rPr lang="en-US" altLang="en-US" dirty="0"/>
              <a:t>PREFERRED RESPONSE ▼ 4</a:t>
            </a:r>
          </a:p>
          <a:p>
            <a:r>
              <a:rPr lang="en-US" altLang="en-US" dirty="0"/>
              <a:t>CORRECT</a:t>
            </a:r>
          </a:p>
          <a:p>
            <a:r>
              <a:rPr lang="en-US" altLang="en-US" dirty="0"/>
              <a:t>DISCUSSION: Resisted hamstring strengthening exercises (ex. hamstring curls) are generally avoided in the early phase of rehabilitation following PCL reconstruction - this is because the hamstrings create a posterior pull on the tibia which increases stress on the graft.</a:t>
            </a:r>
          </a:p>
          <a:p>
            <a:endParaRPr lang="en-US" altLang="en-US" dirty="0"/>
          </a:p>
          <a:p>
            <a:r>
              <a:rPr lang="en-US" altLang="en-US" dirty="0"/>
              <a:t>Kaufman et al studied the joint reactive forces during isokinetic exercises. They found that posterior shear forces exist during the flexion portion of isokinetic exercise and during extension exercises at knee joint angles greater than 40 degrees. The maximum posterior shear force was 1.7 body weight.</a:t>
            </a:r>
          </a:p>
          <a:p>
            <a:endParaRPr lang="en-US" altLang="en-US" dirty="0"/>
          </a:p>
          <a:p>
            <a:r>
              <a:rPr lang="en-US" altLang="en-US" dirty="0"/>
              <a:t>Incorrect Responses:</a:t>
            </a:r>
          </a:p>
          <a:p>
            <a:r>
              <a:rPr lang="en-US" altLang="en-US" dirty="0"/>
              <a:t>1. &amp; 2. Progressively obtaining a full range of motion is an initial goal of rehabilitation. Quadriceps muscles help to obtain extension and near terminal extension actually decrease force on the graft. Non-weight-bearing resisted knee extension (60° to 0°) is an acceptable exercise in the initial stages following PCL reconstruction.</a:t>
            </a:r>
          </a:p>
          <a:p>
            <a:r>
              <a:rPr lang="en-US" altLang="en-US" dirty="0"/>
              <a:t>3. Prone positioning allows the weight of the leg to help maintain an anterior force on the tibia, while passive flexion minimizes hamstring pull.</a:t>
            </a:r>
          </a:p>
          <a:p>
            <a:r>
              <a:rPr lang="en-US" altLang="en-US" dirty="0"/>
              <a:t>5. Active ankle exercises such as ankle pumps are encouraged.</a:t>
            </a:r>
          </a:p>
          <a:p>
            <a:endParaRPr lang="en-US" altLang="en-US" dirty="0"/>
          </a:p>
          <a:p>
            <a:r>
              <a:rPr lang="en-US" altLang="en-US" sz="1000" dirty="0"/>
              <a:t>REFERENCES:</a:t>
            </a:r>
          </a:p>
          <a:p>
            <a:r>
              <a:rPr lang="en-US" altLang="en-US" sz="1000" dirty="0"/>
              <a:t>1. Paine R. Section A: Language of exercise and rehabilitation. In: </a:t>
            </a:r>
            <a:r>
              <a:rPr lang="en-US" altLang="en-US" sz="1000" dirty="0" err="1"/>
              <a:t>DeLee</a:t>
            </a:r>
            <a:r>
              <a:rPr lang="en-US" altLang="en-US" sz="1000" dirty="0"/>
              <a:t> JC, </a:t>
            </a:r>
            <a:r>
              <a:rPr lang="en-US" altLang="en-US" sz="1000" dirty="0" err="1"/>
              <a:t>Drez</a:t>
            </a:r>
            <a:r>
              <a:rPr lang="en-US" altLang="en-US" sz="1000" dirty="0"/>
              <a:t> D, Miller MD, eds. Rehabilitation and Therapeutic Modalities: </a:t>
            </a:r>
            <a:r>
              <a:rPr lang="en-US" altLang="en-US" sz="1000" dirty="0" err="1"/>
              <a:t>Orthopaedic</a:t>
            </a:r>
            <a:r>
              <a:rPr lang="en-US" altLang="en-US" sz="1000" dirty="0"/>
              <a:t> Sports Medicine. Vol 2. 3rd ed. Philadelphia, PA: Saunders-Elsevier; 2010:221-237.</a:t>
            </a:r>
          </a:p>
          <a:p>
            <a:r>
              <a:rPr lang="en-US" altLang="en-US" sz="1000" dirty="0"/>
              <a:t>2. Kaufman KR, An KN, </a:t>
            </a:r>
            <a:r>
              <a:rPr lang="en-US" altLang="en-US" sz="1000" dirty="0" err="1"/>
              <a:t>Litchy</a:t>
            </a:r>
            <a:r>
              <a:rPr lang="en-US" altLang="en-US" sz="1000" dirty="0"/>
              <a:t> WJ, Morrey BF, Chao EY. Dynamic joint forces during knee isokinetic exercise. Am J Sports Med. 1991 May-Jun;19(3):305-16. PMID:1867339 (Link to Abstract)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idx="1"/>
          </p:nvPr>
        </p:nvSpPr>
        <p:spPr>
          <a:xfrm>
            <a:off x="457200" y="762000"/>
            <a:ext cx="8229600" cy="5105400"/>
          </a:xfrm>
          <a:ln/>
        </p:spPr>
        <p:txBody>
          <a:bodyPr lIns="90000" tIns="46800" rIns="90000" bIns="46800" anchor="t">
            <a:normAutofit lnSpcReduction="10000"/>
          </a:bodyPr>
          <a:lstStyle/>
          <a:p>
            <a:pPr marL="431800" indent="-323850" algn="l">
              <a:lnSpc>
                <a:spcPct val="80000"/>
              </a:lnSpc>
              <a:spcBef>
                <a:spcPts val="6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(OBQ06-55) A football player sustains an isolated posterior cruciate ligament (PCL) tear. Which of the following mechanisms is most likely to have caused this injury?</a:t>
            </a:r>
          </a:p>
          <a:p>
            <a:pPr marL="431800" indent="-323850" algn="l">
              <a:lnSpc>
                <a:spcPct val="80000"/>
              </a:lnSpc>
              <a:spcBef>
                <a:spcPts val="600"/>
              </a:spcBef>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400" b="0" dirty="0">
              <a:solidFill>
                <a:srgbClr val="FFFFFF"/>
              </a:solidFill>
            </a:endParaRP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 </a:t>
            </a: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
            </a:r>
            <a:br>
              <a:rPr lang="en-US" altLang="en-US" sz="2400" b="0" dirty="0">
                <a:solidFill>
                  <a:srgbClr val="FFFFFF"/>
                </a:solidFill>
              </a:rPr>
            </a:br>
            <a:r>
              <a:rPr lang="en-US" altLang="en-US" sz="2400" b="0" dirty="0">
                <a:solidFill>
                  <a:srgbClr val="FFFFFF"/>
                </a:solidFill>
              </a:rPr>
              <a:t>1. Fall on the flexed knee with the foot in </a:t>
            </a:r>
            <a:r>
              <a:rPr lang="en-US" altLang="en-US" sz="2400" b="0" dirty="0" err="1">
                <a:solidFill>
                  <a:srgbClr val="FFFFFF"/>
                </a:solidFill>
              </a:rPr>
              <a:t>plantarflexion</a:t>
            </a:r>
            <a:r>
              <a:rPr lang="en-US" altLang="en-US" sz="2400" b="0" dirty="0">
                <a:solidFill>
                  <a:srgbClr val="FFFFFF"/>
                </a:solidFill>
              </a:rPr>
              <a:t> </a:t>
            </a:r>
            <a:br>
              <a:rPr lang="en-US" altLang="en-US" sz="2400" b="0" dirty="0">
                <a:solidFill>
                  <a:srgbClr val="FFFFFF"/>
                </a:solidFill>
              </a:rPr>
            </a:br>
            <a:r>
              <a:rPr lang="en-US" altLang="en-US" sz="2400" b="0" dirty="0">
                <a:solidFill>
                  <a:srgbClr val="FFFFFF"/>
                </a:solidFill>
              </a:rPr>
              <a:t>2. Fall on the flexed knee with the foot in dorsiflexion </a:t>
            </a:r>
            <a:br>
              <a:rPr lang="en-US" altLang="en-US" sz="2400" b="0" dirty="0">
                <a:solidFill>
                  <a:srgbClr val="FFFFFF"/>
                </a:solidFill>
              </a:rPr>
            </a:br>
            <a:r>
              <a:rPr lang="en-US" altLang="en-US" sz="2400" b="0" dirty="0">
                <a:solidFill>
                  <a:srgbClr val="FFFFFF"/>
                </a:solidFill>
              </a:rPr>
              <a:t>3. Non-contact twist causing knee external rotation and valgus </a:t>
            </a:r>
            <a:br>
              <a:rPr lang="en-US" altLang="en-US" sz="2400" b="0" dirty="0">
                <a:solidFill>
                  <a:srgbClr val="FFFFFF"/>
                </a:solidFill>
              </a:rPr>
            </a:br>
            <a:r>
              <a:rPr lang="en-US" altLang="en-US" sz="2400" b="0" dirty="0">
                <a:solidFill>
                  <a:srgbClr val="FFFFFF"/>
                </a:solidFill>
              </a:rPr>
              <a:t>4. Non-contact twist causing knee internal rotation and varus </a:t>
            </a:r>
            <a:br>
              <a:rPr lang="en-US" altLang="en-US" sz="2400" b="0" dirty="0">
                <a:solidFill>
                  <a:srgbClr val="FFFFFF"/>
                </a:solidFill>
              </a:rPr>
            </a:br>
            <a:r>
              <a:rPr lang="en-US" altLang="en-US" sz="2400" b="0" dirty="0">
                <a:solidFill>
                  <a:srgbClr val="FFFFFF"/>
                </a:solidFill>
              </a:rPr>
              <a:t>5. Direct contact blow to the posterior knee </a:t>
            </a:r>
            <a:br>
              <a:rPr lang="en-US" altLang="en-US" sz="2400" b="0" dirty="0">
                <a:solidFill>
                  <a:srgbClr val="FFFFFF"/>
                </a:solidFill>
              </a:rPr>
            </a:br>
            <a:endParaRPr lang="en-US" altLang="en-US" sz="2400" b="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702299" y="381000"/>
            <a:ext cx="7239000" cy="6858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Femoral Insertion</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1" y="1447800"/>
            <a:ext cx="3646488"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6968" y="1447800"/>
            <a:ext cx="3222625"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6858000" y="348525"/>
            <a:ext cx="2286000" cy="6509475"/>
          </a:xfrm>
          <a:prstGeom prst="rect">
            <a:avLst/>
          </a:prstGeom>
          <a:noFill/>
        </p:spPr>
        <p:txBody>
          <a:bodyPr wrap="square" rtlCol="0">
            <a:spAutoFit/>
          </a:bodyPr>
          <a:lstStyle/>
          <a:p>
            <a:r>
              <a:rPr lang="en-US" sz="2000" dirty="0" smtClean="0">
                <a:solidFill>
                  <a:schemeClr val="tx1">
                    <a:lumMod val="95000"/>
                  </a:schemeClr>
                </a:solidFill>
              </a:rPr>
              <a:t>Fun Facts</a:t>
            </a:r>
          </a:p>
          <a:p>
            <a:pPr marL="285750" indent="-285750">
              <a:buFont typeface="Arial" panose="020B0604020202020204" pitchFamily="34" charset="0"/>
              <a:buChar char="•"/>
            </a:pPr>
            <a:r>
              <a:rPr lang="en-US" sz="1600" dirty="0" smtClean="0">
                <a:solidFill>
                  <a:schemeClr val="bg2">
                    <a:lumMod val="75000"/>
                  </a:schemeClr>
                </a:solidFill>
              </a:rPr>
              <a:t>AL bundle larger</a:t>
            </a:r>
          </a:p>
          <a:p>
            <a:pPr marL="285750" indent="-285750">
              <a:buFont typeface="Arial" panose="020B0604020202020204" pitchFamily="34" charset="0"/>
              <a:buChar char="•"/>
            </a:pP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smtClean="0">
                <a:solidFill>
                  <a:schemeClr val="bg2">
                    <a:lumMod val="75000"/>
                  </a:schemeClr>
                </a:solidFill>
              </a:rPr>
              <a:t>Broad </a:t>
            </a:r>
            <a:r>
              <a:rPr lang="en-US" sz="1600" dirty="0" smtClean="0">
                <a:solidFill>
                  <a:schemeClr val="bg2">
                    <a:lumMod val="75000"/>
                  </a:schemeClr>
                </a:solidFill>
              </a:rPr>
              <a:t>relatively </a:t>
            </a:r>
            <a:r>
              <a:rPr lang="en-US" sz="1600" dirty="0" err="1" smtClean="0">
                <a:solidFill>
                  <a:schemeClr val="bg2">
                    <a:lumMod val="75000"/>
                  </a:schemeClr>
                </a:solidFill>
              </a:rPr>
              <a:t>verticle</a:t>
            </a:r>
            <a:r>
              <a:rPr lang="en-US" sz="1600" dirty="0" smtClean="0">
                <a:solidFill>
                  <a:schemeClr val="bg2">
                    <a:lumMod val="75000"/>
                  </a:schemeClr>
                </a:solidFill>
              </a:rPr>
              <a:t> footprint</a:t>
            </a:r>
          </a:p>
          <a:p>
            <a:pPr marL="285750" indent="-285750">
              <a:buFont typeface="Arial" panose="020B0604020202020204" pitchFamily="34" charset="0"/>
              <a:buChar char="•"/>
            </a:pP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smtClean="0">
                <a:solidFill>
                  <a:schemeClr val="bg2">
                    <a:lumMod val="75000"/>
                  </a:schemeClr>
                </a:solidFill>
              </a:rPr>
              <a:t>Average </a:t>
            </a:r>
            <a:r>
              <a:rPr lang="en-US" sz="1600" dirty="0" smtClean="0">
                <a:solidFill>
                  <a:schemeClr val="bg2">
                    <a:lumMod val="75000"/>
                  </a:schemeClr>
                </a:solidFill>
              </a:rPr>
              <a:t>footprint 209 mm</a:t>
            </a:r>
            <a:r>
              <a:rPr lang="en-US" sz="1600" baseline="30000" dirty="0" smtClean="0">
                <a:solidFill>
                  <a:schemeClr val="bg2">
                    <a:lumMod val="75000"/>
                  </a:schemeClr>
                </a:solidFill>
              </a:rPr>
              <a:t>2</a:t>
            </a:r>
            <a:endParaRPr lang="en-US" sz="1600" dirty="0" smtClean="0">
              <a:solidFill>
                <a:schemeClr val="bg2">
                  <a:lumMod val="75000"/>
                </a:schemeClr>
              </a:solidFill>
            </a:endParaRPr>
          </a:p>
          <a:p>
            <a:pPr marL="285750" indent="-285750">
              <a:buFont typeface="Arial" panose="020B0604020202020204" pitchFamily="34" charset="0"/>
              <a:buChar char="•"/>
            </a:pP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smtClean="0">
                <a:solidFill>
                  <a:schemeClr val="bg2">
                    <a:lumMod val="75000"/>
                  </a:schemeClr>
                </a:solidFill>
              </a:rPr>
              <a:t>AL </a:t>
            </a:r>
            <a:r>
              <a:rPr lang="en-US" sz="1600" dirty="0" smtClean="0">
                <a:solidFill>
                  <a:schemeClr val="bg2">
                    <a:lumMod val="75000"/>
                  </a:schemeClr>
                </a:solidFill>
              </a:rPr>
              <a:t>bundle 118 </a:t>
            </a:r>
            <a:r>
              <a:rPr lang="en-US" sz="1600" dirty="0" smtClean="0">
                <a:solidFill>
                  <a:schemeClr val="bg2">
                    <a:lumMod val="75000"/>
                  </a:schemeClr>
                </a:solidFill>
              </a:rPr>
              <a:t>mm</a:t>
            </a:r>
            <a:r>
              <a:rPr lang="en-US" sz="1600" baseline="30000" dirty="0" smtClean="0">
                <a:solidFill>
                  <a:schemeClr val="bg2">
                    <a:lumMod val="75000"/>
                  </a:schemeClr>
                </a:solidFill>
              </a:rPr>
              <a:t>2</a:t>
            </a: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smtClean="0">
                <a:solidFill>
                  <a:schemeClr val="bg2">
                    <a:lumMod val="75000"/>
                  </a:schemeClr>
                </a:solidFill>
              </a:rPr>
              <a:t>PM </a:t>
            </a:r>
            <a:r>
              <a:rPr lang="en-US" sz="1600" dirty="0" smtClean="0">
                <a:solidFill>
                  <a:schemeClr val="bg2">
                    <a:lumMod val="75000"/>
                  </a:schemeClr>
                </a:solidFill>
              </a:rPr>
              <a:t>90 mm</a:t>
            </a:r>
            <a:r>
              <a:rPr lang="en-US" sz="1600" baseline="30000" dirty="0" smtClean="0">
                <a:solidFill>
                  <a:schemeClr val="bg2">
                    <a:lumMod val="75000"/>
                  </a:schemeClr>
                </a:solidFill>
              </a:rPr>
              <a:t>2</a:t>
            </a:r>
          </a:p>
          <a:p>
            <a:pPr marL="285750" indent="-285750">
              <a:buFont typeface="Arial" panose="020B0604020202020204" pitchFamily="34" charset="0"/>
              <a:buChar char="•"/>
            </a:pP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smtClean="0">
                <a:solidFill>
                  <a:schemeClr val="bg2">
                    <a:lumMod val="75000"/>
                  </a:schemeClr>
                </a:solidFill>
              </a:rPr>
              <a:t>Medial </a:t>
            </a:r>
            <a:r>
              <a:rPr lang="en-US" sz="1600" dirty="0" smtClean="0">
                <a:solidFill>
                  <a:schemeClr val="bg2">
                    <a:lumMod val="75000"/>
                  </a:schemeClr>
                </a:solidFill>
              </a:rPr>
              <a:t>bifurcate ridge b/w 2 bundles (50% specimens.)</a:t>
            </a:r>
          </a:p>
          <a:p>
            <a:pPr marL="285750" indent="-285750">
              <a:buFont typeface="Arial" panose="020B0604020202020204" pitchFamily="34" charset="0"/>
              <a:buChar char="•"/>
            </a:pPr>
            <a:endParaRPr lang="en-US" sz="1600" dirty="0" smtClean="0">
              <a:solidFill>
                <a:schemeClr val="bg2">
                  <a:lumMod val="75000"/>
                </a:schemeClr>
              </a:solidFill>
            </a:endParaRPr>
          </a:p>
          <a:p>
            <a:pPr marL="285750" indent="-285750">
              <a:buFont typeface="Arial" panose="020B0604020202020204" pitchFamily="34" charset="0"/>
              <a:buChar char="•"/>
            </a:pPr>
            <a:r>
              <a:rPr lang="en-US" sz="1600" dirty="0" err="1" smtClean="0">
                <a:solidFill>
                  <a:schemeClr val="bg2">
                    <a:lumMod val="75000"/>
                  </a:schemeClr>
                </a:solidFill>
              </a:rPr>
              <a:t>Meniscofemoral</a:t>
            </a:r>
            <a:r>
              <a:rPr lang="en-US" sz="1600" dirty="0" smtClean="0">
                <a:solidFill>
                  <a:schemeClr val="bg2">
                    <a:lumMod val="75000"/>
                  </a:schemeClr>
                </a:solidFill>
              </a:rPr>
              <a:t> </a:t>
            </a:r>
            <a:r>
              <a:rPr lang="en-US" sz="1600" dirty="0" smtClean="0">
                <a:solidFill>
                  <a:schemeClr val="bg2">
                    <a:lumMod val="75000"/>
                  </a:schemeClr>
                </a:solidFill>
              </a:rPr>
              <a:t>ligaments consist of 17.2% of the area of PCL complex and are variably present in 90% of specimens. </a:t>
            </a:r>
          </a:p>
          <a:p>
            <a:pPr marL="285750" indent="-285750">
              <a:buFont typeface="Arial" panose="020B0604020202020204" pitchFamily="34" charset="0"/>
              <a:buChar char="•"/>
            </a:pPr>
            <a:r>
              <a:rPr lang="en-US" sz="2000" dirty="0" smtClean="0">
                <a:solidFill>
                  <a:schemeClr val="bg2">
                    <a:lumMod val="75000"/>
                  </a:schemeClr>
                </a:solidFill>
              </a:rPr>
              <a:t> </a:t>
            </a:r>
            <a:r>
              <a:rPr lang="en-US" sz="900" dirty="0" smtClean="0">
                <a:solidFill>
                  <a:schemeClr val="bg2">
                    <a:lumMod val="75000"/>
                  </a:schemeClr>
                </a:solidFill>
              </a:rPr>
              <a:t>Lopes, et. Al.  20 human cadaver knees. </a:t>
            </a:r>
            <a:endParaRPr lang="en-US" sz="800" dirty="0">
              <a:solidFill>
                <a:schemeClr val="bg2">
                  <a:lumMod val="75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idx="1"/>
          </p:nvPr>
        </p:nvSpPr>
        <p:spPr>
          <a:xfrm>
            <a:off x="457200" y="304800"/>
            <a:ext cx="8229600" cy="6172200"/>
          </a:xfrm>
          <a:ln/>
        </p:spPr>
        <p:txBody>
          <a:bodyPr lIns="90000" tIns="46800" rIns="90000" bIns="46800" anchor="t">
            <a:normAutofit lnSpcReduction="10000"/>
          </a:bodyPr>
          <a:lstStyle/>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(OBQ06-55) A football player sustains an isolated posterior cruciate ligament (PCL) tear. Which of the following mechanisms is most likely to have caused this injury?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
            </a:r>
            <a:br>
              <a:rPr lang="en-US" altLang="en-US" sz="1600" b="0" dirty="0">
                <a:solidFill>
                  <a:srgbClr val="FFFFFF"/>
                </a:solidFill>
              </a:rPr>
            </a:br>
            <a:r>
              <a:rPr lang="en-US" altLang="en-US" sz="1600" b="0" dirty="0">
                <a:solidFill>
                  <a:srgbClr val="FFCC00"/>
                </a:solidFill>
              </a:rPr>
              <a:t>1. Fall on the flexed knee with the foot in </a:t>
            </a:r>
            <a:r>
              <a:rPr lang="en-US" altLang="en-US" sz="1600" b="0" dirty="0" err="1">
                <a:solidFill>
                  <a:srgbClr val="FFCC00"/>
                </a:solidFill>
              </a:rPr>
              <a:t>plantarflexion</a:t>
            </a:r>
            <a:r>
              <a:rPr lang="en-US" altLang="en-US" sz="1600" b="0" dirty="0">
                <a:solidFill>
                  <a:srgbClr val="FFFFFF"/>
                </a:solidFill>
              </a:rPr>
              <a:t> </a:t>
            </a:r>
            <a:br>
              <a:rPr lang="en-US" altLang="en-US" sz="1600" b="0" dirty="0">
                <a:solidFill>
                  <a:srgbClr val="FFFFFF"/>
                </a:solidFill>
              </a:rPr>
            </a:br>
            <a:r>
              <a:rPr lang="en-US" altLang="en-US" sz="1600" b="0" dirty="0">
                <a:solidFill>
                  <a:srgbClr val="FFFFFF"/>
                </a:solidFill>
              </a:rPr>
              <a:t>2. Fall on the flexed knee with the foot in dorsiflexion </a:t>
            </a:r>
            <a:br>
              <a:rPr lang="en-US" altLang="en-US" sz="1600" b="0" dirty="0">
                <a:solidFill>
                  <a:srgbClr val="FFFFFF"/>
                </a:solidFill>
              </a:rPr>
            </a:br>
            <a:r>
              <a:rPr lang="en-US" altLang="en-US" sz="1600" b="0" dirty="0">
                <a:solidFill>
                  <a:srgbClr val="FFFFFF"/>
                </a:solidFill>
              </a:rPr>
              <a:t>3. Non-contact twist causing knee external rotation and valgus </a:t>
            </a:r>
            <a:br>
              <a:rPr lang="en-US" altLang="en-US" sz="1600" b="0" dirty="0">
                <a:solidFill>
                  <a:srgbClr val="FFFFFF"/>
                </a:solidFill>
              </a:rPr>
            </a:br>
            <a:r>
              <a:rPr lang="en-US" altLang="en-US" sz="1600" b="0" dirty="0">
                <a:solidFill>
                  <a:srgbClr val="FFFFFF"/>
                </a:solidFill>
              </a:rPr>
              <a:t>4. Non-contact twist causing knee internal rotation and varus </a:t>
            </a:r>
            <a:br>
              <a:rPr lang="en-US" altLang="en-US" sz="1600" b="0" dirty="0">
                <a:solidFill>
                  <a:srgbClr val="FFFFFF"/>
                </a:solidFill>
              </a:rPr>
            </a:br>
            <a:r>
              <a:rPr lang="en-US" altLang="en-US" sz="1600" b="0" dirty="0">
                <a:solidFill>
                  <a:srgbClr val="FFFFFF"/>
                </a:solidFill>
              </a:rPr>
              <a:t>5. Direct contact blow to the posterior knee </a:t>
            </a:r>
            <a:br>
              <a:rPr lang="en-US" altLang="en-US" sz="1600" b="0" dirty="0">
                <a:solidFill>
                  <a:srgbClr val="FFFFFF"/>
                </a:solidFill>
              </a:rPr>
            </a:br>
            <a:r>
              <a:rPr lang="en-US" altLang="en-US" sz="1600" b="0" dirty="0">
                <a:solidFill>
                  <a:srgbClr val="FFFFFF"/>
                </a:solidFill>
              </a:rPr>
              <a:t/>
            </a:r>
            <a:br>
              <a:rPr lang="en-US" altLang="en-US" sz="1600" b="0" dirty="0">
                <a:solidFill>
                  <a:srgbClr val="FFFFFF"/>
                </a:solidFill>
              </a:rPr>
            </a:br>
            <a:r>
              <a:rPr lang="en-US" altLang="en-US" sz="1600" dirty="0">
                <a:solidFill>
                  <a:srgbClr val="FFFFFF"/>
                </a:solidFill>
              </a:rPr>
              <a:t>PREFERRED RESPONSE &gt;</a:t>
            </a:r>
            <a:r>
              <a:rPr lang="en-US" altLang="en-US" sz="1600" b="0" dirty="0">
                <a:solidFill>
                  <a:srgbClr val="FFFFFF"/>
                </a:solidFill>
              </a:rPr>
              <a:t> </a:t>
            </a:r>
            <a:r>
              <a:rPr lang="en-US" altLang="en-US" sz="1600" dirty="0">
                <a:solidFill>
                  <a:srgbClr val="FFFFFF"/>
                </a:solidFill>
              </a:rPr>
              <a:t>1</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CORRECT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DISCUSSION: Schulz et al retrospectively analyzed 494 patient with PCL injuries. Traffic accidents (45%) and athletic injuries (40%) were the most common causes. The most common injury mechanisms were dashboard injuries (35%) and falls on the flexed knee with the foot in </a:t>
            </a:r>
            <a:r>
              <a:rPr lang="en-US" altLang="en-US" sz="1600" b="0" dirty="0" err="1">
                <a:solidFill>
                  <a:srgbClr val="FFFFFF"/>
                </a:solidFill>
              </a:rPr>
              <a:t>plantarflexion</a:t>
            </a:r>
            <a:r>
              <a:rPr lang="en-US" altLang="en-US" sz="1600" b="0" dirty="0">
                <a:solidFill>
                  <a:srgbClr val="FFFFFF"/>
                </a:solidFill>
              </a:rPr>
              <a:t> (24%). </a:t>
            </a:r>
            <a:r>
              <a:rPr lang="en-US" altLang="en-US" sz="1600" b="0" dirty="0" err="1">
                <a:solidFill>
                  <a:srgbClr val="FFFFFF"/>
                </a:solidFill>
              </a:rPr>
              <a:t>Multiligament</a:t>
            </a:r>
            <a:r>
              <a:rPr lang="en-US" altLang="en-US" sz="1600" b="0" dirty="0">
                <a:solidFill>
                  <a:srgbClr val="FFFFFF"/>
                </a:solidFill>
              </a:rPr>
              <a:t> injuries involving the PCL occurred in 64% of patients injured in traffic accidents vs. 48% of those with athletic injuries (p&lt;0.0001). </a:t>
            </a:r>
            <a:r>
              <a:rPr lang="en-US" altLang="en-US" sz="1600" b="0" dirty="0" err="1">
                <a:solidFill>
                  <a:srgbClr val="FFFFFF"/>
                </a:solidFill>
              </a:rPr>
              <a:t>Janousek</a:t>
            </a:r>
            <a:r>
              <a:rPr lang="en-US" altLang="en-US" sz="1600" b="0" dirty="0">
                <a:solidFill>
                  <a:srgbClr val="FFFFFF"/>
                </a:solidFill>
              </a:rPr>
              <a:t> found similar results showing that MVA was more </a:t>
            </a:r>
            <a:r>
              <a:rPr lang="en-US" altLang="en-US" sz="1600" b="0" dirty="0" err="1">
                <a:solidFill>
                  <a:srgbClr val="FFFFFF"/>
                </a:solidFill>
              </a:rPr>
              <a:t>likelt</a:t>
            </a:r>
            <a:r>
              <a:rPr lang="en-US" altLang="en-US" sz="1600" b="0" dirty="0">
                <a:solidFill>
                  <a:srgbClr val="FFFFFF"/>
                </a:solidFill>
              </a:rPr>
              <a:t> to result in multi-ligament injuries, while a fall on the knee with the foot </a:t>
            </a:r>
            <a:r>
              <a:rPr lang="en-US" altLang="en-US" sz="1600" b="0" dirty="0" err="1">
                <a:solidFill>
                  <a:srgbClr val="FFFFFF"/>
                </a:solidFill>
              </a:rPr>
              <a:t>plantarflexed</a:t>
            </a:r>
            <a:r>
              <a:rPr lang="en-US" altLang="en-US" sz="1600" b="0" dirty="0">
                <a:solidFill>
                  <a:srgbClr val="FFFFFF"/>
                </a:solidFill>
              </a:rPr>
              <a:t> is most likely to result in an isolated PCL injury. </a:t>
            </a:r>
            <a:br>
              <a:rPr lang="en-US" altLang="en-US" sz="1600" b="0" dirty="0">
                <a:solidFill>
                  <a:srgbClr val="FFFFFF"/>
                </a:solidFill>
              </a:rPr>
            </a:br>
            <a:r>
              <a:rPr lang="en-US" altLang="en-US" sz="1600" b="0" dirty="0">
                <a:solidFill>
                  <a:srgbClr val="FFFFFF"/>
                </a:solidFill>
              </a:rPr>
              <a:t/>
            </a:r>
            <a:br>
              <a:rPr lang="en-US" altLang="en-US" sz="1600" b="0" dirty="0">
                <a:solidFill>
                  <a:srgbClr val="FFFFFF"/>
                </a:solidFill>
              </a:rPr>
            </a:br>
            <a:r>
              <a:rPr lang="en-US" altLang="en-US" sz="1600" b="0" dirty="0">
                <a:solidFill>
                  <a:srgbClr val="FFFFFF"/>
                </a:solidFill>
              </a:rPr>
              <a:t>REFERENCES: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1. OITE06 #55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2. </a:t>
            </a:r>
            <a:r>
              <a:rPr lang="en-US" altLang="en-US" sz="1600" b="0" dirty="0" err="1">
                <a:solidFill>
                  <a:srgbClr val="FFFFFF"/>
                </a:solidFill>
              </a:rPr>
              <a:t>Janousek</a:t>
            </a:r>
            <a:r>
              <a:rPr lang="en-US" altLang="en-US" sz="1600" b="0" dirty="0">
                <a:solidFill>
                  <a:srgbClr val="FFFFFF"/>
                </a:solidFill>
              </a:rPr>
              <a:t> AT, Jones DG, </a:t>
            </a:r>
            <a:r>
              <a:rPr lang="en-US" altLang="en-US" sz="1600" b="0" dirty="0" err="1">
                <a:solidFill>
                  <a:srgbClr val="FFFFFF"/>
                </a:solidFill>
              </a:rPr>
              <a:t>Clatworthy</a:t>
            </a:r>
            <a:r>
              <a:rPr lang="en-US" altLang="en-US" sz="1600" b="0" dirty="0">
                <a:solidFill>
                  <a:srgbClr val="FFFFFF"/>
                </a:solidFill>
              </a:rPr>
              <a:t> M, Higgins LD, Fu FH. Posterior cruciate ligament injuries of the knee joint. Sports Med 1999;28:429-441. PMID:10623985 (Link to Abstract)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3. Schulz MS, </a:t>
            </a:r>
            <a:r>
              <a:rPr lang="en-US" altLang="en-US" sz="1600" b="0" dirty="0" err="1">
                <a:solidFill>
                  <a:srgbClr val="FFFFFF"/>
                </a:solidFill>
              </a:rPr>
              <a:t>Russe</a:t>
            </a:r>
            <a:r>
              <a:rPr lang="en-US" altLang="en-US" sz="1600" b="0" dirty="0">
                <a:solidFill>
                  <a:srgbClr val="FFFFFF"/>
                </a:solidFill>
              </a:rPr>
              <a:t> K, </a:t>
            </a:r>
            <a:r>
              <a:rPr lang="en-US" altLang="en-US" sz="1600" b="0" dirty="0" err="1">
                <a:solidFill>
                  <a:srgbClr val="FFFFFF"/>
                </a:solidFill>
              </a:rPr>
              <a:t>Weiler</a:t>
            </a:r>
            <a:r>
              <a:rPr lang="en-US" altLang="en-US" sz="1600" b="0" dirty="0">
                <a:solidFill>
                  <a:srgbClr val="FFFFFF"/>
                </a:solidFill>
              </a:rPr>
              <a:t> A, </a:t>
            </a:r>
            <a:r>
              <a:rPr lang="en-US" altLang="en-US" sz="1600" b="0" dirty="0" err="1">
                <a:solidFill>
                  <a:srgbClr val="FFFFFF"/>
                </a:solidFill>
              </a:rPr>
              <a:t>Eichhorn</a:t>
            </a:r>
            <a:r>
              <a:rPr lang="en-US" altLang="en-US" sz="1600" b="0" dirty="0">
                <a:solidFill>
                  <a:srgbClr val="FFFFFF"/>
                </a:solidFill>
              </a:rPr>
              <a:t> HJ, Strobel MJ. Epidemiology of posterior cruciate ligament </a:t>
            </a:r>
            <a:r>
              <a:rPr lang="en-US" altLang="en-US" sz="1600" b="0" dirty="0" err="1">
                <a:solidFill>
                  <a:srgbClr val="FFFFFF"/>
                </a:solidFill>
              </a:rPr>
              <a:t>injuires</a:t>
            </a:r>
            <a:r>
              <a:rPr lang="en-US" altLang="en-US" sz="1600" b="0" dirty="0">
                <a:solidFill>
                  <a:srgbClr val="FFFFFF"/>
                </a:solidFill>
              </a:rPr>
              <a:t>. Arch </a:t>
            </a:r>
            <a:r>
              <a:rPr lang="en-US" altLang="en-US" sz="1600" b="0" dirty="0" err="1">
                <a:solidFill>
                  <a:srgbClr val="FFFFFF"/>
                </a:solidFill>
              </a:rPr>
              <a:t>Orthop</a:t>
            </a:r>
            <a:r>
              <a:rPr lang="en-US" altLang="en-US" sz="1600" b="0" dirty="0">
                <a:solidFill>
                  <a:srgbClr val="FFFFFF"/>
                </a:solidFill>
              </a:rPr>
              <a:t> Trauma </a:t>
            </a:r>
            <a:r>
              <a:rPr lang="en-US" altLang="en-US" sz="1600" b="0" dirty="0" err="1">
                <a:solidFill>
                  <a:srgbClr val="FFFFFF"/>
                </a:solidFill>
              </a:rPr>
              <a:t>Surg</a:t>
            </a:r>
            <a:r>
              <a:rPr lang="en-US" altLang="en-US" sz="1600" b="0" dirty="0">
                <a:solidFill>
                  <a:srgbClr val="FFFFFF"/>
                </a:solidFill>
              </a:rPr>
              <a:t> 2003;123:186-191. PMID:12734718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idx="1"/>
          </p:nvPr>
        </p:nvSpPr>
        <p:spPr>
          <a:xfrm>
            <a:off x="457200" y="762000"/>
            <a:ext cx="8229600" cy="4114800"/>
          </a:xfrm>
          <a:ln/>
        </p:spPr>
        <p:txBody>
          <a:bodyPr lIns="90000" tIns="46800" rIns="90000" bIns="46800" anchor="t">
            <a:normAutofit lnSpcReduction="10000"/>
          </a:bodyPr>
          <a:lstStyle/>
          <a:p>
            <a:pPr marL="431800" indent="-323850" algn="l">
              <a:lnSpc>
                <a:spcPct val="80000"/>
              </a:lnSpc>
              <a:spcBef>
                <a:spcPts val="6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(OBQ04-161) A 35-year-old male has sustained an isolated PCL injury. The surgeon should explain that without surgical reconstruction, he is at increased risk of degenerative joint disease in which knee compartments? </a:t>
            </a: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
            </a:r>
            <a:br>
              <a:rPr lang="en-US" altLang="en-US" sz="2400" b="0" dirty="0">
                <a:solidFill>
                  <a:srgbClr val="FFFFFF"/>
                </a:solidFill>
              </a:rPr>
            </a:br>
            <a:endParaRPr lang="en-US" altLang="en-US" sz="2400" b="0" dirty="0">
              <a:solidFill>
                <a:srgbClr val="FFFFFF"/>
              </a:solidFill>
            </a:endParaRP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dirty="0">
                <a:solidFill>
                  <a:srgbClr val="FFFFFF"/>
                </a:solidFill>
              </a:rPr>
              <a:t>    1. medial and patellofemoral</a:t>
            </a:r>
            <a:br>
              <a:rPr lang="en-US" altLang="en-US" sz="2400" b="0" dirty="0">
                <a:solidFill>
                  <a:srgbClr val="FFFFFF"/>
                </a:solidFill>
              </a:rPr>
            </a:br>
            <a:r>
              <a:rPr lang="en-US" altLang="en-US" sz="2400" b="0" dirty="0">
                <a:solidFill>
                  <a:srgbClr val="FFFFFF"/>
                </a:solidFill>
              </a:rPr>
              <a:t>2. medial only</a:t>
            </a:r>
            <a:br>
              <a:rPr lang="en-US" altLang="en-US" sz="2400" b="0" dirty="0">
                <a:solidFill>
                  <a:srgbClr val="FFFFFF"/>
                </a:solidFill>
              </a:rPr>
            </a:br>
            <a:r>
              <a:rPr lang="en-US" altLang="en-US" sz="2400" b="0" dirty="0">
                <a:solidFill>
                  <a:srgbClr val="FFFFFF"/>
                </a:solidFill>
              </a:rPr>
              <a:t>3. lateral</a:t>
            </a:r>
            <a:br>
              <a:rPr lang="en-US" altLang="en-US" sz="2400" b="0" dirty="0">
                <a:solidFill>
                  <a:srgbClr val="FFFFFF"/>
                </a:solidFill>
              </a:rPr>
            </a:br>
            <a:r>
              <a:rPr lang="en-US" altLang="en-US" sz="2400" b="0" dirty="0">
                <a:solidFill>
                  <a:srgbClr val="FFFFFF"/>
                </a:solidFill>
              </a:rPr>
              <a:t>4. lateral and patellofemoral</a:t>
            </a:r>
            <a:br>
              <a:rPr lang="en-US" altLang="en-US" sz="2400" b="0" dirty="0">
                <a:solidFill>
                  <a:srgbClr val="FFFFFF"/>
                </a:solidFill>
              </a:rPr>
            </a:br>
            <a:r>
              <a:rPr lang="en-US" altLang="en-US" sz="2400" b="0" dirty="0">
                <a:solidFill>
                  <a:srgbClr val="FFFFFF"/>
                </a:solidFill>
              </a:rPr>
              <a:t>5. patellofemoral only</a:t>
            </a:r>
            <a:br>
              <a:rPr lang="en-US" altLang="en-US" sz="2400" b="0" dirty="0">
                <a:solidFill>
                  <a:srgbClr val="FFFFFF"/>
                </a:solidFill>
              </a:rPr>
            </a:br>
            <a:endParaRPr lang="en-US" altLang="en-US" sz="2400" b="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idx="1"/>
          </p:nvPr>
        </p:nvSpPr>
        <p:spPr>
          <a:xfrm>
            <a:off x="457200" y="457200"/>
            <a:ext cx="8229600" cy="6400800"/>
          </a:xfrm>
          <a:ln/>
        </p:spPr>
        <p:txBody>
          <a:bodyPr lIns="90000" tIns="46800" rIns="90000" bIns="46800" anchor="t">
            <a:normAutofit lnSpcReduction="10000"/>
          </a:bodyPr>
          <a:lstStyle/>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(OBQ04-161) A 35-year-old male has sustained an isolated PCL injury. The surgeon should explain that without surgical reconstruction, he is at increased risk of degenerative joint disease in which knee compartments? </a:t>
            </a:r>
          </a:p>
          <a:p>
            <a:pPr marL="431800" indent="-323850" algn="l">
              <a:lnSpc>
                <a:spcPct val="80000"/>
              </a:lnSpc>
              <a:spcBef>
                <a:spcPts val="45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
            </a:r>
            <a:br>
              <a:rPr lang="en-US" altLang="en-US" sz="1800" b="0" dirty="0">
                <a:solidFill>
                  <a:srgbClr val="FFFFFF"/>
                </a:solidFill>
              </a:rPr>
            </a:br>
            <a:r>
              <a:rPr lang="en-US" altLang="en-US" sz="1800" b="0" dirty="0">
                <a:solidFill>
                  <a:srgbClr val="FFCC00"/>
                </a:solidFill>
              </a:rPr>
              <a:t>1. medial and patellofemoral</a:t>
            </a:r>
            <a:br>
              <a:rPr lang="en-US" altLang="en-US" sz="1800" b="0" dirty="0">
                <a:solidFill>
                  <a:srgbClr val="FFCC00"/>
                </a:solidFill>
              </a:rPr>
            </a:br>
            <a:r>
              <a:rPr lang="en-US" altLang="en-US" sz="1800" b="0" dirty="0">
                <a:solidFill>
                  <a:srgbClr val="FFFFFF"/>
                </a:solidFill>
              </a:rPr>
              <a:t>2. medial only</a:t>
            </a:r>
            <a:br>
              <a:rPr lang="en-US" altLang="en-US" sz="1800" b="0" dirty="0">
                <a:solidFill>
                  <a:srgbClr val="FFFFFF"/>
                </a:solidFill>
              </a:rPr>
            </a:br>
            <a:r>
              <a:rPr lang="en-US" altLang="en-US" sz="1800" b="0" dirty="0">
                <a:solidFill>
                  <a:srgbClr val="FFFFFF"/>
                </a:solidFill>
              </a:rPr>
              <a:t>3. lateral</a:t>
            </a:r>
            <a:br>
              <a:rPr lang="en-US" altLang="en-US" sz="1800" b="0" dirty="0">
                <a:solidFill>
                  <a:srgbClr val="FFFFFF"/>
                </a:solidFill>
              </a:rPr>
            </a:br>
            <a:r>
              <a:rPr lang="en-US" altLang="en-US" sz="1800" b="0" dirty="0">
                <a:solidFill>
                  <a:srgbClr val="FFFFFF"/>
                </a:solidFill>
              </a:rPr>
              <a:t>4. lateral and patellofemoral</a:t>
            </a:r>
            <a:br>
              <a:rPr lang="en-US" altLang="en-US" sz="1800" b="0" dirty="0">
                <a:solidFill>
                  <a:srgbClr val="FFFFFF"/>
                </a:solidFill>
              </a:rPr>
            </a:br>
            <a:r>
              <a:rPr lang="en-US" altLang="en-US" sz="1800" b="0" dirty="0">
                <a:solidFill>
                  <a:srgbClr val="FFFFFF"/>
                </a:solidFill>
              </a:rPr>
              <a:t>5. patellofemoral only</a:t>
            </a:r>
            <a:br>
              <a:rPr lang="en-US" altLang="en-US" sz="1800" b="0" dirty="0">
                <a:solidFill>
                  <a:srgbClr val="FFFFFF"/>
                </a:solidFill>
              </a:rPr>
            </a:br>
            <a:r>
              <a:rPr lang="en-US" altLang="en-US" sz="1800" b="0" dirty="0">
                <a:solidFill>
                  <a:srgbClr val="FFFFFF"/>
                </a:solidFill>
              </a:rPr>
              <a:t/>
            </a:r>
            <a:br>
              <a:rPr lang="en-US" altLang="en-US" sz="1800" b="0" dirty="0">
                <a:solidFill>
                  <a:srgbClr val="FFFFFF"/>
                </a:solidFill>
              </a:rPr>
            </a:br>
            <a:r>
              <a:rPr lang="en-US" altLang="en-US" sz="1800" dirty="0">
                <a:solidFill>
                  <a:srgbClr val="FFFFFF"/>
                </a:solidFill>
              </a:rPr>
              <a:t>PREFERRED RESPONSE &gt;</a:t>
            </a:r>
            <a:r>
              <a:rPr lang="en-US" altLang="en-US" sz="1800" b="0" dirty="0">
                <a:solidFill>
                  <a:srgbClr val="FFFFFF"/>
                </a:solidFill>
              </a:rPr>
              <a:t> </a:t>
            </a:r>
            <a:r>
              <a:rPr lang="en-US" altLang="en-US" sz="1800" dirty="0">
                <a:solidFill>
                  <a:srgbClr val="FFFFFF"/>
                </a:solidFill>
              </a:rPr>
              <a:t>1</a:t>
            </a:r>
          </a:p>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CORRECT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DISCUSSION: Strobel et al conducted a retrospective arthroscopic review of 181 PCL-deficient knees that were treated </a:t>
            </a:r>
            <a:r>
              <a:rPr lang="en-US" altLang="en-US" sz="1800" b="0" dirty="0" err="1">
                <a:solidFill>
                  <a:srgbClr val="FFFFFF"/>
                </a:solidFill>
              </a:rPr>
              <a:t>nonoperatively</a:t>
            </a:r>
            <a:r>
              <a:rPr lang="en-US" altLang="en-US" sz="1800" b="0" dirty="0">
                <a:solidFill>
                  <a:srgbClr val="FFFFFF"/>
                </a:solidFill>
              </a:rPr>
              <a:t> initially but later underwent knee arthroscopy. They found that PCL </a:t>
            </a:r>
            <a:r>
              <a:rPr lang="en-US" altLang="en-US" sz="1800" b="0" dirty="0" err="1">
                <a:solidFill>
                  <a:srgbClr val="FFFFFF"/>
                </a:solidFill>
              </a:rPr>
              <a:t>insuffiency</a:t>
            </a:r>
            <a:r>
              <a:rPr lang="en-US" altLang="en-US" sz="1800" b="0" dirty="0">
                <a:solidFill>
                  <a:srgbClr val="FFFFFF"/>
                </a:solidFill>
              </a:rPr>
              <a:t> significantly increased the risk of developing medial femoral condyle and patellar cartilage degeneration over time. Of the patients whose PCL-deficiency was present for more than 5 years, 77.8% showed degenerative cartilage lesions of the medial femoral condyle and 46.7% showed cartilage degeneration of the patella. After 1 year of PCL insufficiency, the number of medial femoral cartilage lesions increased threefold (13.6% v 39.1%). </a:t>
            </a:r>
            <a:br>
              <a:rPr lang="en-US" altLang="en-US" sz="1800" b="0" dirty="0">
                <a:solidFill>
                  <a:srgbClr val="FFFFFF"/>
                </a:solidFill>
              </a:rPr>
            </a:br>
            <a:r>
              <a:rPr lang="en-US" altLang="en-US" sz="1800" b="0" dirty="0">
                <a:solidFill>
                  <a:srgbClr val="FFFFFF"/>
                </a:solidFill>
              </a:rPr>
              <a:t/>
            </a:r>
            <a:br>
              <a:rPr lang="en-US" altLang="en-US" sz="1800" b="0" dirty="0">
                <a:solidFill>
                  <a:srgbClr val="FFFFFF"/>
                </a:solidFill>
              </a:rPr>
            </a:br>
            <a:r>
              <a:rPr lang="en-US" altLang="en-US" sz="1600" b="0" dirty="0">
                <a:solidFill>
                  <a:srgbClr val="FFFFFF"/>
                </a:solidFill>
              </a:rPr>
              <a:t>REFERENCES: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1. OITE04 #161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dirty="0">
                <a:solidFill>
                  <a:srgbClr val="FFFFFF"/>
                </a:solidFill>
              </a:rPr>
              <a:t>2. Strobel MJ, </a:t>
            </a:r>
            <a:r>
              <a:rPr lang="en-US" altLang="en-US" sz="1600" b="0" dirty="0" err="1">
                <a:solidFill>
                  <a:srgbClr val="FFFFFF"/>
                </a:solidFill>
              </a:rPr>
              <a:t>Weiler</a:t>
            </a:r>
            <a:r>
              <a:rPr lang="en-US" altLang="en-US" sz="1600" b="0" dirty="0">
                <a:solidFill>
                  <a:srgbClr val="FFFFFF"/>
                </a:solidFill>
              </a:rPr>
              <a:t> A, Schulz MS, </a:t>
            </a:r>
            <a:r>
              <a:rPr lang="en-US" altLang="en-US" sz="1600" b="0" dirty="0" err="1">
                <a:solidFill>
                  <a:srgbClr val="FFFFFF"/>
                </a:solidFill>
              </a:rPr>
              <a:t>Russe</a:t>
            </a:r>
            <a:r>
              <a:rPr lang="en-US" altLang="en-US" sz="1600" b="0" dirty="0">
                <a:solidFill>
                  <a:srgbClr val="FFFFFF"/>
                </a:solidFill>
              </a:rPr>
              <a:t> K, </a:t>
            </a:r>
            <a:r>
              <a:rPr lang="en-US" altLang="en-US" sz="1600" b="0" dirty="0" err="1">
                <a:solidFill>
                  <a:srgbClr val="FFFFFF"/>
                </a:solidFill>
              </a:rPr>
              <a:t>Eichhorn</a:t>
            </a:r>
            <a:r>
              <a:rPr lang="en-US" altLang="en-US" sz="1600" b="0" dirty="0">
                <a:solidFill>
                  <a:srgbClr val="FFFFFF"/>
                </a:solidFill>
              </a:rPr>
              <a:t> HJ. Arthroscopic evaluation of articular cartilage lesions in posterior-cruciate-ligament-deficient knees. Arthroscopy. 2003 Mar;19(3):262-8. PMID:12627150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idx="1"/>
          </p:nvPr>
        </p:nvSpPr>
        <p:spPr>
          <a:xfrm>
            <a:off x="457200" y="304800"/>
            <a:ext cx="8229600" cy="5791200"/>
          </a:xfrm>
          <a:ln/>
        </p:spPr>
        <p:txBody>
          <a:bodyPr lIns="90000" tIns="46800" rIns="90000" bIns="46800" anchor="t"/>
          <a:lstStyle/>
          <a:p>
            <a:pPr marL="431800" indent="-323850" algn="l">
              <a:lnSpc>
                <a:spcPct val="100000"/>
              </a:lnSpc>
              <a:spcBef>
                <a:spcPts val="7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0">
                <a:solidFill>
                  <a:srgbClr val="FFFFFF"/>
                </a:solidFill>
              </a:rPr>
              <a:t>(OBQ07-15) Strengthening of what muscle group most effectively counteracts the deficit seen with an incompetent PCL? </a:t>
            </a:r>
          </a:p>
          <a:p>
            <a:pPr marL="431800" indent="-323850" algn="l">
              <a:lnSpc>
                <a:spcPct val="100000"/>
              </a:lnSpc>
              <a:spcBef>
                <a:spcPts val="700"/>
              </a:spcBef>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800" b="0">
              <a:solidFill>
                <a:srgbClr val="FFFFFF"/>
              </a:solidFill>
            </a:endParaRPr>
          </a:p>
          <a:p>
            <a:pPr marL="431800" indent="-323850" algn="l">
              <a:lnSpc>
                <a:spcPct val="100000"/>
              </a:lnSpc>
              <a:spcBef>
                <a:spcPts val="700"/>
              </a:spcBef>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2800" b="0">
              <a:solidFill>
                <a:srgbClr val="FFFFFF"/>
              </a:solidFill>
            </a:endParaRPr>
          </a:p>
          <a:p>
            <a:pPr marL="431800" indent="-323850" algn="l">
              <a:lnSpc>
                <a:spcPct val="100000"/>
              </a:lnSpc>
              <a:spcBef>
                <a:spcPts val="10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0">
                <a:solidFill>
                  <a:srgbClr val="FFFFFF"/>
                </a:solidFill>
              </a:rPr>
              <a:t>  1. Hip flexors</a:t>
            </a:r>
            <a:br>
              <a:rPr lang="en-US" altLang="en-US" sz="2800" b="0">
                <a:solidFill>
                  <a:srgbClr val="FFFFFF"/>
                </a:solidFill>
              </a:rPr>
            </a:br>
            <a:r>
              <a:rPr lang="en-US" altLang="en-US" sz="2800" b="0">
                <a:solidFill>
                  <a:srgbClr val="FFFFFF"/>
                </a:solidFill>
              </a:rPr>
              <a:t>2. Hip abductors</a:t>
            </a:r>
            <a:br>
              <a:rPr lang="en-US" altLang="en-US" sz="2800" b="0">
                <a:solidFill>
                  <a:srgbClr val="FFFFFF"/>
                </a:solidFill>
              </a:rPr>
            </a:br>
            <a:r>
              <a:rPr lang="en-US" altLang="en-US" sz="2800" b="0">
                <a:solidFill>
                  <a:srgbClr val="FFFFFF"/>
                </a:solidFill>
              </a:rPr>
              <a:t>3. Gastroc-soleus</a:t>
            </a:r>
            <a:br>
              <a:rPr lang="en-US" altLang="en-US" sz="2800" b="0">
                <a:solidFill>
                  <a:srgbClr val="FFFFFF"/>
                </a:solidFill>
              </a:rPr>
            </a:br>
            <a:r>
              <a:rPr lang="en-US" altLang="en-US" sz="2800" b="0">
                <a:solidFill>
                  <a:srgbClr val="FFFFFF"/>
                </a:solidFill>
              </a:rPr>
              <a:t>4. Quadriceps</a:t>
            </a:r>
            <a:br>
              <a:rPr lang="en-US" altLang="en-US" sz="2800" b="0">
                <a:solidFill>
                  <a:srgbClr val="FFFFFF"/>
                </a:solidFill>
              </a:rPr>
            </a:br>
            <a:r>
              <a:rPr lang="en-US" altLang="en-US" sz="2800" b="0">
                <a:solidFill>
                  <a:srgbClr val="FFFFFF"/>
                </a:solidFill>
              </a:rPr>
              <a:t>5. Hamstrings</a:t>
            </a:r>
            <a:r>
              <a:rPr lang="en-US" altLang="en-US" sz="4000" b="0">
                <a:solidFill>
                  <a:srgbClr val="FFFFFF"/>
                </a:solidFill>
              </a:rPr>
              <a:t/>
            </a:r>
            <a:br>
              <a:rPr lang="en-US" altLang="en-US" sz="4000" b="0">
                <a:solidFill>
                  <a:srgbClr val="FFFFFF"/>
                </a:solidFill>
              </a:rPr>
            </a:br>
            <a:endParaRPr lang="en-US" altLang="en-US" sz="4000" b="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idx="1"/>
          </p:nvPr>
        </p:nvSpPr>
        <p:spPr>
          <a:xfrm>
            <a:off x="457200" y="228600"/>
            <a:ext cx="8229600" cy="6629400"/>
          </a:xfrm>
          <a:ln/>
        </p:spPr>
        <p:txBody>
          <a:bodyPr lIns="90000" tIns="46800" rIns="90000" bIns="46800" anchor="t">
            <a:normAutofit fontScale="92500" lnSpcReduction="10000"/>
          </a:bodyPr>
          <a:lstStyle/>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400" b="0">
                <a:solidFill>
                  <a:srgbClr val="FFFFFF"/>
                </a:solidFill>
              </a:rPr>
              <a:t>(</a:t>
            </a:r>
            <a:r>
              <a:rPr lang="en-US" altLang="en-US" sz="1800" b="0">
                <a:solidFill>
                  <a:srgbClr val="FFFFFF"/>
                </a:solidFill>
              </a:rPr>
              <a:t>OBQ07-15) Strengthening of what muscle group most effectively counteracts the deficit seen with an incompetent PCL? </a:t>
            </a:r>
          </a:p>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a:solidFill>
                  <a:srgbClr val="FFFFFF"/>
                </a:solidFill>
              </a:rPr>
              <a:t/>
            </a:r>
            <a:br>
              <a:rPr lang="en-US" altLang="en-US" sz="1800" b="0">
                <a:solidFill>
                  <a:srgbClr val="FFFFFF"/>
                </a:solidFill>
              </a:rPr>
            </a:br>
            <a:r>
              <a:rPr lang="en-US" altLang="en-US" sz="1800" b="0">
                <a:solidFill>
                  <a:srgbClr val="FFFFFF"/>
                </a:solidFill>
              </a:rPr>
              <a:t>1. Hip flexors</a:t>
            </a:r>
            <a:br>
              <a:rPr lang="en-US" altLang="en-US" sz="1800" b="0">
                <a:solidFill>
                  <a:srgbClr val="FFFFFF"/>
                </a:solidFill>
              </a:rPr>
            </a:br>
            <a:r>
              <a:rPr lang="en-US" altLang="en-US" sz="1800" b="0">
                <a:solidFill>
                  <a:srgbClr val="FFFFFF"/>
                </a:solidFill>
              </a:rPr>
              <a:t>2. Hip abductors</a:t>
            </a:r>
            <a:br>
              <a:rPr lang="en-US" altLang="en-US" sz="1800" b="0">
                <a:solidFill>
                  <a:srgbClr val="FFFFFF"/>
                </a:solidFill>
              </a:rPr>
            </a:br>
            <a:r>
              <a:rPr lang="en-US" altLang="en-US" sz="1800" b="0">
                <a:solidFill>
                  <a:srgbClr val="FFFFFF"/>
                </a:solidFill>
              </a:rPr>
              <a:t>3. Gastroc-soleus</a:t>
            </a:r>
            <a:br>
              <a:rPr lang="en-US" altLang="en-US" sz="1800" b="0">
                <a:solidFill>
                  <a:srgbClr val="FFFFFF"/>
                </a:solidFill>
              </a:rPr>
            </a:br>
            <a:r>
              <a:rPr lang="en-US" altLang="en-US" sz="1800" b="0">
                <a:solidFill>
                  <a:srgbClr val="FFCC00"/>
                </a:solidFill>
              </a:rPr>
              <a:t>4. Quadriceps</a:t>
            </a:r>
            <a:br>
              <a:rPr lang="en-US" altLang="en-US" sz="1800" b="0">
                <a:solidFill>
                  <a:srgbClr val="FFCC00"/>
                </a:solidFill>
              </a:rPr>
            </a:br>
            <a:r>
              <a:rPr lang="en-US" altLang="en-US" sz="1800" b="0">
                <a:solidFill>
                  <a:srgbClr val="FFFFFF"/>
                </a:solidFill>
              </a:rPr>
              <a:t>5. Hamstrings</a:t>
            </a:r>
            <a:br>
              <a:rPr lang="en-US" altLang="en-US" sz="1800" b="0">
                <a:solidFill>
                  <a:srgbClr val="FFFFFF"/>
                </a:solidFill>
              </a:rPr>
            </a:br>
            <a:r>
              <a:rPr lang="en-US" altLang="en-US" sz="1800" b="0">
                <a:solidFill>
                  <a:srgbClr val="FFFFFF"/>
                </a:solidFill>
              </a:rPr>
              <a:t/>
            </a:r>
            <a:br>
              <a:rPr lang="en-US" altLang="en-US" sz="1800" b="0">
                <a:solidFill>
                  <a:srgbClr val="FFFFFF"/>
                </a:solidFill>
              </a:rPr>
            </a:br>
            <a:r>
              <a:rPr lang="en-US" altLang="en-US" sz="1800">
                <a:solidFill>
                  <a:srgbClr val="FFFFFF"/>
                </a:solidFill>
              </a:rPr>
              <a:t>PREFERRED RESPONSE ▼</a:t>
            </a:r>
            <a:r>
              <a:rPr lang="en-US" altLang="en-US" sz="1800" b="0">
                <a:solidFill>
                  <a:srgbClr val="FFFFFF"/>
                </a:solidFill>
              </a:rPr>
              <a:t> </a:t>
            </a:r>
            <a:r>
              <a:rPr lang="en-US" altLang="en-US" sz="1800">
                <a:solidFill>
                  <a:srgbClr val="FFFFFF"/>
                </a:solidFill>
              </a:rPr>
              <a:t>4</a:t>
            </a:r>
          </a:p>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a:solidFill>
                  <a:srgbClr val="FFFFFF"/>
                </a:solidFill>
              </a:rPr>
              <a:t>CORRECT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a:solidFill>
                  <a:srgbClr val="FFFFFF"/>
                </a:solidFill>
              </a:rPr>
              <a:t>DISCUSSION: The primary function of the PCL complex is to restrict posterior tibial translation. After acute PCL rupture or PCL reconstruction, resisted hamstring strengthening is avoided as it pulls the tibia posteriorly. Therefore, therapy should focus on quadriceps strengthening which pulls the tibia anteriorly. The Irrgang paper describes rehabilitation principles for multi-ligament knee injuries. The Wind Article is a review which includes rehabilitation priciples for both non-op and operative PCL treatment. The Harner paper is a similar but earlier review. </a:t>
            </a:r>
            <a:br>
              <a:rPr lang="en-US" altLang="en-US" sz="1800" b="0">
                <a:solidFill>
                  <a:srgbClr val="FFFFFF"/>
                </a:solidFill>
              </a:rPr>
            </a:br>
            <a:r>
              <a:rPr lang="en-US" altLang="en-US" sz="1800" b="0">
                <a:solidFill>
                  <a:srgbClr val="FFFFFF"/>
                </a:solidFill>
              </a:rPr>
              <a:t/>
            </a:r>
            <a:br>
              <a:rPr lang="en-US" altLang="en-US" sz="1800" b="0">
                <a:solidFill>
                  <a:srgbClr val="FFFFFF"/>
                </a:solidFill>
              </a:rPr>
            </a:br>
            <a:r>
              <a:rPr lang="en-US" altLang="en-US" sz="1600" b="0">
                <a:solidFill>
                  <a:srgbClr val="FFFFFF"/>
                </a:solidFill>
              </a:rPr>
              <a:t>REFERENCES: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1. OITE07 #15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2. Wind WM, Bergfeld JA, Parker RD. Evaluation and treatment of posterior cruciate ligament injuries: Revisited. Am J Sports Med 2004;32:1765-75. PMID:15494347 (Link to Abstract)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3. Harner CD, Hoher J. Evaluation and treatment of posterior cruciate ligament injuries. Am J Sports Med 1998;26:471-82. PMID:9617416 (Link to Abstract)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4. Irrgang JJ, Fitzgerald GK. Rehabilitation of the multiple-ligament-injured knee. Clin Sports Med. 2000 Jul;19(3):545-71. PMID:10918965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idx="1"/>
          </p:nvPr>
        </p:nvSpPr>
        <p:spPr>
          <a:xfrm>
            <a:off x="457200" y="762000"/>
            <a:ext cx="8229600" cy="4114800"/>
          </a:xfrm>
          <a:ln/>
        </p:spPr>
        <p:txBody>
          <a:bodyPr lIns="90000" tIns="46800" rIns="90000" bIns="46800" anchor="t"/>
          <a:lstStyle/>
          <a:p>
            <a:pPr marL="431800" indent="-323850" algn="l">
              <a:lnSpc>
                <a:spcPct val="80000"/>
              </a:lnSpc>
              <a:spcBef>
                <a:spcPts val="6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a:solidFill>
                  <a:srgbClr val="FFFFFF"/>
                </a:solidFill>
              </a:rPr>
              <a:t>(OBQ09-82) Which of the following rehabilitation principles is true regarding non-operative treatment of a high-grade partial PCL tear? </a:t>
            </a: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a:solidFill>
                  <a:srgbClr val="FFFFFF"/>
                </a:solidFill>
              </a:rPr>
              <a:t/>
            </a:r>
            <a:br>
              <a:rPr lang="en-US" altLang="en-US" sz="2400" b="0">
                <a:solidFill>
                  <a:srgbClr val="FFFFFF"/>
                </a:solidFill>
              </a:rPr>
            </a:br>
            <a:r>
              <a:rPr lang="en-US" altLang="en-US" sz="2400" b="0">
                <a:solidFill>
                  <a:srgbClr val="FFFFFF"/>
                </a:solidFill>
              </a:rPr>
              <a:t>1. Quadriceps strengthening and prone range of motion should begin as tolerated</a:t>
            </a:r>
            <a:br>
              <a:rPr lang="en-US" altLang="en-US" sz="2400" b="0">
                <a:solidFill>
                  <a:srgbClr val="FFFFFF"/>
                </a:solidFill>
              </a:rPr>
            </a:br>
            <a:r>
              <a:rPr lang="en-US" altLang="en-US" sz="2400" b="0">
                <a:solidFill>
                  <a:srgbClr val="FFFFFF"/>
                </a:solidFill>
              </a:rPr>
              <a:t>2. Hamstring strengthening and supine range of motion should begin as tolerated</a:t>
            </a:r>
            <a:br>
              <a:rPr lang="en-US" altLang="en-US" sz="2400" b="0">
                <a:solidFill>
                  <a:srgbClr val="FFFFFF"/>
                </a:solidFill>
              </a:rPr>
            </a:br>
            <a:r>
              <a:rPr lang="en-US" altLang="en-US" sz="2400" b="0">
                <a:solidFill>
                  <a:srgbClr val="FFFFFF"/>
                </a:solidFill>
              </a:rPr>
              <a:t>3. Resisted quadriceps and hamstring strengthening, no early range of motion</a:t>
            </a:r>
            <a:br>
              <a:rPr lang="en-US" altLang="en-US" sz="2400" b="0">
                <a:solidFill>
                  <a:srgbClr val="FFFFFF"/>
                </a:solidFill>
              </a:rPr>
            </a:br>
            <a:r>
              <a:rPr lang="en-US" altLang="en-US" sz="2400" b="0">
                <a:solidFill>
                  <a:srgbClr val="FFFFFF"/>
                </a:solidFill>
              </a:rPr>
              <a:t>4. No strengthening for 6 weeks</a:t>
            </a:r>
            <a:br>
              <a:rPr lang="en-US" altLang="en-US" sz="2400" b="0">
                <a:solidFill>
                  <a:srgbClr val="FFFFFF"/>
                </a:solidFill>
              </a:rPr>
            </a:br>
            <a:r>
              <a:rPr lang="en-US" altLang="en-US" sz="2400" b="0">
                <a:solidFill>
                  <a:srgbClr val="FFFFFF"/>
                </a:solidFill>
              </a:rPr>
              <a:t>5. No range of motion for 6 weeks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idx="1"/>
          </p:nvPr>
        </p:nvSpPr>
        <p:spPr>
          <a:xfrm>
            <a:off x="457200" y="228600"/>
            <a:ext cx="8229600" cy="6629400"/>
          </a:xfrm>
          <a:ln/>
        </p:spPr>
        <p:txBody>
          <a:bodyPr lIns="90000" tIns="46800" rIns="90000" bIns="46800" anchor="t">
            <a:normAutofit fontScale="92500"/>
          </a:bodyPr>
          <a:lstStyle/>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(OBQ09-82) Which of the following rehabilitation principles is true regarding non-operative treatment of a high-grade partial PCL tear? </a:t>
            </a:r>
          </a:p>
          <a:p>
            <a:pPr marL="431800" indent="-323850" algn="l">
              <a:lnSpc>
                <a:spcPct val="80000"/>
              </a:lnSpc>
              <a:spcBef>
                <a:spcPts val="4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
            </a:r>
            <a:br>
              <a:rPr lang="en-US" altLang="en-US" sz="1600" b="0">
                <a:solidFill>
                  <a:srgbClr val="FFFFFF"/>
                </a:solidFill>
              </a:rPr>
            </a:br>
            <a:r>
              <a:rPr lang="en-US" altLang="en-US" sz="1600" b="0">
                <a:solidFill>
                  <a:srgbClr val="FFCC00"/>
                </a:solidFill>
              </a:rPr>
              <a:t>1. Quadriceps strengthening and prone range of motion should begin as tolerated</a:t>
            </a:r>
            <a:br>
              <a:rPr lang="en-US" altLang="en-US" sz="1600" b="0">
                <a:solidFill>
                  <a:srgbClr val="FFCC00"/>
                </a:solidFill>
              </a:rPr>
            </a:br>
            <a:r>
              <a:rPr lang="en-US" altLang="en-US" sz="1600" b="0">
                <a:solidFill>
                  <a:srgbClr val="FFFFFF"/>
                </a:solidFill>
              </a:rPr>
              <a:t>2. Hamstring strengthening and supine range of motion should begin as tolerated</a:t>
            </a:r>
            <a:br>
              <a:rPr lang="en-US" altLang="en-US" sz="1600" b="0">
                <a:solidFill>
                  <a:srgbClr val="FFFFFF"/>
                </a:solidFill>
              </a:rPr>
            </a:br>
            <a:r>
              <a:rPr lang="en-US" altLang="en-US" sz="1600" b="0">
                <a:solidFill>
                  <a:srgbClr val="FFFFFF"/>
                </a:solidFill>
              </a:rPr>
              <a:t>3. Resisted quadriceps and hamstring strengthening, no early range of motion</a:t>
            </a:r>
            <a:br>
              <a:rPr lang="en-US" altLang="en-US" sz="1600" b="0">
                <a:solidFill>
                  <a:srgbClr val="FFFFFF"/>
                </a:solidFill>
              </a:rPr>
            </a:br>
            <a:r>
              <a:rPr lang="en-US" altLang="en-US" sz="1600" b="0">
                <a:solidFill>
                  <a:srgbClr val="FFFFFF"/>
                </a:solidFill>
              </a:rPr>
              <a:t>4. No strengthening for 6 weeks</a:t>
            </a:r>
            <a:br>
              <a:rPr lang="en-US" altLang="en-US" sz="1600" b="0">
                <a:solidFill>
                  <a:srgbClr val="FFFFFF"/>
                </a:solidFill>
              </a:rPr>
            </a:br>
            <a:r>
              <a:rPr lang="en-US" altLang="en-US" sz="1600" b="0">
                <a:solidFill>
                  <a:srgbClr val="FFFFFF"/>
                </a:solidFill>
              </a:rPr>
              <a:t>5. No range of motion for 6 weeks</a:t>
            </a:r>
            <a:br>
              <a:rPr lang="en-US" altLang="en-US" sz="1600" b="0">
                <a:solidFill>
                  <a:srgbClr val="FFFFFF"/>
                </a:solidFill>
              </a:rPr>
            </a:br>
            <a:r>
              <a:rPr lang="en-US" altLang="en-US" sz="1600" b="0">
                <a:solidFill>
                  <a:srgbClr val="FFFFFF"/>
                </a:solidFill>
              </a:rPr>
              <a:t/>
            </a:r>
            <a:br>
              <a:rPr lang="en-US" altLang="en-US" sz="1600" b="0">
                <a:solidFill>
                  <a:srgbClr val="FFFFFF"/>
                </a:solidFill>
              </a:rPr>
            </a:br>
            <a:r>
              <a:rPr lang="en-US" altLang="en-US" sz="1600">
                <a:solidFill>
                  <a:srgbClr val="FFFFFF"/>
                </a:solidFill>
              </a:rPr>
              <a:t>PREFERRED RESPONSE &gt;</a:t>
            </a:r>
            <a:r>
              <a:rPr lang="en-US" altLang="en-US" sz="1600" b="0">
                <a:solidFill>
                  <a:srgbClr val="FFFFFF"/>
                </a:solidFill>
              </a:rPr>
              <a:t> </a:t>
            </a:r>
            <a:r>
              <a:rPr lang="en-US" altLang="en-US" sz="1600">
                <a:solidFill>
                  <a:srgbClr val="FFFFFF"/>
                </a:solidFill>
              </a:rPr>
              <a:t>1</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CORRECT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DISCUSSION: Initial treatment for PCL tears is non-operative. Range of motion is typically initiated early. Flexion may be done in a prone position to limit posterior sag. While quadriceps strengthening is essential, resisted hamstring exercises are generally avoided initially because they pull the tibia in a relatively posterior position. The references include two recent review articles on the evaluation and treatment of PCL tears. The wind article reviews the evaluation and treatment of PCL tears and the Margheritini paper is a general review article on the PCL anatomy and injuries.</a:t>
            </a:r>
            <a:r>
              <a:rPr lang="en-US" altLang="en-US" sz="1400" b="0">
                <a:solidFill>
                  <a:srgbClr val="FFFFFF"/>
                </a:solidFill>
              </a:rPr>
              <a:t> </a:t>
            </a:r>
            <a:br>
              <a:rPr lang="en-US" altLang="en-US" sz="1400" b="0">
                <a:solidFill>
                  <a:srgbClr val="FFFFFF"/>
                </a:solidFill>
              </a:rPr>
            </a:br>
            <a:r>
              <a:rPr lang="en-US" altLang="en-US" sz="1400" b="0">
                <a:solidFill>
                  <a:srgbClr val="FFFFFF"/>
                </a:solidFill>
              </a:rPr>
              <a:t/>
            </a:r>
            <a:br>
              <a:rPr lang="en-US" altLang="en-US" sz="1400" b="0">
                <a:solidFill>
                  <a:srgbClr val="FFFFFF"/>
                </a:solidFill>
              </a:rPr>
            </a:br>
            <a:r>
              <a:rPr lang="en-US" altLang="en-US" sz="1600" b="0">
                <a:solidFill>
                  <a:srgbClr val="FFFFFF"/>
                </a:solidFill>
              </a:rPr>
              <a:t>REFERENCES: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1. OITE09 #82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2. Garrick JG (ed): Orthopaedic Knowledge Update: Sports Medicine 3. Rosemont, IL, American Academy of Orthopaedic Surgeons, 2004, pp 155-168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3. Margheritini F, Rihn J, Musahl V, Mariani PP, Harner C. Posterior cruciate ligament injuries in the athlete: An anatomical, biomechanical and clinical review. Sports Med 2002;32:393-408 PMID:11980502</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4. Wind WM Jr, Bergfeld JA, Parker RD. Evaluation and treatment of posterior cruciate ligament injuries: revisited. Am J Sports Med. 2004 Oct-Nov;32(7):1765-75. PMID:15494347</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idx="1"/>
          </p:nvPr>
        </p:nvSpPr>
        <p:spPr>
          <a:xfrm>
            <a:off x="457200" y="990600"/>
            <a:ext cx="8229600" cy="4114800"/>
          </a:xfrm>
          <a:ln/>
        </p:spPr>
        <p:txBody>
          <a:bodyPr lIns="90000" tIns="46800" rIns="90000" bIns="46800" anchor="t">
            <a:normAutofit fontScale="92500" lnSpcReduction="10000"/>
          </a:bodyPr>
          <a:lstStyle/>
          <a:p>
            <a:pPr marL="431800" indent="-323850" algn="l">
              <a:lnSpc>
                <a:spcPct val="80000"/>
              </a:lnSpc>
              <a:spcBef>
                <a:spcPts val="6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a:solidFill>
                  <a:srgbClr val="FFFFFF"/>
                </a:solidFill>
              </a:rPr>
              <a:t>(OBQ06-99) A 35-year-old construction worker presents with medial-sided knee pain. He has no instability complaints but at age 18, he sustained a complete PCL injury that was treated non-operatively. A radiograph is shown in Figure A. What surgical treatment is the best option given his age and occupation? </a:t>
            </a: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a:solidFill>
                  <a:srgbClr val="00CCFF"/>
                </a:solidFill>
                <a:hlinkClick r:id="rId3"/>
              </a:rPr>
              <a:t> </a:t>
            </a:r>
            <a:r>
              <a:rPr lang="en-US" altLang="en-US" sz="2400" b="0">
                <a:solidFill>
                  <a:srgbClr val="FFFFFF"/>
                </a:solidFill>
              </a:rPr>
              <a:t> </a:t>
            </a:r>
          </a:p>
          <a:p>
            <a:pPr marL="431800" indent="-323850" algn="l">
              <a:lnSpc>
                <a:spcPct val="80000"/>
              </a:lnSpc>
              <a:spcBef>
                <a:spcPts val="6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400" b="0">
                <a:solidFill>
                  <a:srgbClr val="FFFFFF"/>
                </a:solidFill>
              </a:rPr>
              <a:t>    1. PCL reconstruction</a:t>
            </a:r>
            <a:br>
              <a:rPr lang="en-US" altLang="en-US" sz="2400" b="0">
                <a:solidFill>
                  <a:srgbClr val="FFFFFF"/>
                </a:solidFill>
              </a:rPr>
            </a:br>
            <a:r>
              <a:rPr lang="en-US" altLang="en-US" sz="2400" b="0">
                <a:solidFill>
                  <a:srgbClr val="FFFFFF"/>
                </a:solidFill>
              </a:rPr>
              <a:t>2. Unicompartmental knee replacement</a:t>
            </a:r>
            <a:br>
              <a:rPr lang="en-US" altLang="en-US" sz="2400" b="0">
                <a:solidFill>
                  <a:srgbClr val="FFFFFF"/>
                </a:solidFill>
              </a:rPr>
            </a:br>
            <a:r>
              <a:rPr lang="en-US" altLang="en-US" sz="2400" b="0">
                <a:solidFill>
                  <a:srgbClr val="FFFFFF"/>
                </a:solidFill>
              </a:rPr>
              <a:t>3. Total knee replacement</a:t>
            </a:r>
            <a:br>
              <a:rPr lang="en-US" altLang="en-US" sz="2400" b="0">
                <a:solidFill>
                  <a:srgbClr val="FFFFFF"/>
                </a:solidFill>
              </a:rPr>
            </a:br>
            <a:r>
              <a:rPr lang="en-US" altLang="en-US" sz="2400" b="0">
                <a:solidFill>
                  <a:srgbClr val="FFFFFF"/>
                </a:solidFill>
              </a:rPr>
              <a:t>4. Lateral closing wedge osteotomy of the proximal tibia</a:t>
            </a:r>
            <a:br>
              <a:rPr lang="en-US" altLang="en-US" sz="2400" b="0">
                <a:solidFill>
                  <a:srgbClr val="FFFFFF"/>
                </a:solidFill>
              </a:rPr>
            </a:br>
            <a:r>
              <a:rPr lang="en-US" altLang="en-US" sz="2400" b="0">
                <a:solidFill>
                  <a:srgbClr val="FFFFFF"/>
                </a:solidFill>
              </a:rPr>
              <a:t>5. Medial opening wedge osteotomy of the proximal tibia</a:t>
            </a:r>
            <a:r>
              <a:rPr lang="en-US" altLang="en-US" sz="2400" b="0">
                <a:solidFill>
                  <a:srgbClr val="FFCC00"/>
                </a:solidFill>
              </a:rPr>
              <a:t/>
            </a:r>
            <a:br>
              <a:rPr lang="en-US" altLang="en-US" sz="2400" b="0">
                <a:solidFill>
                  <a:srgbClr val="FFCC00"/>
                </a:solidFill>
              </a:rPr>
            </a:br>
            <a:endParaRPr lang="en-US" altLang="en-US" sz="2400" b="0">
              <a:solidFill>
                <a:srgbClr val="FFCC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457200" y="425450"/>
            <a:ext cx="8229600" cy="1371600"/>
          </a:xfrm>
          <a:ln/>
        </p:spPr>
        <p:txBody>
          <a:bodyPr tIns="29988"/>
          <a:lstStyle/>
          <a:p>
            <a:endParaRPr lang="en-US"/>
          </a:p>
        </p:txBody>
      </p:sp>
      <p:sp>
        <p:nvSpPr>
          <p:cNvPr id="57346" name="Rectangle 2"/>
          <p:cNvSpPr>
            <a:spLocks noGrp="1" noChangeArrowheads="1"/>
          </p:cNvSpPr>
          <p:nvPr>
            <p:ph idx="1"/>
          </p:nvPr>
        </p:nvSpPr>
        <p:spPr>
          <a:xfrm>
            <a:off x="457200" y="1981200"/>
            <a:ext cx="8229600" cy="4208463"/>
          </a:xfrm>
          <a:ln/>
        </p:spPr>
        <p:txBody>
          <a:bodyPr lIns="90000" tIns="46800" rIns="90000" bIns="46800"/>
          <a:lstStyle/>
          <a:p>
            <a:endParaRPr lang="en-US"/>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15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idx="1"/>
          </p:nvPr>
        </p:nvSpPr>
        <p:spPr>
          <a:xfrm>
            <a:off x="0" y="228600"/>
            <a:ext cx="9144000" cy="6858000"/>
          </a:xfrm>
          <a:ln/>
        </p:spPr>
        <p:txBody>
          <a:bodyPr lIns="90000" tIns="46800" rIns="90000" bIns="46800" anchor="t">
            <a:normAutofit lnSpcReduction="10000"/>
          </a:bodyPr>
          <a:lstStyle/>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600" b="0" dirty="0">
                <a:solidFill>
                  <a:srgbClr val="FFFFFF"/>
                </a:solidFill>
              </a:rPr>
              <a:t>(OBQ06-99) A 35-year-old construction worker presents with medial-sided knee pain. He has no instability complaints but at age 18, he sustained a complete PCL injury that was treated non-operatively. A radiograph is shown in Figure A. What surgical treatment is the best option given his age and occupation? </a:t>
            </a:r>
          </a:p>
          <a:p>
            <a:pPr marL="431800" indent="-323850" algn="l">
              <a:lnSpc>
                <a:spcPct val="80000"/>
              </a:lnSpc>
              <a:spcBef>
                <a:spcPts val="4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600" dirty="0">
                <a:solidFill>
                  <a:srgbClr val="00CCFF"/>
                </a:solidFill>
                <a:hlinkClick r:id="rId3"/>
              </a:rPr>
              <a:t> </a:t>
            </a:r>
            <a:r>
              <a:rPr lang="en-US" altLang="en-US" sz="1600" b="0" dirty="0">
                <a:solidFill>
                  <a:srgbClr val="FFFFFF"/>
                </a:solidFill>
              </a:rPr>
              <a:t> </a:t>
            </a:r>
          </a:p>
          <a:p>
            <a:pPr marL="431800" indent="-323850" algn="l">
              <a:lnSpc>
                <a:spcPct val="80000"/>
              </a:lnSpc>
              <a:spcBef>
                <a:spcPts val="4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600" b="0" dirty="0">
                <a:solidFill>
                  <a:srgbClr val="FFFFFF"/>
                </a:solidFill>
              </a:rPr>
              <a:t>      1. PCL reconstruction</a:t>
            </a:r>
            <a:br>
              <a:rPr lang="en-US" altLang="en-US" sz="1600" b="0" dirty="0">
                <a:solidFill>
                  <a:srgbClr val="FFFFFF"/>
                </a:solidFill>
              </a:rPr>
            </a:br>
            <a:r>
              <a:rPr lang="en-US" altLang="en-US" sz="1600" b="0" dirty="0">
                <a:solidFill>
                  <a:srgbClr val="FFFFFF"/>
                </a:solidFill>
              </a:rPr>
              <a:t>2. </a:t>
            </a:r>
            <a:r>
              <a:rPr lang="en-US" altLang="en-US" sz="1600" b="0" dirty="0" err="1">
                <a:solidFill>
                  <a:srgbClr val="FFFFFF"/>
                </a:solidFill>
              </a:rPr>
              <a:t>Unicompartmental</a:t>
            </a:r>
            <a:r>
              <a:rPr lang="en-US" altLang="en-US" sz="1600" b="0" dirty="0">
                <a:solidFill>
                  <a:srgbClr val="FFFFFF"/>
                </a:solidFill>
              </a:rPr>
              <a:t> knee replacement</a:t>
            </a:r>
            <a:br>
              <a:rPr lang="en-US" altLang="en-US" sz="1600" b="0" dirty="0">
                <a:solidFill>
                  <a:srgbClr val="FFFFFF"/>
                </a:solidFill>
              </a:rPr>
            </a:br>
            <a:r>
              <a:rPr lang="en-US" altLang="en-US" sz="1600" b="0" dirty="0">
                <a:solidFill>
                  <a:srgbClr val="FFFFFF"/>
                </a:solidFill>
              </a:rPr>
              <a:t>3. Total knee replacement</a:t>
            </a:r>
            <a:br>
              <a:rPr lang="en-US" altLang="en-US" sz="1600" b="0" dirty="0">
                <a:solidFill>
                  <a:srgbClr val="FFFFFF"/>
                </a:solidFill>
              </a:rPr>
            </a:br>
            <a:r>
              <a:rPr lang="en-US" altLang="en-US" sz="1600" b="0" dirty="0">
                <a:solidFill>
                  <a:srgbClr val="FFFFFF"/>
                </a:solidFill>
              </a:rPr>
              <a:t>4. Lateral closing wedge osteotomy of the proximal tibia</a:t>
            </a:r>
            <a:br>
              <a:rPr lang="en-US" altLang="en-US" sz="1600" b="0" dirty="0">
                <a:solidFill>
                  <a:srgbClr val="FFFFFF"/>
                </a:solidFill>
              </a:rPr>
            </a:br>
            <a:r>
              <a:rPr lang="en-US" altLang="en-US" sz="1600" b="0" dirty="0">
                <a:solidFill>
                  <a:srgbClr val="FFCC00"/>
                </a:solidFill>
              </a:rPr>
              <a:t>5. Medial opening wedge osteotomy of the proximal tibia</a:t>
            </a:r>
            <a:br>
              <a:rPr lang="en-US" altLang="en-US" sz="1600" b="0" dirty="0">
                <a:solidFill>
                  <a:srgbClr val="FFCC00"/>
                </a:solidFill>
              </a:rPr>
            </a:br>
            <a:r>
              <a:rPr lang="en-US" altLang="en-US" sz="1600" b="0" dirty="0">
                <a:solidFill>
                  <a:srgbClr val="FFCC00"/>
                </a:solidFill>
              </a:rPr>
              <a:t/>
            </a:r>
            <a:br>
              <a:rPr lang="en-US" altLang="en-US" sz="1600" b="0" dirty="0">
                <a:solidFill>
                  <a:srgbClr val="FFCC00"/>
                </a:solidFill>
              </a:rPr>
            </a:br>
            <a:endParaRPr lang="en-US" altLang="en-US" sz="1600" b="0" dirty="0">
              <a:solidFill>
                <a:srgbClr val="FFCC00"/>
              </a:solidFill>
            </a:endParaRP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600" dirty="0">
                <a:solidFill>
                  <a:srgbClr val="FFFFFF"/>
                </a:solidFill>
              </a:rPr>
              <a:t>PREFERRED RESPONSE &gt;</a:t>
            </a:r>
            <a:r>
              <a:rPr lang="en-US" altLang="en-US" sz="1600" b="0" dirty="0">
                <a:solidFill>
                  <a:srgbClr val="FFFFFF"/>
                </a:solidFill>
              </a:rPr>
              <a:t> </a:t>
            </a:r>
            <a:r>
              <a:rPr lang="en-US" altLang="en-US" sz="1600" dirty="0">
                <a:solidFill>
                  <a:srgbClr val="FFFFFF"/>
                </a:solidFill>
              </a:rPr>
              <a:t>5</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600" b="0" dirty="0">
                <a:solidFill>
                  <a:srgbClr val="FFFFFF"/>
                </a:solidFill>
              </a:rPr>
              <a:t>DISCUSSION: The radiographs show a knee with significant medial compartment narrowing. A frequently tested fact is that wear associated with chronic PCL instability occurs most commonly in the patellofemoral joint and the medial compartment of the knee. A young laborer is not an ideal candidate for arthroplasty because of early wear and loosening concerns. In addition, cruciate ligaments are required for the insertion of a </a:t>
            </a:r>
            <a:r>
              <a:rPr lang="en-US" altLang="en-US" sz="1600" b="0" dirty="0" err="1">
                <a:solidFill>
                  <a:srgbClr val="FFFFFF"/>
                </a:solidFill>
              </a:rPr>
              <a:t>unicompartmental</a:t>
            </a:r>
            <a:r>
              <a:rPr lang="en-US" altLang="en-US" sz="1600" b="0" dirty="0">
                <a:solidFill>
                  <a:srgbClr val="FFFFFF"/>
                </a:solidFill>
              </a:rPr>
              <a:t> knee replacement. Isolated PCL reconstruction would not be recommended as he already has arthritis and cruciate reconstruction in a mal-</a:t>
            </a:r>
            <a:r>
              <a:rPr lang="en-US" altLang="en-US" sz="1600" b="0" dirty="0" err="1">
                <a:solidFill>
                  <a:srgbClr val="FFFFFF"/>
                </a:solidFill>
              </a:rPr>
              <a:t>algined</a:t>
            </a:r>
            <a:r>
              <a:rPr lang="en-US" altLang="en-US" sz="1600" b="0" dirty="0">
                <a:solidFill>
                  <a:srgbClr val="FFFFFF"/>
                </a:solidFill>
              </a:rPr>
              <a:t> knee is at increased risk of failure. Either valgus producing osteotomy is reasonable, but the opening wedge tends to increase posterior </a:t>
            </a:r>
            <a:r>
              <a:rPr lang="en-US" altLang="en-US" sz="1600" b="0" dirty="0" err="1">
                <a:solidFill>
                  <a:srgbClr val="FFFFFF"/>
                </a:solidFill>
              </a:rPr>
              <a:t>tibial</a:t>
            </a:r>
            <a:r>
              <a:rPr lang="en-US" altLang="en-US" sz="1600" b="0" dirty="0">
                <a:solidFill>
                  <a:srgbClr val="FFFFFF"/>
                </a:solidFill>
              </a:rPr>
              <a:t> slope which is helpful in PCL-deficient knees. The article by </a:t>
            </a:r>
            <a:r>
              <a:rPr lang="en-US" altLang="en-US" sz="1600" b="0" dirty="0" err="1">
                <a:solidFill>
                  <a:srgbClr val="FFFFFF"/>
                </a:solidFill>
              </a:rPr>
              <a:t>Giffin</a:t>
            </a:r>
            <a:r>
              <a:rPr lang="en-US" altLang="en-US" sz="1600" b="0" dirty="0">
                <a:solidFill>
                  <a:srgbClr val="FFFFFF"/>
                </a:solidFill>
              </a:rPr>
              <a:t> et al described that by performing an opening medial wedge osteotomy, the slope of the knee is effectively increased by about 3 degrees and this reduces posterior subluxation or sag of the tibia on the femur. This helps to accommodate for the deficient ligamentous restraint posteriorly, whereas decreasing slope may be protective in an ACL-deficient knee. </a:t>
            </a:r>
            <a:br>
              <a:rPr lang="en-US" altLang="en-US" sz="1600" b="0" dirty="0">
                <a:solidFill>
                  <a:srgbClr val="FFFFFF"/>
                </a:solidFill>
              </a:rPr>
            </a:br>
            <a:r>
              <a:rPr lang="en-US" altLang="en-US" sz="1600" b="0" dirty="0">
                <a:solidFill>
                  <a:srgbClr val="FFFFFF"/>
                </a:solidFill>
              </a:rPr>
              <a:t/>
            </a:r>
            <a:br>
              <a:rPr lang="en-US" altLang="en-US" sz="1600" b="0" dirty="0">
                <a:solidFill>
                  <a:srgbClr val="FFFFFF"/>
                </a:solidFill>
              </a:rPr>
            </a:br>
            <a:endParaRPr lang="en-US" altLang="en-US" sz="1600" b="0" dirty="0">
              <a:solidFill>
                <a:srgbClr val="FFFFFF"/>
              </a:solidFill>
            </a:endParaRP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REFERENCES: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1. OITE06 #99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2. </a:t>
            </a:r>
            <a:r>
              <a:rPr lang="en-US" altLang="en-US" sz="1400" b="0" dirty="0" err="1">
                <a:solidFill>
                  <a:srgbClr val="FFFFFF"/>
                </a:solidFill>
              </a:rPr>
              <a:t>Giffin</a:t>
            </a:r>
            <a:r>
              <a:rPr lang="en-US" altLang="en-US" sz="1400" b="0" dirty="0">
                <a:solidFill>
                  <a:srgbClr val="FFFFFF"/>
                </a:solidFill>
              </a:rPr>
              <a:t> JR, </a:t>
            </a:r>
            <a:r>
              <a:rPr lang="en-US" altLang="en-US" sz="1400" b="0" dirty="0" err="1">
                <a:solidFill>
                  <a:srgbClr val="FFFFFF"/>
                </a:solidFill>
              </a:rPr>
              <a:t>Vogrin</a:t>
            </a:r>
            <a:r>
              <a:rPr lang="en-US" altLang="en-US" sz="1400" b="0" dirty="0">
                <a:solidFill>
                  <a:srgbClr val="FFFFFF"/>
                </a:solidFill>
              </a:rPr>
              <a:t> TM, </a:t>
            </a:r>
            <a:r>
              <a:rPr lang="en-US" altLang="en-US" sz="1400" b="0" dirty="0" err="1">
                <a:solidFill>
                  <a:srgbClr val="FFFFFF"/>
                </a:solidFill>
              </a:rPr>
              <a:t>Zantop</a:t>
            </a:r>
            <a:r>
              <a:rPr lang="en-US" altLang="en-US" sz="1400" b="0" dirty="0">
                <a:solidFill>
                  <a:srgbClr val="FFFFFF"/>
                </a:solidFill>
              </a:rPr>
              <a:t> T, Woo SL, </a:t>
            </a:r>
            <a:r>
              <a:rPr lang="en-US" altLang="en-US" sz="1400" b="0" dirty="0" err="1">
                <a:solidFill>
                  <a:srgbClr val="FFFFFF"/>
                </a:solidFill>
              </a:rPr>
              <a:t>Harner</a:t>
            </a:r>
            <a:r>
              <a:rPr lang="en-US" altLang="en-US" sz="1400" b="0" dirty="0">
                <a:solidFill>
                  <a:srgbClr val="FFFFFF"/>
                </a:solidFill>
              </a:rPr>
              <a:t> CD. Effects of increasing </a:t>
            </a:r>
            <a:r>
              <a:rPr lang="en-US" altLang="en-US" sz="1400" b="0" dirty="0" err="1">
                <a:solidFill>
                  <a:srgbClr val="FFFFFF"/>
                </a:solidFill>
              </a:rPr>
              <a:t>tibial</a:t>
            </a:r>
            <a:r>
              <a:rPr lang="en-US" altLang="en-US" sz="1400" b="0" dirty="0">
                <a:solidFill>
                  <a:srgbClr val="FFFFFF"/>
                </a:solidFill>
              </a:rPr>
              <a:t> slope on the biomechanics of the knee. Am J Sports Med 2004;32:376-382 PMID:14977661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57200" y="381000"/>
            <a:ext cx="8229600" cy="1371600"/>
          </a:xfrm>
          <a:ln/>
        </p:spPr>
        <p:txBody>
          <a:bodyPr lIns="90000" tIns="46800" rIns="90000" bIns="46800"/>
          <a:lstStyle/>
          <a:p>
            <a:pPr algn="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err="1"/>
              <a:t>Tibial</a:t>
            </a:r>
            <a:r>
              <a:rPr lang="en-US" altLang="en-US" dirty="0"/>
              <a:t> Insertion</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853" y="1614826"/>
            <a:ext cx="3135313" cy="4656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1666" y="1600368"/>
            <a:ext cx="3581400" cy="2411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8693" y="4318339"/>
            <a:ext cx="3581400" cy="1952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0" y="0"/>
            <a:ext cx="2514600" cy="6247865"/>
          </a:xfrm>
          <a:prstGeom prst="rect">
            <a:avLst/>
          </a:prstGeom>
          <a:noFill/>
        </p:spPr>
        <p:txBody>
          <a:bodyPr wrap="square" rtlCol="0">
            <a:spAutoFit/>
          </a:bodyPr>
          <a:lstStyle/>
          <a:p>
            <a:r>
              <a:rPr lang="en-US" sz="2000" dirty="0" smtClean="0">
                <a:solidFill>
                  <a:schemeClr val="tx1"/>
                </a:solidFill>
              </a:rPr>
              <a:t>Fun Facts</a:t>
            </a:r>
          </a:p>
          <a:p>
            <a:pPr marL="285750" indent="-285750">
              <a:buFont typeface="Arial" panose="020B0604020202020204" pitchFamily="34" charset="0"/>
              <a:buChar char="•"/>
            </a:pPr>
            <a:r>
              <a:rPr lang="en-US" dirty="0" smtClean="0">
                <a:solidFill>
                  <a:schemeClr val="bg2">
                    <a:lumMod val="75000"/>
                  </a:schemeClr>
                </a:solidFill>
              </a:rPr>
              <a:t>More consistent insertion than femoral side.</a:t>
            </a:r>
          </a:p>
          <a:p>
            <a:endParaRPr lang="en-US" dirty="0" smtClean="0">
              <a:solidFill>
                <a:schemeClr val="bg2">
                  <a:lumMod val="75000"/>
                </a:schemeClr>
              </a:solidFill>
            </a:endParaRPr>
          </a:p>
          <a:p>
            <a:pPr marL="285750" indent="-285750">
              <a:buFont typeface="Arial" panose="020B0604020202020204" pitchFamily="34" charset="0"/>
              <a:buChar char="•"/>
            </a:pPr>
            <a:r>
              <a:rPr lang="en-US" dirty="0" err="1" smtClean="0">
                <a:solidFill>
                  <a:schemeClr val="bg2">
                    <a:lumMod val="75000"/>
                  </a:schemeClr>
                </a:solidFill>
              </a:rPr>
              <a:t>Matava</a:t>
            </a:r>
            <a:r>
              <a:rPr lang="en-US" dirty="0" smtClean="0">
                <a:solidFill>
                  <a:schemeClr val="bg2">
                    <a:lumMod val="75000"/>
                  </a:schemeClr>
                </a:solidFill>
              </a:rPr>
              <a:t>, recommends the center of </a:t>
            </a:r>
            <a:r>
              <a:rPr lang="en-US" dirty="0" err="1" smtClean="0">
                <a:solidFill>
                  <a:schemeClr val="bg2">
                    <a:lumMod val="75000"/>
                  </a:schemeClr>
                </a:solidFill>
              </a:rPr>
              <a:t>tibial</a:t>
            </a:r>
            <a:r>
              <a:rPr lang="en-US" dirty="0" smtClean="0">
                <a:solidFill>
                  <a:schemeClr val="bg2">
                    <a:lumMod val="75000"/>
                  </a:schemeClr>
                </a:solidFill>
              </a:rPr>
              <a:t> tunnel be 7 mm anterior to the posterior </a:t>
            </a:r>
            <a:r>
              <a:rPr lang="en-US" dirty="0" err="1" smtClean="0">
                <a:solidFill>
                  <a:schemeClr val="bg2">
                    <a:lumMod val="75000"/>
                  </a:schemeClr>
                </a:solidFill>
              </a:rPr>
              <a:t>tibial</a:t>
            </a:r>
            <a:r>
              <a:rPr lang="en-US" dirty="0" smtClean="0">
                <a:solidFill>
                  <a:schemeClr val="bg2">
                    <a:lumMod val="75000"/>
                  </a:schemeClr>
                </a:solidFill>
              </a:rPr>
              <a:t> cortex. </a:t>
            </a:r>
          </a:p>
          <a:p>
            <a:pPr marL="285750" indent="-285750">
              <a:buFont typeface="Arial" panose="020B0604020202020204" pitchFamily="34" charset="0"/>
              <a:buChar char="•"/>
            </a:pPr>
            <a:endParaRPr lang="en-US" dirty="0" smtClean="0">
              <a:solidFill>
                <a:schemeClr val="bg2">
                  <a:lumMod val="75000"/>
                </a:schemeClr>
              </a:solidFill>
            </a:endParaRPr>
          </a:p>
          <a:p>
            <a:pPr marL="285750" indent="-285750">
              <a:buFont typeface="Arial" panose="020B0604020202020204" pitchFamily="34" charset="0"/>
              <a:buChar char="•"/>
            </a:pPr>
            <a:r>
              <a:rPr lang="en-US" dirty="0" smtClean="0">
                <a:solidFill>
                  <a:schemeClr val="bg2">
                    <a:lumMod val="75000"/>
                  </a:schemeClr>
                </a:solidFill>
              </a:rPr>
              <a:t>Placement </a:t>
            </a:r>
            <a:r>
              <a:rPr lang="en-US" dirty="0" smtClean="0">
                <a:solidFill>
                  <a:schemeClr val="bg2">
                    <a:lumMod val="75000"/>
                  </a:schemeClr>
                </a:solidFill>
              </a:rPr>
              <a:t>too posterior or inferior fails to reproduce normal PCL anatomy and risks NV bundle.  Creates KILLER TURN. </a:t>
            </a:r>
          </a:p>
          <a:p>
            <a:pPr marL="285750" indent="-285750">
              <a:buFont typeface="Arial" panose="020B0604020202020204" pitchFamily="34" charset="0"/>
              <a:buChar char="•"/>
            </a:pPr>
            <a:endParaRPr lang="en-US" sz="2000" dirty="0">
              <a:solidFill>
                <a:schemeClr val="bg2">
                  <a:lumMod val="75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idx="1"/>
          </p:nvPr>
        </p:nvSpPr>
        <p:spPr>
          <a:xfrm>
            <a:off x="457200" y="914400"/>
            <a:ext cx="8229600" cy="4114800"/>
          </a:xfrm>
          <a:ln/>
        </p:spPr>
        <p:txBody>
          <a:bodyPr lIns="90000" tIns="46800" rIns="90000" bIns="46800" anchor="t">
            <a:normAutofit lnSpcReduction="10000"/>
          </a:bodyPr>
          <a:lstStyle/>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(OBQ09-35) A 23-year-old collegiate soccer player sustained a right knee injury 6 months ago. He has been treated with rest and rehabilitation but is unable to play at his previous level due to his knee "giving way." Physical exam reveals 10° varus alignment when standing and a varus thrust with walking. Strength is full compared to the other side. Ligamentous exam reveals a stable ACL and MCL, but opens to a varus stress and a 3+ posterior drawer and positive dial test at both 30° and 90° degrees of flexion. What is the best treatment option to allow this patient to return to competitive athletic activity? </a:t>
            </a:r>
          </a:p>
          <a:p>
            <a:pPr marL="431800" indent="-323850" algn="l">
              <a:lnSpc>
                <a:spcPct val="80000"/>
              </a:lnSpc>
              <a:spcBef>
                <a:spcPts val="4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800" b="0" dirty="0">
                <a:solidFill>
                  <a:srgbClr val="FFFFFF"/>
                </a:solidFill>
              </a:rPr>
              <a:t/>
            </a:r>
            <a:br>
              <a:rPr lang="en-US" altLang="en-US" sz="1800" b="0" dirty="0">
                <a:solidFill>
                  <a:srgbClr val="FFFFFF"/>
                </a:solidFill>
              </a:rPr>
            </a:br>
            <a:r>
              <a:rPr lang="en-US" altLang="en-US" sz="1800" b="0" dirty="0">
                <a:solidFill>
                  <a:srgbClr val="FFFFFF"/>
                </a:solidFill>
              </a:rPr>
              <a:t>1. Functional bracing</a:t>
            </a:r>
            <a:br>
              <a:rPr lang="en-US" altLang="en-US" sz="1800" b="0" dirty="0">
                <a:solidFill>
                  <a:srgbClr val="FFFFFF"/>
                </a:solidFill>
              </a:rPr>
            </a:br>
            <a:r>
              <a:rPr lang="en-US" altLang="en-US" sz="1800" b="0" dirty="0">
                <a:solidFill>
                  <a:srgbClr val="FFFFFF"/>
                </a:solidFill>
              </a:rPr>
              <a:t>2. Reconstruction of the PCL</a:t>
            </a:r>
            <a:br>
              <a:rPr lang="en-US" altLang="en-US" sz="1800" b="0" dirty="0">
                <a:solidFill>
                  <a:srgbClr val="FFFFFF"/>
                </a:solidFill>
              </a:rPr>
            </a:br>
            <a:r>
              <a:rPr lang="en-US" altLang="en-US" sz="1800" b="0" dirty="0">
                <a:solidFill>
                  <a:srgbClr val="FFFFFF"/>
                </a:solidFill>
              </a:rPr>
              <a:t>3. Reconstruction of the ACL and PCL</a:t>
            </a:r>
            <a:br>
              <a:rPr lang="en-US" altLang="en-US" sz="1800" b="0" dirty="0">
                <a:solidFill>
                  <a:srgbClr val="FFFFFF"/>
                </a:solidFill>
              </a:rPr>
            </a:br>
            <a:r>
              <a:rPr lang="en-US" altLang="en-US" sz="1800" b="0" dirty="0">
                <a:solidFill>
                  <a:srgbClr val="FFFFFF"/>
                </a:solidFill>
              </a:rPr>
              <a:t>4. High </a:t>
            </a:r>
            <a:r>
              <a:rPr lang="en-US" altLang="en-US" sz="1800" b="0" dirty="0" err="1">
                <a:solidFill>
                  <a:srgbClr val="FFFFFF"/>
                </a:solidFill>
              </a:rPr>
              <a:t>tibial</a:t>
            </a:r>
            <a:r>
              <a:rPr lang="en-US" altLang="en-US" sz="1800" b="0" dirty="0">
                <a:solidFill>
                  <a:srgbClr val="FFFFFF"/>
                </a:solidFill>
              </a:rPr>
              <a:t> osteotomy to decrease </a:t>
            </a:r>
            <a:r>
              <a:rPr lang="en-US" altLang="en-US" sz="1800" b="0" dirty="0" err="1">
                <a:solidFill>
                  <a:srgbClr val="FFFFFF"/>
                </a:solidFill>
              </a:rPr>
              <a:t>tibial</a:t>
            </a:r>
            <a:r>
              <a:rPr lang="en-US" altLang="en-US" sz="1800" b="0" dirty="0">
                <a:solidFill>
                  <a:srgbClr val="FFFFFF"/>
                </a:solidFill>
              </a:rPr>
              <a:t> slope and correct varus </a:t>
            </a:r>
            <a:r>
              <a:rPr lang="en-US" altLang="en-US" sz="1800" b="0" dirty="0" err="1">
                <a:solidFill>
                  <a:srgbClr val="FFFFFF"/>
                </a:solidFill>
              </a:rPr>
              <a:t>malalignment</a:t>
            </a:r>
            <a:r>
              <a:rPr lang="en-US" altLang="en-US" sz="1800" b="0" dirty="0">
                <a:solidFill>
                  <a:srgbClr val="FFFFFF"/>
                </a:solidFill>
              </a:rPr>
              <a:t>; reconstruction of the PCL &amp; PLC</a:t>
            </a:r>
            <a:br>
              <a:rPr lang="en-US" altLang="en-US" sz="1800" b="0" dirty="0">
                <a:solidFill>
                  <a:srgbClr val="FFFFFF"/>
                </a:solidFill>
              </a:rPr>
            </a:br>
            <a:r>
              <a:rPr lang="en-US" altLang="en-US" sz="1800" b="0" dirty="0">
                <a:solidFill>
                  <a:srgbClr val="FFFFFF"/>
                </a:solidFill>
              </a:rPr>
              <a:t>5. High </a:t>
            </a:r>
            <a:r>
              <a:rPr lang="en-US" altLang="en-US" sz="1800" b="0" dirty="0" err="1">
                <a:solidFill>
                  <a:srgbClr val="FFFFFF"/>
                </a:solidFill>
              </a:rPr>
              <a:t>tibial</a:t>
            </a:r>
            <a:r>
              <a:rPr lang="en-US" altLang="en-US" sz="1800" b="0" dirty="0">
                <a:solidFill>
                  <a:srgbClr val="FFFFFF"/>
                </a:solidFill>
              </a:rPr>
              <a:t> osteotomy to increase </a:t>
            </a:r>
            <a:r>
              <a:rPr lang="en-US" altLang="en-US" sz="1800" b="0" dirty="0" err="1">
                <a:solidFill>
                  <a:srgbClr val="FFFFFF"/>
                </a:solidFill>
              </a:rPr>
              <a:t>tibial</a:t>
            </a:r>
            <a:r>
              <a:rPr lang="en-US" altLang="en-US" sz="1800" b="0" dirty="0">
                <a:solidFill>
                  <a:srgbClr val="FFFFFF"/>
                </a:solidFill>
              </a:rPr>
              <a:t> slope and correct varus </a:t>
            </a:r>
            <a:r>
              <a:rPr lang="en-US" altLang="en-US" sz="1800" b="0" dirty="0" err="1">
                <a:solidFill>
                  <a:srgbClr val="FFFFFF"/>
                </a:solidFill>
              </a:rPr>
              <a:t>malalignment</a:t>
            </a:r>
            <a:r>
              <a:rPr lang="en-US" altLang="en-US" sz="1800" b="0" dirty="0">
                <a:solidFill>
                  <a:srgbClr val="FFFFFF"/>
                </a:solidFill>
              </a:rPr>
              <a:t>; reconstruction of the PCL &amp; PLC</a:t>
            </a:r>
            <a:br>
              <a:rPr lang="en-US" altLang="en-US" sz="1800" b="0" dirty="0">
                <a:solidFill>
                  <a:srgbClr val="FFFFFF"/>
                </a:solidFill>
              </a:rPr>
            </a:br>
            <a:endParaRPr lang="en-US" altLang="en-US" sz="1800" b="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idx="1"/>
          </p:nvPr>
        </p:nvSpPr>
        <p:spPr>
          <a:xfrm>
            <a:off x="228600" y="304800"/>
            <a:ext cx="8686800" cy="6553200"/>
          </a:xfrm>
          <a:ln/>
        </p:spPr>
        <p:txBody>
          <a:bodyPr lIns="90000" tIns="46800" rIns="90000" bIns="46800" anchor="t"/>
          <a:lstStyle/>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(OBQ09-35) A 23-year-old collegiate soccer player sustained a right knee injury 6 months ago. He has been treated with rest and rehabilitation but is unable to play at his previous level due to his knee "giving way." Physical exam reveals 10° varus alignment when standing and a varus thrust with walking. Strength is full compared to the other side. Ligamentous exam reveals a stable ACL and MCL, but opens to a varus stress and a 3+ posterior drawer and positive dial test at both 30° and 90° degrees of flexion. What is the best treatment option to allow this patient to return to competitive athletic activity?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
            </a:r>
            <a:br>
              <a:rPr lang="en-US" altLang="en-US" sz="1400" b="0" dirty="0">
                <a:solidFill>
                  <a:srgbClr val="FFFFFF"/>
                </a:solidFill>
              </a:rPr>
            </a:br>
            <a:r>
              <a:rPr lang="en-US" altLang="en-US" sz="1400" b="0" dirty="0">
                <a:solidFill>
                  <a:srgbClr val="FFFFFF"/>
                </a:solidFill>
              </a:rPr>
              <a:t>1. Functional bracing</a:t>
            </a:r>
            <a:br>
              <a:rPr lang="en-US" altLang="en-US" sz="1400" b="0" dirty="0">
                <a:solidFill>
                  <a:srgbClr val="FFFFFF"/>
                </a:solidFill>
              </a:rPr>
            </a:br>
            <a:r>
              <a:rPr lang="en-US" altLang="en-US" sz="1400" b="0" dirty="0">
                <a:solidFill>
                  <a:srgbClr val="FFFFFF"/>
                </a:solidFill>
              </a:rPr>
              <a:t>2. Reconstruction of the PCL</a:t>
            </a:r>
            <a:br>
              <a:rPr lang="en-US" altLang="en-US" sz="1400" b="0" dirty="0">
                <a:solidFill>
                  <a:srgbClr val="FFFFFF"/>
                </a:solidFill>
              </a:rPr>
            </a:br>
            <a:r>
              <a:rPr lang="en-US" altLang="en-US" sz="1400" b="0" dirty="0">
                <a:solidFill>
                  <a:srgbClr val="FFFFFF"/>
                </a:solidFill>
              </a:rPr>
              <a:t>3. Reconstruction of the ACL and PCL</a:t>
            </a:r>
            <a:br>
              <a:rPr lang="en-US" altLang="en-US" sz="1400" b="0" dirty="0">
                <a:solidFill>
                  <a:srgbClr val="FFFFFF"/>
                </a:solidFill>
              </a:rPr>
            </a:br>
            <a:r>
              <a:rPr lang="en-US" altLang="en-US" sz="1400" b="0" dirty="0">
                <a:solidFill>
                  <a:srgbClr val="FFFFFF"/>
                </a:solidFill>
              </a:rPr>
              <a:t>4. High </a:t>
            </a:r>
            <a:r>
              <a:rPr lang="en-US" altLang="en-US" sz="1400" b="0" dirty="0" err="1">
                <a:solidFill>
                  <a:srgbClr val="FFFFFF"/>
                </a:solidFill>
              </a:rPr>
              <a:t>tibial</a:t>
            </a:r>
            <a:r>
              <a:rPr lang="en-US" altLang="en-US" sz="1400" b="0" dirty="0">
                <a:solidFill>
                  <a:srgbClr val="FFFFFF"/>
                </a:solidFill>
              </a:rPr>
              <a:t> osteotomy to decrease </a:t>
            </a:r>
            <a:r>
              <a:rPr lang="en-US" altLang="en-US" sz="1400" b="0" dirty="0" err="1">
                <a:solidFill>
                  <a:srgbClr val="FFFFFF"/>
                </a:solidFill>
              </a:rPr>
              <a:t>tibial</a:t>
            </a:r>
            <a:r>
              <a:rPr lang="en-US" altLang="en-US" sz="1400" b="0" dirty="0">
                <a:solidFill>
                  <a:srgbClr val="FFFFFF"/>
                </a:solidFill>
              </a:rPr>
              <a:t> slope and correct varus </a:t>
            </a:r>
            <a:r>
              <a:rPr lang="en-US" altLang="en-US" sz="1400" b="0" dirty="0" err="1">
                <a:solidFill>
                  <a:srgbClr val="FFFFFF"/>
                </a:solidFill>
              </a:rPr>
              <a:t>malalignment</a:t>
            </a:r>
            <a:r>
              <a:rPr lang="en-US" altLang="en-US" sz="1400" b="0" dirty="0">
                <a:solidFill>
                  <a:srgbClr val="FFFFFF"/>
                </a:solidFill>
              </a:rPr>
              <a:t>; reconstruction of the PCL &amp; PLC</a:t>
            </a:r>
            <a:br>
              <a:rPr lang="en-US" altLang="en-US" sz="1400" b="0" dirty="0">
                <a:solidFill>
                  <a:srgbClr val="FFFFFF"/>
                </a:solidFill>
              </a:rPr>
            </a:br>
            <a:r>
              <a:rPr lang="en-US" altLang="en-US" sz="1400" b="0" dirty="0">
                <a:solidFill>
                  <a:srgbClr val="FFCC00"/>
                </a:solidFill>
              </a:rPr>
              <a:t>5. High </a:t>
            </a:r>
            <a:r>
              <a:rPr lang="en-US" altLang="en-US" sz="1400" b="0" dirty="0" err="1">
                <a:solidFill>
                  <a:srgbClr val="FFCC00"/>
                </a:solidFill>
              </a:rPr>
              <a:t>tibial</a:t>
            </a:r>
            <a:r>
              <a:rPr lang="en-US" altLang="en-US" sz="1400" b="0" dirty="0">
                <a:solidFill>
                  <a:srgbClr val="FFCC00"/>
                </a:solidFill>
              </a:rPr>
              <a:t> osteotomy to increase </a:t>
            </a:r>
            <a:r>
              <a:rPr lang="en-US" altLang="en-US" sz="1400" b="0" dirty="0" err="1">
                <a:solidFill>
                  <a:srgbClr val="FFCC00"/>
                </a:solidFill>
              </a:rPr>
              <a:t>tibial</a:t>
            </a:r>
            <a:r>
              <a:rPr lang="en-US" altLang="en-US" sz="1400" b="0" dirty="0">
                <a:solidFill>
                  <a:srgbClr val="FFCC00"/>
                </a:solidFill>
              </a:rPr>
              <a:t> slope and correct varus </a:t>
            </a:r>
            <a:r>
              <a:rPr lang="en-US" altLang="en-US" sz="1400" b="0" dirty="0" err="1">
                <a:solidFill>
                  <a:srgbClr val="FFCC00"/>
                </a:solidFill>
              </a:rPr>
              <a:t>malalignment</a:t>
            </a:r>
            <a:r>
              <a:rPr lang="en-US" altLang="en-US" sz="1400" b="0" dirty="0">
                <a:solidFill>
                  <a:srgbClr val="FFCC00"/>
                </a:solidFill>
              </a:rPr>
              <a:t>; reconstruction of the PCL &amp; PLC</a:t>
            </a:r>
            <a:br>
              <a:rPr lang="en-US" altLang="en-US" sz="1400" b="0" dirty="0">
                <a:solidFill>
                  <a:srgbClr val="FFCC00"/>
                </a:solidFill>
              </a:rPr>
            </a:br>
            <a:r>
              <a:rPr lang="en-US" altLang="en-US" sz="1400" b="0" dirty="0">
                <a:solidFill>
                  <a:srgbClr val="FFCC00"/>
                </a:solidFill>
              </a:rPr>
              <a:t/>
            </a:r>
            <a:br>
              <a:rPr lang="en-US" altLang="en-US" sz="1400" b="0" dirty="0">
                <a:solidFill>
                  <a:srgbClr val="FFCC00"/>
                </a:solidFill>
              </a:rPr>
            </a:br>
            <a:r>
              <a:rPr lang="en-US" altLang="en-US" sz="1400" dirty="0">
                <a:solidFill>
                  <a:srgbClr val="FFFFFF"/>
                </a:solidFill>
              </a:rPr>
              <a:t>PREFERRED RESPONSE ▼</a:t>
            </a:r>
            <a:r>
              <a:rPr lang="en-US" altLang="en-US" sz="1400" b="0" dirty="0">
                <a:solidFill>
                  <a:srgbClr val="FFFFFF"/>
                </a:solidFill>
              </a:rPr>
              <a:t> </a:t>
            </a:r>
            <a:r>
              <a:rPr lang="en-US" altLang="en-US" sz="1400" dirty="0">
                <a:solidFill>
                  <a:srgbClr val="FFFFFF"/>
                </a:solidFill>
              </a:rPr>
              <a:t>5</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DISCUSSION: This patient sustained a combined posterior cruciate ligament (PCL) and posterolateral corner (PLC) injury. The 3+ posterior drawer indicates the PCL injury while the opening to varus stress indicates injury to the lateral collateral ligament (a component of the PLC). In addition, this patient has a positive dial test at both 30° (PLC tear) and 90° (PLC and PCL tear) degrees of flexion. Repair of the PCL alone and ignoring the PLC injury and/or varus </a:t>
            </a:r>
            <a:r>
              <a:rPr lang="en-US" altLang="en-US" sz="1400" b="0" dirty="0" err="1">
                <a:solidFill>
                  <a:srgbClr val="FFFFFF"/>
                </a:solidFill>
              </a:rPr>
              <a:t>malalignment</a:t>
            </a:r>
            <a:r>
              <a:rPr lang="en-US" altLang="en-US" sz="1400" b="0" dirty="0">
                <a:solidFill>
                  <a:srgbClr val="FFFFFF"/>
                </a:solidFill>
              </a:rPr>
              <a:t> will result in increased risk of failure of the reconstruction. </a:t>
            </a:r>
            <a:r>
              <a:rPr lang="en-US" altLang="en-US" sz="1400" b="0" dirty="0" err="1">
                <a:solidFill>
                  <a:srgbClr val="FFFFFF"/>
                </a:solidFill>
              </a:rPr>
              <a:t>Giffin</a:t>
            </a:r>
            <a:r>
              <a:rPr lang="en-US" altLang="en-US" sz="1400" b="0" dirty="0">
                <a:solidFill>
                  <a:srgbClr val="FFFFFF"/>
                </a:solidFill>
              </a:rPr>
              <a:t> et al in a recent cadaveric study showed that increasing the </a:t>
            </a:r>
            <a:r>
              <a:rPr lang="en-US" altLang="en-US" sz="1400" b="0" dirty="0" err="1">
                <a:solidFill>
                  <a:srgbClr val="FFFFFF"/>
                </a:solidFill>
              </a:rPr>
              <a:t>tibial</a:t>
            </a:r>
            <a:r>
              <a:rPr lang="en-US" altLang="en-US" sz="1400" b="0" dirty="0">
                <a:solidFill>
                  <a:srgbClr val="FFFFFF"/>
                </a:solidFill>
              </a:rPr>
              <a:t> slope in PCL deficient knees reduces the posterior </a:t>
            </a:r>
            <a:r>
              <a:rPr lang="en-US" altLang="en-US" sz="1400" b="0" dirty="0" err="1">
                <a:solidFill>
                  <a:srgbClr val="FFFFFF"/>
                </a:solidFill>
              </a:rPr>
              <a:t>tibial</a:t>
            </a:r>
            <a:r>
              <a:rPr lang="en-US" altLang="en-US" sz="1400" b="0" dirty="0">
                <a:solidFill>
                  <a:srgbClr val="FFFFFF"/>
                </a:solidFill>
              </a:rPr>
              <a:t> sag. </a:t>
            </a:r>
            <a:br>
              <a:rPr lang="en-US" altLang="en-US" sz="1400" b="0" dirty="0">
                <a:solidFill>
                  <a:srgbClr val="FFFFFF"/>
                </a:solidFill>
              </a:rPr>
            </a:br>
            <a:r>
              <a:rPr lang="en-US" altLang="en-US" sz="1400" b="0" dirty="0">
                <a:solidFill>
                  <a:srgbClr val="FFFFFF"/>
                </a:solidFill>
              </a:rPr>
              <a:t/>
            </a:r>
            <a:br>
              <a:rPr lang="en-US" altLang="en-US" sz="1400" b="0" dirty="0">
                <a:solidFill>
                  <a:srgbClr val="FFFFFF"/>
                </a:solidFill>
              </a:rPr>
            </a:br>
            <a:r>
              <a:rPr lang="en-US" altLang="en-US" sz="1400" b="0" dirty="0">
                <a:solidFill>
                  <a:srgbClr val="FFFFFF"/>
                </a:solidFill>
              </a:rPr>
              <a:t>REFERENCES: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1. OITE09 #35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2. Garrick JG (</a:t>
            </a:r>
            <a:r>
              <a:rPr lang="en-US" altLang="en-US" sz="1400" b="0" dirty="0" err="1">
                <a:solidFill>
                  <a:srgbClr val="FFFFFF"/>
                </a:solidFill>
              </a:rPr>
              <a:t>ed</a:t>
            </a:r>
            <a:r>
              <a:rPr lang="en-US" altLang="en-US" sz="1400" b="0" dirty="0">
                <a:solidFill>
                  <a:srgbClr val="FFFFFF"/>
                </a:solidFill>
              </a:rPr>
              <a:t>): </a:t>
            </a:r>
            <a:r>
              <a:rPr lang="en-US" altLang="en-US" sz="1400" b="0" dirty="0" err="1">
                <a:solidFill>
                  <a:srgbClr val="FFFFFF"/>
                </a:solidFill>
              </a:rPr>
              <a:t>Orthopaedic</a:t>
            </a:r>
            <a:r>
              <a:rPr lang="en-US" altLang="en-US" sz="1400" b="0" dirty="0">
                <a:solidFill>
                  <a:srgbClr val="FFFFFF"/>
                </a:solidFill>
              </a:rPr>
              <a:t> Knowledge Update: Sports Medicine 3. Rosemont, IL, American Academy of </a:t>
            </a:r>
            <a:r>
              <a:rPr lang="en-US" altLang="en-US" sz="1400" b="0" dirty="0" err="1">
                <a:solidFill>
                  <a:srgbClr val="FFFFFF"/>
                </a:solidFill>
              </a:rPr>
              <a:t>Orthopaedic</a:t>
            </a:r>
            <a:r>
              <a:rPr lang="en-US" altLang="en-US" sz="1400" b="0" dirty="0">
                <a:solidFill>
                  <a:srgbClr val="FFFFFF"/>
                </a:solidFill>
              </a:rPr>
              <a:t> Surgeons, 2004, pp 183-197 </a:t>
            </a:r>
          </a:p>
          <a:p>
            <a:pPr marL="431800" indent="-323850" algn="l">
              <a:lnSpc>
                <a:spcPct val="80000"/>
              </a:lnSpc>
              <a:spcBef>
                <a:spcPts val="35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400" b="0" dirty="0">
                <a:solidFill>
                  <a:srgbClr val="FFFFFF"/>
                </a:solidFill>
              </a:rPr>
              <a:t>3. </a:t>
            </a:r>
            <a:r>
              <a:rPr lang="en-US" altLang="en-US" sz="1400" b="0" dirty="0" err="1">
                <a:solidFill>
                  <a:srgbClr val="FFFFFF"/>
                </a:solidFill>
              </a:rPr>
              <a:t>Giffin</a:t>
            </a:r>
            <a:r>
              <a:rPr lang="en-US" altLang="en-US" sz="1400" b="0" dirty="0">
                <a:solidFill>
                  <a:srgbClr val="FFFFFF"/>
                </a:solidFill>
              </a:rPr>
              <a:t> JR, Stabile KJ, </a:t>
            </a:r>
            <a:r>
              <a:rPr lang="en-US" altLang="en-US" sz="1400" b="0" dirty="0" err="1">
                <a:solidFill>
                  <a:srgbClr val="FFFFFF"/>
                </a:solidFill>
              </a:rPr>
              <a:t>Zantop</a:t>
            </a:r>
            <a:r>
              <a:rPr lang="en-US" altLang="en-US" sz="1400" b="0" dirty="0">
                <a:solidFill>
                  <a:srgbClr val="FFFFFF"/>
                </a:solidFill>
              </a:rPr>
              <a:t> T, </a:t>
            </a:r>
            <a:r>
              <a:rPr lang="en-US" altLang="en-US" sz="1400" b="0" dirty="0" err="1">
                <a:solidFill>
                  <a:srgbClr val="FFFFFF"/>
                </a:solidFill>
              </a:rPr>
              <a:t>Vogrin</a:t>
            </a:r>
            <a:r>
              <a:rPr lang="en-US" altLang="en-US" sz="1400" b="0" dirty="0">
                <a:solidFill>
                  <a:srgbClr val="FFFFFF"/>
                </a:solidFill>
              </a:rPr>
              <a:t> TM, Woo SL, </a:t>
            </a:r>
            <a:r>
              <a:rPr lang="en-US" altLang="en-US" sz="1400" b="0" dirty="0" err="1">
                <a:solidFill>
                  <a:srgbClr val="FFFFFF"/>
                </a:solidFill>
              </a:rPr>
              <a:t>Harner</a:t>
            </a:r>
            <a:r>
              <a:rPr lang="en-US" altLang="en-US" sz="1400" b="0" dirty="0">
                <a:solidFill>
                  <a:srgbClr val="FFFFFF"/>
                </a:solidFill>
              </a:rPr>
              <a:t> CD. Importance of </a:t>
            </a:r>
            <a:r>
              <a:rPr lang="en-US" altLang="en-US" sz="1400" b="0" dirty="0" err="1">
                <a:solidFill>
                  <a:srgbClr val="FFFFFF"/>
                </a:solidFill>
              </a:rPr>
              <a:t>tibial</a:t>
            </a:r>
            <a:r>
              <a:rPr lang="en-US" altLang="en-US" sz="1400" b="0" dirty="0">
                <a:solidFill>
                  <a:srgbClr val="FFFFFF"/>
                </a:solidFill>
              </a:rPr>
              <a:t> slope for stability of the posterior cruciate ligament deficient knee. Am J Sports Med. 2007 Sep;35(9):1443-9. </a:t>
            </a:r>
            <a:r>
              <a:rPr lang="en-US" altLang="en-US" sz="1400" b="0" dirty="0" err="1">
                <a:solidFill>
                  <a:srgbClr val="FFFFFF"/>
                </a:solidFill>
              </a:rPr>
              <a:t>Epub</a:t>
            </a:r>
            <a:r>
              <a:rPr lang="en-US" altLang="en-US" sz="1400" b="0" dirty="0">
                <a:solidFill>
                  <a:srgbClr val="FFFFFF"/>
                </a:solidFill>
              </a:rPr>
              <a:t> 2007 Jul 19. PMID:17641101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idx="1"/>
          </p:nvPr>
        </p:nvSpPr>
        <p:spPr>
          <a:xfrm>
            <a:off x="381000" y="990600"/>
            <a:ext cx="8229600" cy="4114800"/>
          </a:xfrm>
          <a:ln/>
        </p:spPr>
        <p:txBody>
          <a:bodyPr lIns="90000" tIns="46800" rIns="90000" bIns="46800" anchor="t"/>
          <a:lstStyle/>
          <a:p>
            <a:pPr marL="431800" indent="-323850" algn="l">
              <a:lnSpc>
                <a:spcPct val="80000"/>
              </a:lnSpc>
              <a:spcBef>
                <a:spcPts val="7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0">
                <a:solidFill>
                  <a:srgbClr val="FFFFFF"/>
                </a:solidFill>
              </a:rPr>
              <a:t>(OBQ07-4) At what angle of knee flexion should the graft be tensioned at during posterior cruciate ligament (PCL) reconstruction with a single bundle graft? </a:t>
            </a:r>
          </a:p>
          <a:p>
            <a:pPr marL="431800" indent="-323850" algn="l">
              <a:lnSpc>
                <a:spcPct val="80000"/>
              </a:lnSpc>
              <a:spcBef>
                <a:spcPts val="7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800" b="0">
                <a:solidFill>
                  <a:srgbClr val="FFFFFF"/>
                </a:solidFill>
              </a:rPr>
              <a:t/>
            </a:r>
            <a:br>
              <a:rPr lang="en-US" altLang="en-US" sz="2800" b="0">
                <a:solidFill>
                  <a:srgbClr val="FFFFFF"/>
                </a:solidFill>
              </a:rPr>
            </a:br>
            <a:r>
              <a:rPr lang="en-US" altLang="en-US" sz="2800" b="0">
                <a:solidFill>
                  <a:srgbClr val="FFFFFF"/>
                </a:solidFill>
              </a:rPr>
              <a:t>1. 5 degrees hyperextension</a:t>
            </a:r>
            <a:br>
              <a:rPr lang="en-US" altLang="en-US" sz="2800" b="0">
                <a:solidFill>
                  <a:srgbClr val="FFFFFF"/>
                </a:solidFill>
              </a:rPr>
            </a:br>
            <a:r>
              <a:rPr lang="en-US" altLang="en-US" sz="2800" b="0">
                <a:solidFill>
                  <a:srgbClr val="FFFFFF"/>
                </a:solidFill>
              </a:rPr>
              <a:t>2. 0 degrees flexion</a:t>
            </a:r>
            <a:br>
              <a:rPr lang="en-US" altLang="en-US" sz="2800" b="0">
                <a:solidFill>
                  <a:srgbClr val="FFFFFF"/>
                </a:solidFill>
              </a:rPr>
            </a:br>
            <a:r>
              <a:rPr lang="en-US" altLang="en-US" sz="2800" b="0">
                <a:solidFill>
                  <a:srgbClr val="FFFFFF"/>
                </a:solidFill>
              </a:rPr>
              <a:t>3. 15 degrees flexion</a:t>
            </a:r>
            <a:br>
              <a:rPr lang="en-US" altLang="en-US" sz="2800" b="0">
                <a:solidFill>
                  <a:srgbClr val="FFFFFF"/>
                </a:solidFill>
              </a:rPr>
            </a:br>
            <a:r>
              <a:rPr lang="en-US" altLang="en-US" sz="2800" b="0">
                <a:solidFill>
                  <a:srgbClr val="FFFFFF"/>
                </a:solidFill>
              </a:rPr>
              <a:t>4. 30 degrees flexion</a:t>
            </a:r>
            <a:br>
              <a:rPr lang="en-US" altLang="en-US" sz="2800" b="0">
                <a:solidFill>
                  <a:srgbClr val="FFFFFF"/>
                </a:solidFill>
              </a:rPr>
            </a:br>
            <a:r>
              <a:rPr lang="en-US" altLang="en-US" sz="2800" b="0">
                <a:solidFill>
                  <a:srgbClr val="FFFFFF"/>
                </a:solidFill>
              </a:rPr>
              <a:t>5. 90 degrees flexion</a:t>
            </a:r>
            <a:br>
              <a:rPr lang="en-US" altLang="en-US" sz="2800" b="0">
                <a:solidFill>
                  <a:srgbClr val="FFFFFF"/>
                </a:solidFill>
              </a:rPr>
            </a:br>
            <a:endParaRPr lang="en-US" altLang="en-US" sz="2800" b="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idx="1"/>
          </p:nvPr>
        </p:nvSpPr>
        <p:spPr>
          <a:xfrm>
            <a:off x="457200" y="228600"/>
            <a:ext cx="8229600" cy="6629400"/>
          </a:xfrm>
          <a:ln/>
        </p:spPr>
        <p:txBody>
          <a:bodyPr lIns="90000" tIns="46800" rIns="90000" bIns="46800" anchor="t">
            <a:normAutofit lnSpcReduction="10000"/>
          </a:bodyPr>
          <a:lstStyle/>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(OBQ07-4) At what angle of knee flexion should the graft be tensioned at during posterior cruciate ligament (PCL) reconstruction with a single bundle graft?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
            </a:r>
            <a:br>
              <a:rPr lang="en-US" altLang="en-US" sz="1600" b="0">
                <a:solidFill>
                  <a:srgbClr val="FFFFFF"/>
                </a:solidFill>
              </a:rPr>
            </a:br>
            <a:r>
              <a:rPr lang="en-US" altLang="en-US" sz="1600" b="0">
                <a:solidFill>
                  <a:srgbClr val="FFFFFF"/>
                </a:solidFill>
              </a:rPr>
              <a:t>1. 5 degrees hyperextension</a:t>
            </a:r>
            <a:br>
              <a:rPr lang="en-US" altLang="en-US" sz="1600" b="0">
                <a:solidFill>
                  <a:srgbClr val="FFFFFF"/>
                </a:solidFill>
              </a:rPr>
            </a:br>
            <a:r>
              <a:rPr lang="en-US" altLang="en-US" sz="1600" b="0">
                <a:solidFill>
                  <a:srgbClr val="FFFFFF"/>
                </a:solidFill>
              </a:rPr>
              <a:t>2. 0 degrees flexion</a:t>
            </a:r>
            <a:br>
              <a:rPr lang="en-US" altLang="en-US" sz="1600" b="0">
                <a:solidFill>
                  <a:srgbClr val="FFFFFF"/>
                </a:solidFill>
              </a:rPr>
            </a:br>
            <a:r>
              <a:rPr lang="en-US" altLang="en-US" sz="1600" b="0">
                <a:solidFill>
                  <a:srgbClr val="FFFFFF"/>
                </a:solidFill>
              </a:rPr>
              <a:t>3. 15 degrees flexion</a:t>
            </a:r>
            <a:br>
              <a:rPr lang="en-US" altLang="en-US" sz="1600" b="0">
                <a:solidFill>
                  <a:srgbClr val="FFFFFF"/>
                </a:solidFill>
              </a:rPr>
            </a:br>
            <a:r>
              <a:rPr lang="en-US" altLang="en-US" sz="1600" b="0">
                <a:solidFill>
                  <a:srgbClr val="FFFFFF"/>
                </a:solidFill>
              </a:rPr>
              <a:t>4. 30 degrees flexion</a:t>
            </a:r>
            <a:br>
              <a:rPr lang="en-US" altLang="en-US" sz="1600" b="0">
                <a:solidFill>
                  <a:srgbClr val="FFFFFF"/>
                </a:solidFill>
              </a:rPr>
            </a:br>
            <a:r>
              <a:rPr lang="en-US" altLang="en-US" sz="1600" b="0">
                <a:solidFill>
                  <a:srgbClr val="FFCC00"/>
                </a:solidFill>
              </a:rPr>
              <a:t>5. 90 degrees flexion</a:t>
            </a:r>
            <a:br>
              <a:rPr lang="en-US" altLang="en-US" sz="1600" b="0">
                <a:solidFill>
                  <a:srgbClr val="FFCC00"/>
                </a:solidFill>
              </a:rPr>
            </a:br>
            <a:r>
              <a:rPr lang="en-US" altLang="en-US" sz="1600" b="0">
                <a:solidFill>
                  <a:srgbClr val="FFCC00"/>
                </a:solidFill>
              </a:rPr>
              <a:t/>
            </a:r>
            <a:br>
              <a:rPr lang="en-US" altLang="en-US" sz="1600" b="0">
                <a:solidFill>
                  <a:srgbClr val="FFCC00"/>
                </a:solidFill>
              </a:rPr>
            </a:br>
            <a:r>
              <a:rPr lang="en-US" altLang="en-US" sz="1600">
                <a:solidFill>
                  <a:srgbClr val="FFFFFF"/>
                </a:solidFill>
              </a:rPr>
              <a:t>PREFERRED RESPONSE &gt;</a:t>
            </a:r>
            <a:r>
              <a:rPr lang="en-US" altLang="en-US" sz="1600" b="0">
                <a:solidFill>
                  <a:srgbClr val="FFFFFF"/>
                </a:solidFill>
              </a:rPr>
              <a:t> </a:t>
            </a:r>
            <a:r>
              <a:rPr lang="en-US" altLang="en-US" sz="1600">
                <a:solidFill>
                  <a:srgbClr val="FFFFFF"/>
                </a:solidFill>
              </a:rPr>
              <a:t>5</a:t>
            </a:r>
          </a:p>
          <a:p>
            <a:pPr marL="431800" indent="-323850" algn="l">
              <a:lnSpc>
                <a:spcPct val="80000"/>
              </a:lnSpc>
              <a:spcBef>
                <a:spcPts val="400"/>
              </a:spcBef>
              <a:buClrTx/>
              <a:buSzPct val="65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altLang="en-US" sz="1600" b="0">
              <a:solidFill>
                <a:srgbClr val="FFFFFF"/>
              </a:solidFill>
            </a:endParaRP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DISCUSSION: For single bundle reconstructions, the PCL is usually tensioned in flexion and the ACL is tensioned in more extension. While not truly isometric, these positions are closest to the isometric points which means that the graft will not have excess strain or laxity as it is taken through a full range of motion. The Margheritini et al. paper describes 2 different methods of tibial fixation, but were performed at 90 degs of flexion. The Sekiya paper describes the technique and results of single bundle PCL reconstructions. </a:t>
            </a:r>
            <a:br>
              <a:rPr lang="en-US" altLang="en-US" sz="1600" b="0">
                <a:solidFill>
                  <a:srgbClr val="FFFFFF"/>
                </a:solidFill>
              </a:rPr>
            </a:br>
            <a:r>
              <a:rPr lang="en-US" altLang="en-US" sz="1600" b="0">
                <a:solidFill>
                  <a:srgbClr val="FFFFFF"/>
                </a:solidFill>
              </a:rPr>
              <a:t/>
            </a:r>
            <a:br>
              <a:rPr lang="en-US" altLang="en-US" sz="1600" b="0">
                <a:solidFill>
                  <a:srgbClr val="FFFFFF"/>
                </a:solidFill>
              </a:rPr>
            </a:br>
            <a:r>
              <a:rPr lang="en-US" altLang="en-US" sz="1600" b="0">
                <a:solidFill>
                  <a:srgbClr val="FFFFFF"/>
                </a:solidFill>
              </a:rPr>
              <a:t/>
            </a:r>
            <a:br>
              <a:rPr lang="en-US" altLang="en-US" sz="1600" b="0">
                <a:solidFill>
                  <a:srgbClr val="FFFFFF"/>
                </a:solidFill>
              </a:rPr>
            </a:br>
            <a:endParaRPr lang="en-US" altLang="en-US" sz="1600" b="0">
              <a:solidFill>
                <a:srgbClr val="FFFFFF"/>
              </a:solidFill>
            </a:endParaRP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REFERENCES: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1. OITE07 #4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2. OKU: Sports Medicine 3, 2004 pg 155-168. </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3. Margheritini F, Rihn JA, Mauro CS, et al. Biomechanics of initial tibial fixation in posterior cruciate ligament reconstruction. Arthroscopy. 2005 Oct;21(10):1164-71. PMID:16226642 (Link to Abstract)</a:t>
            </a:r>
          </a:p>
          <a:p>
            <a:pPr marL="431800" indent="-323850" algn="l">
              <a:lnSpc>
                <a:spcPct val="80000"/>
              </a:lnSpc>
              <a:spcBef>
                <a:spcPts val="400"/>
              </a:spcBef>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1600" b="0">
                <a:solidFill>
                  <a:srgbClr val="FFFFFF"/>
                </a:solidFill>
              </a:rPr>
              <a:t>4. Sekiya JK, West RV, Ong BC, et al. Clinical outcomes after isolated arthroscopic single-bundle posterior cruciate ligament reconstruction. Arthroscopy. 2005 Sep;21(9):1042-50. PMID:16171628 (Link to Abstract)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457200" y="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Biomechanics</a:t>
            </a:r>
          </a:p>
        </p:txBody>
      </p:sp>
      <p:sp>
        <p:nvSpPr>
          <p:cNvPr id="12290" name="Rectangle 2"/>
          <p:cNvSpPr>
            <a:spLocks noGrp="1" noChangeArrowheads="1"/>
          </p:cNvSpPr>
          <p:nvPr>
            <p:ph idx="1"/>
          </p:nvPr>
        </p:nvSpPr>
        <p:spPr>
          <a:xfrm>
            <a:off x="457200" y="1066800"/>
            <a:ext cx="8686800" cy="2667000"/>
          </a:xfrm>
          <a:ln/>
        </p:spPr>
        <p:txBody>
          <a:bodyPr lIns="90000" tIns="46800" rIns="90000" bIns="46800"/>
          <a:lstStyle/>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800" dirty="0"/>
              <a:t>Restraint to posterior </a:t>
            </a:r>
            <a:r>
              <a:rPr lang="en-US" altLang="en-US" sz="1800" dirty="0" err="1"/>
              <a:t>tibial</a:t>
            </a:r>
            <a:r>
              <a:rPr lang="en-US" altLang="en-US" sz="1800" dirty="0"/>
              <a:t> translation (95% at 90 degrees); contribution increases as knee flexion increases</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800" dirty="0"/>
              <a:t>AL bundle: tight in flexion and helps prevent posterior </a:t>
            </a:r>
            <a:r>
              <a:rPr lang="en-US" altLang="en-US" sz="1800" dirty="0" err="1"/>
              <a:t>tibial</a:t>
            </a:r>
            <a:r>
              <a:rPr lang="en-US" altLang="en-US" sz="1800" dirty="0"/>
              <a:t> translation when the knee is flexed. </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800" dirty="0"/>
              <a:t>PM bundle: tight in extension and helps prevent posterior translation when the knee is near full extension.</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800" dirty="0"/>
              <a:t>In conjunction with the PLC, the PCL acts to resist posterior translation, external rotation, and varus rotation.</a:t>
            </a:r>
          </a:p>
          <a:p>
            <a:pPr marL="431800" indent="-323850">
              <a:lnSpc>
                <a:spcPct val="80000"/>
              </a:lnSpc>
              <a:spcBef>
                <a:spcPts val="45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1800" dirty="0"/>
              <a:t>The PCL and PLC together help to lessen patellofemoral and medial compartment joint contact pressures.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40150"/>
            <a:ext cx="5575300" cy="3117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457200" y="10565"/>
            <a:ext cx="8229600" cy="1208635"/>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a:t>Mechanism of Injury</a:t>
            </a:r>
          </a:p>
        </p:txBody>
      </p:sp>
      <p:sp>
        <p:nvSpPr>
          <p:cNvPr id="14338" name="Rectangle 2"/>
          <p:cNvSpPr>
            <a:spLocks noGrp="1" noChangeArrowheads="1"/>
          </p:cNvSpPr>
          <p:nvPr>
            <p:ph idx="1"/>
          </p:nvPr>
        </p:nvSpPr>
        <p:spPr>
          <a:xfrm>
            <a:off x="304800" y="1066800"/>
            <a:ext cx="5257800" cy="2667000"/>
          </a:xfrm>
          <a:ln/>
        </p:spPr>
        <p:txBody>
          <a:bodyPr lIns="90000" tIns="46800" rIns="90000" bIns="46800">
            <a:normAutofit lnSpcReduction="10000"/>
          </a:bodyPr>
          <a:lstStyle/>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a:t>posteriorly directed force on the proximal tibia with flexed knee</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Lst>
            </a:pPr>
            <a:r>
              <a:rPr lang="en-US" altLang="en-US" sz="1400" dirty="0"/>
              <a:t>MVA (50%)</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Lst>
            </a:pPr>
            <a:r>
              <a:rPr lang="en-US" altLang="en-US" sz="1400" dirty="0"/>
              <a:t>Sports (40%)</a:t>
            </a:r>
          </a:p>
          <a:p>
            <a:pPr marL="863600" lvl="1" indent="-287338">
              <a:lnSpc>
                <a:spcPct val="80000"/>
              </a:lnSpc>
              <a:spcBef>
                <a:spcPts val="35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Lst>
            </a:pPr>
            <a:r>
              <a:rPr lang="en-US" altLang="en-US" sz="1400" dirty="0"/>
              <a:t>Other (10%)</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smtClean="0"/>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smtClean="0"/>
              <a:t>in </a:t>
            </a:r>
            <a:r>
              <a:rPr lang="en-US" altLang="en-US" sz="1600" dirty="0"/>
              <a:t>the athlete: fall on a </a:t>
            </a:r>
            <a:r>
              <a:rPr lang="en-US" altLang="en-US" sz="1600" dirty="0" err="1"/>
              <a:t>hyperflexed</a:t>
            </a:r>
            <a:r>
              <a:rPr lang="en-US" altLang="en-US" sz="1600" dirty="0"/>
              <a:t> knee with the foot in </a:t>
            </a:r>
            <a:r>
              <a:rPr lang="en-US" altLang="en-US" sz="1600" b="1" i="1" dirty="0"/>
              <a:t>plantar flexion</a:t>
            </a:r>
            <a:r>
              <a:rPr lang="en-US" altLang="en-US" sz="1600" dirty="0"/>
              <a:t> – most common </a:t>
            </a:r>
            <a:r>
              <a:rPr lang="en-US" altLang="en-US" sz="1600" dirty="0" err="1"/>
              <a:t>mech</a:t>
            </a:r>
            <a:r>
              <a:rPr lang="en-US" altLang="en-US" sz="1600" dirty="0"/>
              <a:t> for </a:t>
            </a:r>
            <a:r>
              <a:rPr lang="en-US" altLang="en-US" sz="1600" u="sng" dirty="0"/>
              <a:t>isolated PCL injuries</a:t>
            </a:r>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Lst>
            </a:pPr>
            <a:endParaRPr lang="en-US" altLang="en-US" sz="1600" dirty="0" smtClean="0"/>
          </a:p>
          <a:p>
            <a:pPr marL="431800" indent="-323850">
              <a:lnSpc>
                <a:spcPct val="80000"/>
              </a:lnSpc>
              <a:spcBef>
                <a:spcPts val="4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Lst>
            </a:pPr>
            <a:r>
              <a:rPr lang="en-US" altLang="en-US" sz="1600" dirty="0" smtClean="0"/>
              <a:t>PCL </a:t>
            </a:r>
            <a:r>
              <a:rPr lang="en-US" altLang="en-US" sz="1600" dirty="0"/>
              <a:t>and posterior capsule can also be torn by a hyperextension mechanism</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47800"/>
            <a:ext cx="2781300" cy="225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0"/>
            <a:ext cx="2095500" cy="2790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802063"/>
            <a:ext cx="3505200" cy="2808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57200" y="381000"/>
            <a:ext cx="8229600" cy="1371600"/>
          </a:xfrm>
          <a:ln/>
        </p:spPr>
        <p:txBody>
          <a:bodyPr lIns="90000" tIns="46800" rIns="90000" bIns="46800"/>
          <a:lstStyle/>
          <a:p>
            <a:pPr>
              <a:lnSpc>
                <a:spcPct val="100000"/>
              </a:lnSpc>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Clinical Evaluation</a:t>
            </a:r>
          </a:p>
        </p:txBody>
      </p:sp>
      <p:sp>
        <p:nvSpPr>
          <p:cNvPr id="15362" name="Rectangle 2"/>
          <p:cNvSpPr>
            <a:spLocks noGrp="1" noChangeArrowheads="1"/>
          </p:cNvSpPr>
          <p:nvPr>
            <p:ph idx="1"/>
          </p:nvPr>
        </p:nvSpPr>
        <p:spPr>
          <a:xfrm>
            <a:off x="457200" y="1600200"/>
            <a:ext cx="5257800" cy="6524625"/>
          </a:xfrm>
          <a:ln/>
        </p:spPr>
        <p:txBody>
          <a:bodyPr lIns="90000" tIns="46800" rIns="90000" bIns="46800"/>
          <a:lstStyle/>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2400" dirty="0"/>
              <a:t>History, mechanism</a:t>
            </a:r>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2400" dirty="0"/>
              <a:t>Limp, difficulty walking down inclines</a:t>
            </a:r>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2400" dirty="0"/>
              <a:t>disability&gt;instability</a:t>
            </a:r>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2400" dirty="0"/>
              <a:t>Knee exam</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2000" dirty="0"/>
              <a:t>Swelling, effusion</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2000" dirty="0"/>
              <a:t>Ecchymosis</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2000" dirty="0"/>
              <a:t>Posterior TTP</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2000" dirty="0"/>
              <a:t>10-20 </a:t>
            </a:r>
            <a:r>
              <a:rPr lang="en-US" altLang="en-US" sz="2000" dirty="0" err="1"/>
              <a:t>deg</a:t>
            </a:r>
            <a:r>
              <a:rPr lang="en-US" altLang="en-US" sz="2000" dirty="0"/>
              <a:t> flexion lag</a:t>
            </a:r>
          </a:p>
          <a:p>
            <a:pPr marL="863600" lvl="1" indent="-287338">
              <a:lnSpc>
                <a:spcPct val="90000"/>
              </a:lnSpc>
              <a:spcBef>
                <a:spcPts val="500"/>
              </a:spcBef>
              <a:spcAft>
                <a:spcPct val="0"/>
              </a:spcAft>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2000" dirty="0"/>
              <a:t>Knee aspiration may yield </a:t>
            </a:r>
            <a:r>
              <a:rPr lang="en-US" altLang="en-US" sz="2000" dirty="0" err="1"/>
              <a:t>hemarthrosis</a:t>
            </a:r>
            <a:endParaRPr lang="en-US" altLang="en-US" sz="2000" dirty="0"/>
          </a:p>
          <a:p>
            <a:pPr marL="431800" indent="-323850">
              <a:lnSpc>
                <a:spcPct val="90000"/>
              </a:lnSpc>
              <a:spcBef>
                <a:spcPts val="600"/>
              </a:spcBef>
              <a:spcAft>
                <a:spcPct val="0"/>
              </a:spcAft>
              <a:buClr>
                <a:srgbClr val="E6E6FF"/>
              </a:buClr>
              <a:buSzPct val="45000"/>
              <a:buFont typeface="Wingdings" panose="05000000000000000000" pitchFamily="2" charset="2"/>
              <a:buChar char=""/>
              <a:tabLst>
                <a:tab pos="723900" algn="l"/>
                <a:tab pos="1447800" algn="l"/>
                <a:tab pos="2171700" algn="l"/>
                <a:tab pos="2895600" algn="l"/>
                <a:tab pos="3619500" algn="l"/>
                <a:tab pos="4343400" algn="l"/>
                <a:tab pos="5067300" algn="l"/>
              </a:tabLst>
            </a:pPr>
            <a:r>
              <a:rPr lang="en-US" altLang="en-US" sz="2400" dirty="0"/>
              <a:t>Check neurovascular status</a:t>
            </a:r>
          </a:p>
          <a:p>
            <a:pPr marL="863600" lvl="1" indent="-287338">
              <a:lnSpc>
                <a:spcPct val="100000"/>
              </a:lnSpc>
              <a:buClr>
                <a:srgbClr val="E6E6FF"/>
              </a:buClr>
              <a:buSzPct val="75000"/>
              <a:buFont typeface="Symbol" panose="05050102010706020507" pitchFamily="18" charset="2"/>
              <a:buChar char=""/>
              <a:tabLst>
                <a:tab pos="723900" algn="l"/>
                <a:tab pos="1447800" algn="l"/>
                <a:tab pos="2171700" algn="l"/>
                <a:tab pos="2895600" algn="l"/>
                <a:tab pos="3619500" algn="l"/>
                <a:tab pos="4343400" algn="l"/>
                <a:tab pos="5067300" algn="l"/>
              </a:tabLst>
            </a:pPr>
            <a:r>
              <a:rPr lang="en-US" altLang="en-US" sz="1800" dirty="0"/>
              <a:t>Varus stress, and </a:t>
            </a:r>
            <a:r>
              <a:rPr lang="en-US" altLang="en-US" sz="1800" dirty="0" err="1"/>
              <a:t>conomitant</a:t>
            </a:r>
            <a:r>
              <a:rPr lang="en-US" altLang="en-US" sz="1800" dirty="0"/>
              <a:t> PLC injury can place </a:t>
            </a:r>
            <a:r>
              <a:rPr lang="en-US" altLang="en-US" sz="1800" dirty="0" err="1"/>
              <a:t>neuropraxia</a:t>
            </a:r>
            <a:r>
              <a:rPr lang="en-US" altLang="en-US" sz="1800" dirty="0"/>
              <a:t> on Peroneal Nerve. </a:t>
            </a:r>
          </a:p>
          <a:p>
            <a:pPr marL="431800" indent="-323850">
              <a:lnSpc>
                <a:spcPct val="90000"/>
              </a:lnSpc>
              <a:spcBef>
                <a:spcPts val="6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dirty="0"/>
          </a:p>
          <a:p>
            <a:pPr marL="863600" lvl="1" indent="-287338">
              <a:lnSpc>
                <a:spcPct val="90000"/>
              </a:lnSpc>
              <a:spcBef>
                <a:spcPts val="500"/>
              </a:spcBef>
              <a:spcAft>
                <a:spcPct val="0"/>
              </a:spcAft>
              <a:buClr>
                <a:srgbClr val="E6E6FF"/>
              </a:buClr>
              <a:buSzPct val="75000"/>
              <a:buFont typeface="Symbol" panose="05050102010706020507" pitchFamily="18" charset="2"/>
              <a:buNone/>
              <a:tabLst>
                <a:tab pos="723900" algn="l"/>
                <a:tab pos="1447800" algn="l"/>
                <a:tab pos="2171700" algn="l"/>
                <a:tab pos="2895600" algn="l"/>
                <a:tab pos="3619500" algn="l"/>
                <a:tab pos="4343400" algn="l"/>
                <a:tab pos="5067300" algn="l"/>
              </a:tabLst>
            </a:pPr>
            <a:endParaRPr lang="en-US" altLang="en-US" sz="2000" dirty="0"/>
          </a:p>
          <a:p>
            <a:pPr marL="431800" indent="-323850">
              <a:lnSpc>
                <a:spcPct val="90000"/>
              </a:lnSpc>
              <a:spcBef>
                <a:spcPts val="6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dirty="0"/>
          </a:p>
          <a:p>
            <a:pPr marL="431800" indent="-323850">
              <a:lnSpc>
                <a:spcPct val="90000"/>
              </a:lnSpc>
              <a:spcBef>
                <a:spcPts val="600"/>
              </a:spcBef>
              <a:spcAft>
                <a:spcPct val="0"/>
              </a:spcAft>
              <a:buClr>
                <a:srgbClr val="E6E6FF"/>
              </a:buClr>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sz="2400"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4090988" cy="2784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3570</TotalTime>
  <Words>4910</Words>
  <Application>Microsoft Macintosh PowerPoint</Application>
  <PresentationFormat>On-screen Show (4:3)</PresentationFormat>
  <Paragraphs>553</Paragraphs>
  <Slides>63</Slides>
  <Notes>52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Slice</vt:lpstr>
      <vt:lpstr>Posterior Cruciate Ligament Injuries</vt:lpstr>
      <vt:lpstr>Outline</vt:lpstr>
      <vt:lpstr>Epidemiology of PCL injuries</vt:lpstr>
      <vt:lpstr>PCL Anatomy</vt:lpstr>
      <vt:lpstr>Femoral Insertion</vt:lpstr>
      <vt:lpstr>Tibial Insertion</vt:lpstr>
      <vt:lpstr>Biomechanics</vt:lpstr>
      <vt:lpstr>Mechanism of Injury</vt:lpstr>
      <vt:lpstr>Clinical Evaluation</vt:lpstr>
      <vt:lpstr>Gait Examination</vt:lpstr>
      <vt:lpstr>H &amp; P</vt:lpstr>
      <vt:lpstr>Evaluation/Diagnosis</vt:lpstr>
      <vt:lpstr>Evaluation/Diagnosis</vt:lpstr>
      <vt:lpstr>Evaluation/Diagnosis</vt:lpstr>
      <vt:lpstr>Evaluation/Diagnosis</vt:lpstr>
      <vt:lpstr>Concomitant exams for PLC (found in 60% cases)</vt:lpstr>
      <vt:lpstr>Imaging - xray</vt:lpstr>
      <vt:lpstr>Imaging - MRI</vt:lpstr>
      <vt:lpstr>Classification</vt:lpstr>
      <vt:lpstr>Treatment</vt:lpstr>
      <vt:lpstr>Operative Treatment</vt:lpstr>
      <vt:lpstr>PCL Reconstruction</vt:lpstr>
      <vt:lpstr>The Numbers Game</vt:lpstr>
      <vt:lpstr>PowerPoint Presentation</vt:lpstr>
      <vt:lpstr>PowerPoint Presentation</vt:lpstr>
      <vt:lpstr>PowerPoint Presentation</vt:lpstr>
      <vt:lpstr>Tibial Tunnel</vt:lpstr>
      <vt:lpstr>The Killer Turn</vt:lpstr>
      <vt:lpstr>Tibial Inlay</vt:lpstr>
      <vt:lpstr>Femoral tunnel</vt:lpstr>
      <vt:lpstr>Video of pcl reconstruction no disclosures to arthrex</vt:lpstr>
      <vt:lpstr>Single vs Double Bundle</vt:lpstr>
      <vt:lpstr>Graft Tensioning</vt:lpstr>
      <vt:lpstr>PowerPoint Presentation</vt:lpstr>
      <vt:lpstr>Postop Rehab</vt:lpstr>
      <vt:lpstr>Posterolateral Corner</vt:lpstr>
      <vt:lpstr>Anatomy of plc  Complex</vt:lpstr>
      <vt:lpstr>H &amp; P</vt:lpstr>
      <vt:lpstr>Imaging/diagnostics</vt:lpstr>
      <vt:lpstr>Classification and non op treatment</vt:lpstr>
      <vt:lpstr>Algorithm For Treatment, acc to LaPrade et al. </vt:lpstr>
      <vt:lpstr>Operative treatment</vt:lpstr>
      <vt:lpstr>Avulsion INjuries</vt:lpstr>
      <vt:lpstr>More Avulsions</vt:lpstr>
      <vt:lpstr>PLC Reconstructions</vt:lpstr>
      <vt:lpstr>PLC Reconstruction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Posterior Cruciate Ligament Injuries</dc:title>
  <dc:creator>rqt004</dc:creator>
  <cp:lastModifiedBy>IAN RICE</cp:lastModifiedBy>
  <cp:revision>58</cp:revision>
  <cp:lastPrinted>1601-01-01T00:00:00Z</cp:lastPrinted>
  <dcterms:created xsi:type="dcterms:W3CDTF">2011-10-18T17:38:48Z</dcterms:created>
  <dcterms:modified xsi:type="dcterms:W3CDTF">2016-11-01T19:52:08Z</dcterms:modified>
</cp:coreProperties>
</file>