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2"/>
  </p:notesMasterIdLst>
  <p:sldIdLst>
    <p:sldId id="256" r:id="rId2"/>
    <p:sldId id="298" r:id="rId3"/>
    <p:sldId id="257" r:id="rId4"/>
    <p:sldId id="259" r:id="rId5"/>
    <p:sldId id="258" r:id="rId6"/>
    <p:sldId id="263" r:id="rId7"/>
    <p:sldId id="261" r:id="rId8"/>
    <p:sldId id="260" r:id="rId9"/>
    <p:sldId id="276" r:id="rId10"/>
    <p:sldId id="262" r:id="rId11"/>
    <p:sldId id="264" r:id="rId12"/>
    <p:sldId id="265" r:id="rId13"/>
    <p:sldId id="266" r:id="rId14"/>
    <p:sldId id="267" r:id="rId15"/>
    <p:sldId id="268" r:id="rId16"/>
    <p:sldId id="269" r:id="rId17"/>
    <p:sldId id="270" r:id="rId18"/>
    <p:sldId id="277" r:id="rId19"/>
    <p:sldId id="278" r:id="rId20"/>
    <p:sldId id="271"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4" r:id="rId35"/>
    <p:sldId id="295" r:id="rId36"/>
    <p:sldId id="296" r:id="rId37"/>
    <p:sldId id="297" r:id="rId38"/>
    <p:sldId id="284" r:id="rId39"/>
    <p:sldId id="293"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2" r:id="rId73"/>
    <p:sldId id="333" r:id="rId74"/>
    <p:sldId id="334" r:id="rId75"/>
    <p:sldId id="335" r:id="rId76"/>
    <p:sldId id="336" r:id="rId77"/>
    <p:sldId id="337" r:id="rId78"/>
    <p:sldId id="338" r:id="rId79"/>
    <p:sldId id="339" r:id="rId80"/>
    <p:sldId id="349" r:id="rId81"/>
    <p:sldId id="350" r:id="rId82"/>
    <p:sldId id="341" r:id="rId83"/>
    <p:sldId id="342" r:id="rId84"/>
    <p:sldId id="343" r:id="rId85"/>
    <p:sldId id="344" r:id="rId86"/>
    <p:sldId id="345" r:id="rId87"/>
    <p:sldId id="346" r:id="rId88"/>
    <p:sldId id="340" r:id="rId89"/>
    <p:sldId id="347" r:id="rId90"/>
    <p:sldId id="348"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3" d="100"/>
          <a:sy n="103" d="100"/>
        </p:scale>
        <p:origin x="-10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84BC0-8516-4A29-A422-3A1B6E8EEC6B}" type="datetimeFigureOut">
              <a:rPr lang="en-US" smtClean="0"/>
              <a:t>10/11/16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687E1-CAF9-477B-B0FA-FA982A97A9DF}" type="slidenum">
              <a:rPr lang="en-US" smtClean="0"/>
              <a:t>‹#›</a:t>
            </a:fld>
            <a:endParaRPr lang="en-US"/>
          </a:p>
        </p:txBody>
      </p:sp>
    </p:spTree>
    <p:extLst>
      <p:ext uri="{BB962C8B-B14F-4D97-AF65-F5344CB8AC3E}">
        <p14:creationId xmlns:p14="http://schemas.microsoft.com/office/powerpoint/2010/main" val="3770011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A43FE-EAC9-49DE-9A9D-A06D149B9958}" type="slidenum">
              <a:rPr lang="en-US"/>
              <a:pPr/>
              <a:t>43</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a:t>Popliteus always inserts anterior and distal to LCL femoral attachment</a:t>
            </a:r>
          </a:p>
          <a:p>
            <a:r>
              <a:rPr lang="en-US"/>
              <a:t>PFL: from fibular styloid process to musculotendinous junction of popliteus;  anterior and posterior division</a:t>
            </a:r>
          </a:p>
          <a:p>
            <a:r>
              <a:rPr lang="en-US"/>
              <a:t>PML: fascicles extend from tendon to lateral meniscus to provide dynamic stability</a:t>
            </a:r>
          </a:p>
        </p:txBody>
      </p:sp>
    </p:spTree>
    <p:extLst>
      <p:ext uri="{BB962C8B-B14F-4D97-AF65-F5344CB8AC3E}">
        <p14:creationId xmlns:p14="http://schemas.microsoft.com/office/powerpoint/2010/main" val="1095548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8D1002-8180-4518-A15C-DF758AD210D0}" type="slidenum">
              <a:rPr lang="en-US"/>
              <a:pPr/>
              <a:t>45</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dirty="0"/>
              <a:t>IT Band: Multiple layers that blend with short head of biceps to form an </a:t>
            </a:r>
            <a:r>
              <a:rPr lang="en-US" dirty="0" err="1"/>
              <a:t>anterolateral</a:t>
            </a:r>
            <a:r>
              <a:rPr lang="en-US" dirty="0"/>
              <a:t> sling for knee</a:t>
            </a:r>
          </a:p>
          <a:p>
            <a:r>
              <a:rPr lang="en-US" dirty="0"/>
              <a:t>FFL: thickening of distal capsular edge of short head of biceps</a:t>
            </a:r>
          </a:p>
          <a:p>
            <a:r>
              <a:rPr lang="en-US" dirty="0"/>
              <a:t>Lateral capsular ligament: thickening of lateral capsule</a:t>
            </a:r>
          </a:p>
          <a:p>
            <a:r>
              <a:rPr lang="en-US" dirty="0"/>
              <a:t>Lateral meniscus increases conformity of  </a:t>
            </a:r>
            <a:r>
              <a:rPr lang="en-US" dirty="0" err="1"/>
              <a:t>of</a:t>
            </a:r>
            <a:r>
              <a:rPr lang="en-US" dirty="0"/>
              <a:t> knee joint and provides stability-especially to convex joint surfaces laterally.</a:t>
            </a:r>
          </a:p>
          <a:p>
            <a:r>
              <a:rPr lang="en-US" dirty="0" err="1"/>
              <a:t>Popliteus</a:t>
            </a:r>
            <a:r>
              <a:rPr lang="en-US" dirty="0"/>
              <a:t> tendon attaches to </a:t>
            </a:r>
            <a:r>
              <a:rPr lang="en-US" dirty="0" err="1"/>
              <a:t>meniscofemoral</a:t>
            </a:r>
            <a:r>
              <a:rPr lang="en-US" dirty="0"/>
              <a:t> ligament intra-</a:t>
            </a:r>
            <a:r>
              <a:rPr lang="en-US" dirty="0" err="1"/>
              <a:t>articularly</a:t>
            </a:r>
            <a:endParaRPr lang="en-US" dirty="0"/>
          </a:p>
        </p:txBody>
      </p:sp>
    </p:spTree>
    <p:extLst>
      <p:ext uri="{BB962C8B-B14F-4D97-AF65-F5344CB8AC3E}">
        <p14:creationId xmlns:p14="http://schemas.microsoft.com/office/powerpoint/2010/main" val="415368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AD19C4-7DFD-4894-A3D1-554A94DB0181}" type="slidenum">
              <a:rPr lang="en-US"/>
              <a:pPr/>
              <a:t>69</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Chronic injuries must have reconstruction</a:t>
            </a:r>
          </a:p>
          <a:p>
            <a:r>
              <a:rPr lang="en-US"/>
              <a:t>Chronic injuries with malalignment must address both the malalignment and the reconstruction.  Malalignment usually treated with high tibial osteotomy</a:t>
            </a:r>
          </a:p>
          <a:p>
            <a:r>
              <a:rPr lang="en-US"/>
              <a:t>Varus malalignment = 3</a:t>
            </a:r>
            <a:r>
              <a:rPr lang="en-US">
                <a:cs typeface="Arial" charset="0"/>
              </a:rPr>
              <a:t>° of varus discrepency</a:t>
            </a:r>
            <a:endParaRPr lang="en-US"/>
          </a:p>
        </p:txBody>
      </p:sp>
    </p:spTree>
    <p:extLst>
      <p:ext uri="{BB962C8B-B14F-4D97-AF65-F5344CB8AC3E}">
        <p14:creationId xmlns:p14="http://schemas.microsoft.com/office/powerpoint/2010/main" val="3376148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3638"/>
            <a:ext cx="2844800" cy="45720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DA123856-DB17-4CE5-8BB2-FC68BD0054B1}" type="slidenum">
              <a:rPr lang="en-US"/>
              <a:pPr/>
              <a:t>‹#›</a:t>
            </a:fld>
            <a:endParaRPr lang="en-US"/>
          </a:p>
        </p:txBody>
      </p:sp>
    </p:spTree>
    <p:extLst>
      <p:ext uri="{BB962C8B-B14F-4D97-AF65-F5344CB8AC3E}">
        <p14:creationId xmlns:p14="http://schemas.microsoft.com/office/powerpoint/2010/main" val="3246304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1A208803-6648-459B-A340-8BA73B0A4EB9}" type="slidenum">
              <a:rPr lang="en-US"/>
              <a:pPr/>
              <a:t>‹#›</a:t>
            </a:fld>
            <a:endParaRPr lang="en-US"/>
          </a:p>
        </p:txBody>
      </p:sp>
    </p:spTree>
    <p:extLst>
      <p:ext uri="{BB962C8B-B14F-4D97-AF65-F5344CB8AC3E}">
        <p14:creationId xmlns:p14="http://schemas.microsoft.com/office/powerpoint/2010/main" val="122468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09600" y="1600201"/>
            <a:ext cx="5384800" cy="4530725"/>
          </a:xfrm>
        </p:spPr>
        <p:txBody>
          <a:bodyPr/>
          <a:lstStyle/>
          <a:p>
            <a:endParaRPr lang="en-US"/>
          </a:p>
        </p:txBody>
      </p:sp>
      <p:sp>
        <p:nvSpPr>
          <p:cNvPr id="4" name="Text Placeholder 3"/>
          <p:cNvSpPr>
            <a:spLocks noGrp="1"/>
          </p:cNvSpPr>
          <p:nvPr>
            <p:ph type="body"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5A95D0FC-F7C7-4442-B083-FD5B836A9942}" type="slidenum">
              <a:rPr lang="en-US"/>
              <a:pPr/>
              <a:t>‹#›</a:t>
            </a:fld>
            <a:endParaRPr lang="en-US"/>
          </a:p>
        </p:txBody>
      </p:sp>
    </p:spTree>
    <p:extLst>
      <p:ext uri="{BB962C8B-B14F-4D97-AF65-F5344CB8AC3E}">
        <p14:creationId xmlns:p14="http://schemas.microsoft.com/office/powerpoint/2010/main" val="2139753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600201"/>
            <a:ext cx="5384800" cy="4530725"/>
          </a:xfrm>
        </p:spPr>
        <p:txBody>
          <a:bodyPr/>
          <a:lstStyle/>
          <a:p>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B3A70BCE-2AE0-4275-B555-04729A8F27C0}" type="slidenum">
              <a:rPr lang="en-US"/>
              <a:pPr/>
              <a:t>‹#›</a:t>
            </a:fld>
            <a:endParaRPr lang="en-US"/>
          </a:p>
        </p:txBody>
      </p:sp>
    </p:spTree>
    <p:extLst>
      <p:ext uri="{BB962C8B-B14F-4D97-AF65-F5344CB8AC3E}">
        <p14:creationId xmlns:p14="http://schemas.microsoft.com/office/powerpoint/2010/main" val="855320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1"/>
            <a:ext cx="5384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09600" y="3941763"/>
            <a:ext cx="5384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3638"/>
            <a:ext cx="28448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3638"/>
            <a:ext cx="2844800" cy="457200"/>
          </a:xfrm>
        </p:spPr>
        <p:txBody>
          <a:bodyPr/>
          <a:lstStyle>
            <a:lvl1pPr>
              <a:defRPr/>
            </a:lvl1pPr>
          </a:lstStyle>
          <a:p>
            <a:fld id="{78F6F2CC-FF46-4520-9D5D-2CD17E4EF9DF}" type="slidenum">
              <a:rPr lang="en-US"/>
              <a:pPr/>
              <a:t>‹#›</a:t>
            </a:fld>
            <a:endParaRPr lang="en-US"/>
          </a:p>
        </p:txBody>
      </p:sp>
    </p:spTree>
    <p:extLst>
      <p:ext uri="{BB962C8B-B14F-4D97-AF65-F5344CB8AC3E}">
        <p14:creationId xmlns:p14="http://schemas.microsoft.com/office/powerpoint/2010/main" val="406148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10/11/16</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 id="2147483669" r:id="rId18"/>
    <p:sldLayoutId id="2147483670" r:id="rId19"/>
    <p:sldLayoutId id="2147483671" r:id="rId20"/>
    <p:sldLayoutId id="2147483672" r:id="rId21"/>
    <p:sldLayoutId id="2147483673" r:id="rId2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32.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2.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2.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4.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0.jpeg"/><Relationship Id="rId3" Type="http://schemas.openxmlformats.org/officeDocument/2006/relationships/image" Target="../media/image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4.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4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1.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orthobullets.com/sports/3010/mcl-knee-injuries" TargetMode="External"/><Relationship Id="rId3" Type="http://schemas.openxmlformats.org/officeDocument/2006/relationships/image" Target="../media/image56.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Medial and Lateral Collateral Ligament Injuries</a:t>
            </a:r>
            <a:endParaRPr lang="en-US" dirty="0"/>
          </a:p>
        </p:txBody>
      </p:sp>
      <p:sp>
        <p:nvSpPr>
          <p:cNvPr id="3" name="Subtitle 2"/>
          <p:cNvSpPr>
            <a:spLocks noGrp="1"/>
          </p:cNvSpPr>
          <p:nvPr>
            <p:ph type="subTitle" idx="1"/>
          </p:nvPr>
        </p:nvSpPr>
        <p:spPr/>
        <p:txBody>
          <a:bodyPr/>
          <a:lstStyle/>
          <a:p>
            <a:endParaRPr lang="en-US" dirty="0" smtClean="0"/>
          </a:p>
          <a:p>
            <a:r>
              <a:rPr lang="en-US" dirty="0" smtClean="0"/>
              <a:t>Ian </a:t>
            </a:r>
            <a:r>
              <a:rPr lang="en-US" dirty="0" err="1" smtClean="0"/>
              <a:t>RiCe</a:t>
            </a:r>
            <a:r>
              <a:rPr lang="en-US" dirty="0" smtClean="0"/>
              <a:t> MD</a:t>
            </a:r>
            <a:endParaRPr lang="en-US" dirty="0" smtClean="0"/>
          </a:p>
          <a:p>
            <a:endParaRPr lang="en-US" dirty="0"/>
          </a:p>
        </p:txBody>
      </p:sp>
    </p:spTree>
    <p:extLst>
      <p:ext uri="{BB962C8B-B14F-4D97-AF65-F5344CB8AC3E}">
        <p14:creationId xmlns:p14="http://schemas.microsoft.com/office/powerpoint/2010/main" val="1216056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Anatomy</a:t>
            </a:r>
            <a:endParaRPr lang="en-US" dirty="0"/>
          </a:p>
        </p:txBody>
      </p:sp>
      <p:sp>
        <p:nvSpPr>
          <p:cNvPr id="7" name="Content Placeholder 6"/>
          <p:cNvSpPr>
            <a:spLocks noGrp="1"/>
          </p:cNvSpPr>
          <p:nvPr>
            <p:ph idx="1"/>
          </p:nvPr>
        </p:nvSpPr>
        <p:spPr/>
        <p:txBody>
          <a:bodyPr/>
          <a:lstStyle/>
          <a:p>
            <a:endParaRPr lang="en-US" dirty="0"/>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513" t="7462" r="-1"/>
          <a:stretch/>
        </p:blipFill>
        <p:spPr bwMode="auto">
          <a:xfrm>
            <a:off x="3491346" y="1882403"/>
            <a:ext cx="5379027" cy="4597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3491346" y="3783747"/>
            <a:ext cx="1070263" cy="384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491346" y="2578524"/>
            <a:ext cx="1070263" cy="4140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067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Medial Knee Stability</a:t>
            </a:r>
            <a:endParaRPr lang="en-US" dirty="0"/>
          </a:p>
        </p:txBody>
      </p:sp>
      <p:sp>
        <p:nvSpPr>
          <p:cNvPr id="3" name="Content Placeholder 2"/>
          <p:cNvSpPr>
            <a:spLocks noGrp="1"/>
          </p:cNvSpPr>
          <p:nvPr>
            <p:ph idx="1"/>
          </p:nvPr>
        </p:nvSpPr>
        <p:spPr>
          <a:xfrm>
            <a:off x="685801" y="2568094"/>
            <a:ext cx="10131425" cy="3926224"/>
          </a:xfrm>
        </p:spPr>
        <p:txBody>
          <a:bodyPr>
            <a:noAutofit/>
          </a:bodyPr>
          <a:lstStyle/>
          <a:p>
            <a:r>
              <a:rPr lang="en-US" sz="2400" dirty="0"/>
              <a:t>Can be organized into static/dynamic </a:t>
            </a:r>
            <a:r>
              <a:rPr lang="en-US" sz="2400" dirty="0" smtClean="0"/>
              <a:t>forces</a:t>
            </a:r>
          </a:p>
          <a:p>
            <a:r>
              <a:rPr lang="en-US" sz="2400" dirty="0" smtClean="0"/>
              <a:t>Static</a:t>
            </a:r>
            <a:endParaRPr lang="en-US" sz="2400" dirty="0"/>
          </a:p>
          <a:p>
            <a:pPr lvl="1"/>
            <a:r>
              <a:rPr lang="en-US" sz="2000" dirty="0"/>
              <a:t>Superficial MCL</a:t>
            </a:r>
          </a:p>
          <a:p>
            <a:pPr lvl="1"/>
            <a:r>
              <a:rPr lang="en-US" sz="2000" dirty="0"/>
              <a:t>Deep MCL</a:t>
            </a:r>
          </a:p>
          <a:p>
            <a:pPr lvl="1"/>
            <a:r>
              <a:rPr lang="en-US" sz="2000" dirty="0"/>
              <a:t>Posterior oblique ligament (</a:t>
            </a:r>
            <a:r>
              <a:rPr lang="en-US" sz="2000" dirty="0" smtClean="0"/>
              <a:t>POL)</a:t>
            </a:r>
          </a:p>
          <a:p>
            <a:r>
              <a:rPr lang="en-US" sz="2400" dirty="0" smtClean="0"/>
              <a:t>Dynamic</a:t>
            </a:r>
            <a:endParaRPr lang="en-US" sz="2400" dirty="0"/>
          </a:p>
          <a:p>
            <a:pPr lvl="1"/>
            <a:r>
              <a:rPr lang="en-US" sz="2000" dirty="0"/>
              <a:t>Medial head of </a:t>
            </a:r>
            <a:r>
              <a:rPr lang="en-US" sz="2000" dirty="0" err="1"/>
              <a:t>gastroc</a:t>
            </a:r>
            <a:endParaRPr lang="en-US" sz="2000" dirty="0"/>
          </a:p>
          <a:p>
            <a:pPr lvl="1"/>
            <a:r>
              <a:rPr lang="en-US" sz="2000" dirty="0"/>
              <a:t>Pes anserine tendons (Sartorius, </a:t>
            </a:r>
            <a:r>
              <a:rPr lang="en-US" sz="2000" dirty="0" err="1"/>
              <a:t>Gracilis</a:t>
            </a:r>
            <a:r>
              <a:rPr lang="en-US" sz="2000" dirty="0"/>
              <a:t>, </a:t>
            </a:r>
            <a:r>
              <a:rPr lang="en-US" sz="2000" dirty="0" err="1"/>
              <a:t>semiT</a:t>
            </a:r>
            <a:r>
              <a:rPr lang="en-US" sz="2000" dirty="0"/>
              <a:t>)</a:t>
            </a:r>
          </a:p>
          <a:p>
            <a:pPr lvl="1"/>
            <a:r>
              <a:rPr lang="en-US" sz="2000" dirty="0"/>
              <a:t>Semimembranosus</a:t>
            </a:r>
          </a:p>
          <a:p>
            <a:pPr lvl="1"/>
            <a:r>
              <a:rPr lang="en-US" sz="2000" dirty="0"/>
              <a:t>Vastus </a:t>
            </a:r>
            <a:r>
              <a:rPr lang="en-US" sz="2000" dirty="0" err="1" smtClean="0"/>
              <a:t>medialis</a:t>
            </a:r>
            <a:endParaRPr lang="en-US" sz="2000" dirty="0"/>
          </a:p>
          <a:p>
            <a:endParaRPr lang="en-US" sz="3200" dirty="0"/>
          </a:p>
        </p:txBody>
      </p:sp>
    </p:spTree>
    <p:extLst>
      <p:ext uri="{BB962C8B-B14F-4D97-AF65-F5344CB8AC3E}">
        <p14:creationId xmlns:p14="http://schemas.microsoft.com/office/powerpoint/2010/main" val="13655186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Anatomy</a:t>
            </a:r>
            <a:endParaRPr lang="en-US" dirty="0"/>
          </a:p>
        </p:txBody>
      </p:sp>
      <p:sp>
        <p:nvSpPr>
          <p:cNvPr id="3" name="Content Placeholder 2"/>
          <p:cNvSpPr>
            <a:spLocks noGrp="1"/>
          </p:cNvSpPr>
          <p:nvPr>
            <p:ph idx="1"/>
          </p:nvPr>
        </p:nvSpPr>
        <p:spPr>
          <a:xfrm>
            <a:off x="685801" y="2142067"/>
            <a:ext cx="4727863" cy="4113260"/>
          </a:xfrm>
        </p:spPr>
        <p:txBody>
          <a:bodyPr>
            <a:normAutofit/>
          </a:bodyPr>
          <a:lstStyle/>
          <a:p>
            <a:r>
              <a:rPr lang="en-US" sz="2400" dirty="0"/>
              <a:t>Medial knee </a:t>
            </a:r>
            <a:r>
              <a:rPr lang="en-US" sz="2400" dirty="0" err="1"/>
              <a:t>capsuloligamentous</a:t>
            </a:r>
            <a:r>
              <a:rPr lang="en-US" sz="2400" dirty="0"/>
              <a:t> structures can be divided into 3 layers</a:t>
            </a:r>
          </a:p>
        </p:txBody>
      </p:sp>
      <p:sp>
        <p:nvSpPr>
          <p:cNvPr id="5" name="Oval 4"/>
          <p:cNvSpPr/>
          <p:nvPr/>
        </p:nvSpPr>
        <p:spPr>
          <a:xfrm>
            <a:off x="7180118" y="3927764"/>
            <a:ext cx="1070263" cy="384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111836" y="3221184"/>
            <a:ext cx="647700" cy="4450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1139" y="1974389"/>
            <a:ext cx="4696087" cy="39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22267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Layer 1</a:t>
            </a:r>
            <a:endParaRPr lang="en-US" dirty="0"/>
          </a:p>
        </p:txBody>
      </p:sp>
      <p:sp>
        <p:nvSpPr>
          <p:cNvPr id="3" name="Content Placeholder 2"/>
          <p:cNvSpPr>
            <a:spLocks noGrp="1"/>
          </p:cNvSpPr>
          <p:nvPr>
            <p:ph idx="1"/>
          </p:nvPr>
        </p:nvSpPr>
        <p:spPr>
          <a:xfrm>
            <a:off x="7294419" y="2238184"/>
            <a:ext cx="4572000" cy="3840497"/>
          </a:xfrm>
        </p:spPr>
        <p:txBody>
          <a:bodyPr>
            <a:normAutofit/>
          </a:bodyPr>
          <a:lstStyle/>
          <a:p>
            <a:r>
              <a:rPr lang="en-US" sz="2400" dirty="0"/>
              <a:t>Sartorius and </a:t>
            </a:r>
            <a:r>
              <a:rPr lang="en-US" sz="2400" dirty="0" err="1"/>
              <a:t>crural</a:t>
            </a:r>
            <a:r>
              <a:rPr lang="en-US" sz="2400" dirty="0"/>
              <a:t> fascia</a:t>
            </a:r>
          </a:p>
          <a:p>
            <a:pPr lvl="1"/>
            <a:r>
              <a:rPr lang="en-US" sz="2000" dirty="0"/>
              <a:t>Covers both heads of </a:t>
            </a:r>
            <a:r>
              <a:rPr lang="en-US" sz="2000" dirty="0" err="1"/>
              <a:t>gastroc</a:t>
            </a:r>
            <a:r>
              <a:rPr lang="en-US" sz="2000" dirty="0"/>
              <a:t> and neurovascular structures</a:t>
            </a:r>
          </a:p>
          <a:p>
            <a:pPr lvl="1"/>
            <a:r>
              <a:rPr lang="en-US" sz="2000" dirty="0"/>
              <a:t>Blends with layer II anteriorly</a:t>
            </a:r>
          </a:p>
          <a:p>
            <a:pPr lvl="1"/>
            <a:r>
              <a:rPr lang="en-US" sz="2000" dirty="0"/>
              <a:t>Joins </a:t>
            </a:r>
            <a:r>
              <a:rPr lang="en-US" sz="2000" dirty="0" err="1"/>
              <a:t>tibial</a:t>
            </a:r>
            <a:r>
              <a:rPr lang="en-US" sz="2000" dirty="0"/>
              <a:t> periosteum near insertion of pes </a:t>
            </a:r>
            <a:r>
              <a:rPr lang="en-US" sz="2000" dirty="0" err="1"/>
              <a:t>anserinus</a:t>
            </a:r>
            <a:r>
              <a:rPr lang="en-US" sz="2000" dirty="0"/>
              <a:t> tendons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53" y="2221921"/>
            <a:ext cx="6726906" cy="3856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407376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Between Layers 1 and 2</a:t>
            </a:r>
            <a:endParaRPr lang="en-US" dirty="0"/>
          </a:p>
        </p:txBody>
      </p:sp>
      <p:sp>
        <p:nvSpPr>
          <p:cNvPr id="3" name="Content Placeholder 2"/>
          <p:cNvSpPr>
            <a:spLocks noGrp="1"/>
          </p:cNvSpPr>
          <p:nvPr>
            <p:ph idx="1"/>
          </p:nvPr>
        </p:nvSpPr>
        <p:spPr>
          <a:xfrm>
            <a:off x="1007918" y="2142067"/>
            <a:ext cx="9809308" cy="3649133"/>
          </a:xfrm>
        </p:spPr>
        <p:txBody>
          <a:bodyPr>
            <a:normAutofit/>
          </a:bodyPr>
          <a:lstStyle/>
          <a:p>
            <a:r>
              <a:rPr lang="en-US" sz="2400" dirty="0" err="1" smtClean="0"/>
              <a:t>Semitendinosis</a:t>
            </a:r>
            <a:endParaRPr lang="en-US" sz="2400" dirty="0" smtClean="0"/>
          </a:p>
          <a:p>
            <a:r>
              <a:rPr lang="en-US" sz="2400" dirty="0" err="1" smtClean="0"/>
              <a:t>Gracicilis</a:t>
            </a:r>
            <a:endParaRPr lang="en-US" sz="2400" dirty="0"/>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6611" y="2013258"/>
            <a:ext cx="4696087" cy="390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95279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Layer 2</a:t>
            </a:r>
            <a:endParaRPr lang="en-US" dirty="0"/>
          </a:p>
        </p:txBody>
      </p:sp>
      <p:sp>
        <p:nvSpPr>
          <p:cNvPr id="3" name="Content Placeholder 2"/>
          <p:cNvSpPr>
            <a:spLocks noGrp="1"/>
          </p:cNvSpPr>
          <p:nvPr>
            <p:ph idx="1"/>
          </p:nvPr>
        </p:nvSpPr>
        <p:spPr>
          <a:xfrm>
            <a:off x="685802" y="2142067"/>
            <a:ext cx="4166754" cy="3649133"/>
          </a:xfrm>
        </p:spPr>
        <p:txBody>
          <a:bodyPr>
            <a:normAutofit/>
          </a:bodyPr>
          <a:lstStyle/>
          <a:p>
            <a:r>
              <a:rPr lang="en-US" sz="2400" dirty="0" smtClean="0"/>
              <a:t>Superficial MCL</a:t>
            </a:r>
          </a:p>
          <a:p>
            <a:r>
              <a:rPr lang="en-US" sz="2400" dirty="0"/>
              <a:t>P</a:t>
            </a:r>
            <a:r>
              <a:rPr lang="en-US" sz="2400" dirty="0" smtClean="0"/>
              <a:t>osterior </a:t>
            </a:r>
            <a:r>
              <a:rPr lang="en-US" sz="2400" dirty="0"/>
              <a:t>oblique </a:t>
            </a:r>
            <a:r>
              <a:rPr lang="en-US" sz="2400" dirty="0" smtClean="0"/>
              <a:t>ligament</a:t>
            </a:r>
            <a:endParaRPr lang="en-US" sz="24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556" y="2273684"/>
            <a:ext cx="6726948" cy="3385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99048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Layer 3</a:t>
            </a:r>
            <a:endParaRPr lang="en-US" dirty="0"/>
          </a:p>
        </p:txBody>
      </p:sp>
      <p:sp>
        <p:nvSpPr>
          <p:cNvPr id="3" name="Content Placeholder 2"/>
          <p:cNvSpPr>
            <a:spLocks noGrp="1"/>
          </p:cNvSpPr>
          <p:nvPr>
            <p:ph idx="1"/>
          </p:nvPr>
        </p:nvSpPr>
        <p:spPr>
          <a:xfrm>
            <a:off x="1103962" y="2065867"/>
            <a:ext cx="3460462" cy="3649133"/>
          </a:xfrm>
        </p:spPr>
        <p:txBody>
          <a:bodyPr>
            <a:normAutofit/>
          </a:bodyPr>
          <a:lstStyle/>
          <a:p>
            <a:r>
              <a:rPr lang="en-US" sz="2400" dirty="0" smtClean="0"/>
              <a:t>Capsule</a:t>
            </a:r>
          </a:p>
          <a:p>
            <a:r>
              <a:rPr lang="en-US" sz="2400" dirty="0"/>
              <a:t>D</a:t>
            </a:r>
            <a:r>
              <a:rPr lang="en-US" sz="2400" dirty="0" smtClean="0"/>
              <a:t>eep MCL</a:t>
            </a:r>
          </a:p>
          <a:p>
            <a:r>
              <a:rPr lang="en-US" sz="2400" dirty="0"/>
              <a:t>C</a:t>
            </a:r>
            <a:r>
              <a:rPr lang="en-US" sz="2400" dirty="0" smtClean="0"/>
              <a:t>oronary </a:t>
            </a:r>
            <a:r>
              <a:rPr lang="en-US" sz="2400" dirty="0"/>
              <a:t>ligaments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2585" y="609600"/>
            <a:ext cx="6760884" cy="579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273839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Biomechanics</a:t>
            </a:r>
            <a:endParaRPr lang="en-US" dirty="0"/>
          </a:p>
        </p:txBody>
      </p:sp>
      <p:sp>
        <p:nvSpPr>
          <p:cNvPr id="3" name="Content Placeholder 2"/>
          <p:cNvSpPr>
            <a:spLocks noGrp="1"/>
          </p:cNvSpPr>
          <p:nvPr>
            <p:ph idx="1"/>
          </p:nvPr>
        </p:nvSpPr>
        <p:spPr>
          <a:xfrm>
            <a:off x="6182590" y="2254937"/>
            <a:ext cx="5133109" cy="3815388"/>
          </a:xfrm>
        </p:spPr>
        <p:txBody>
          <a:bodyPr>
            <a:normAutofit/>
          </a:bodyPr>
          <a:lstStyle/>
          <a:p>
            <a:pPr>
              <a:lnSpc>
                <a:spcPct val="90000"/>
              </a:lnSpc>
            </a:pPr>
            <a:r>
              <a:rPr lang="en-US" sz="2400" dirty="0">
                <a:ea typeface="ＭＳ Ｐゴシック" pitchFamily="34" charset="-128"/>
              </a:rPr>
              <a:t>Fan shaped, near instant center of rotation</a:t>
            </a:r>
          </a:p>
          <a:p>
            <a:pPr lvl="1">
              <a:lnSpc>
                <a:spcPct val="90000"/>
              </a:lnSpc>
            </a:pPr>
            <a:r>
              <a:rPr lang="en-US" sz="2400" dirty="0">
                <a:ea typeface="ＭＳ Ｐゴシック" pitchFamily="34" charset="-128"/>
              </a:rPr>
              <a:t>Anterior fibers tense in flexion</a:t>
            </a:r>
          </a:p>
          <a:p>
            <a:pPr lvl="1">
              <a:lnSpc>
                <a:spcPct val="90000"/>
              </a:lnSpc>
            </a:pPr>
            <a:r>
              <a:rPr lang="en-US" sz="2400" dirty="0">
                <a:ea typeface="ＭＳ Ｐゴシック" pitchFamily="34" charset="-128"/>
              </a:rPr>
              <a:t>Posterior fibers tense in extension</a:t>
            </a:r>
          </a:p>
          <a:p>
            <a:pPr>
              <a:lnSpc>
                <a:spcPct val="90000"/>
              </a:lnSpc>
            </a:pPr>
            <a:r>
              <a:rPr lang="en-US" sz="2400" dirty="0">
                <a:ea typeface="ＭＳ Ｐゴシック" pitchFamily="34" charset="-128"/>
              </a:rPr>
              <a:t>1-2 cm excursion during flexion </a:t>
            </a:r>
          </a:p>
          <a:p>
            <a:pPr>
              <a:lnSpc>
                <a:spcPct val="90000"/>
              </a:lnSpc>
            </a:pPr>
            <a:r>
              <a:rPr lang="en-US" sz="2400" dirty="0">
                <a:ea typeface="ＭＳ Ｐゴシック" pitchFamily="34" charset="-128"/>
              </a:rPr>
              <a:t>Tight in external rotation</a:t>
            </a:r>
          </a:p>
        </p:txBody>
      </p:sp>
      <p:pic>
        <p:nvPicPr>
          <p:cNvPr id="7" name="Picture 5" descr="flextight"/>
          <p:cNvPicPr>
            <a:picLocks noChangeAspect="1" noChangeArrowheads="1"/>
          </p:cNvPicPr>
          <p:nvPr/>
        </p:nvPicPr>
        <p:blipFill>
          <a:blip r:embed="rId2" cstate="print">
            <a:extLst>
              <a:ext uri="{28A0092B-C50C-407E-A947-70E740481C1C}">
                <a14:useLocalDpi xmlns:a14="http://schemas.microsoft.com/office/drawing/2010/main" val="0"/>
              </a:ext>
            </a:extLst>
          </a:blip>
          <a:srcRect t="-14545" b="-14545"/>
          <a:stretch>
            <a:fillRect/>
          </a:stretch>
        </p:blipFill>
        <p:spPr>
          <a:xfrm>
            <a:off x="803562" y="1652469"/>
            <a:ext cx="4475019" cy="5020324"/>
          </a:xfrm>
          <a:prstGeom prst="rect">
            <a:avLst/>
          </a:prstGeom>
          <a:noFill/>
        </p:spPr>
      </p:pic>
    </p:spTree>
    <p:extLst>
      <p:ext uri="{BB962C8B-B14F-4D97-AF65-F5344CB8AC3E}">
        <p14:creationId xmlns:p14="http://schemas.microsoft.com/office/powerpoint/2010/main" val="4932368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eaLnBrk="1" hangingPunct="1"/>
            <a:r>
              <a:rPr lang="en-US" sz="4300" dirty="0" smtClean="0">
                <a:ea typeface="ＭＳ Ｐゴシック" pitchFamily="34" charset="-128"/>
              </a:rPr>
              <a:t>MCL:  Research</a:t>
            </a:r>
            <a:endParaRPr lang="en-US" sz="4300" dirty="0">
              <a:ea typeface="ＭＳ Ｐゴシック" pitchFamily="34" charset="-128"/>
            </a:endParaRPr>
          </a:p>
        </p:txBody>
      </p:sp>
      <p:sp>
        <p:nvSpPr>
          <p:cNvPr id="7" name="Content Placeholder 6"/>
          <p:cNvSpPr>
            <a:spLocks noGrp="1"/>
          </p:cNvSpPr>
          <p:nvPr>
            <p:ph idx="1"/>
          </p:nvPr>
        </p:nvSpPr>
        <p:spPr>
          <a:xfrm>
            <a:off x="685800" y="2142067"/>
            <a:ext cx="10816935" cy="4009351"/>
          </a:xfrm>
        </p:spPr>
        <p:txBody>
          <a:bodyPr>
            <a:normAutofit fontScale="92500"/>
          </a:bodyPr>
          <a:lstStyle/>
          <a:p>
            <a:pPr eaLnBrk="1" hangingPunct="1">
              <a:lnSpc>
                <a:spcPct val="90000"/>
              </a:lnSpc>
            </a:pPr>
            <a:r>
              <a:rPr lang="en-US" sz="2400" dirty="0">
                <a:ea typeface="ＭＳ Ｐゴシック" pitchFamily="34" charset="-128"/>
              </a:rPr>
              <a:t>At 25 degrees of flexion, the superficial MCL provided 78% of the restraint to valgus stress, and at 5 degrees, the contribution was 57%. As the knee extends, the posterior capsule and POL tighten, providing increasing restraint to valgus stress. At 5 degrees, the POL provides 18% medial stability and at 25 degrees only 4%. Similarly, the deep ligament accounted for 8% at 5 degrees and 4% at 25 degrees. The cruciate ligaments provided the remaining stabilizing force with increasing amounts as the knee was extended. </a:t>
            </a:r>
          </a:p>
          <a:p>
            <a:pPr eaLnBrk="1" hangingPunct="1">
              <a:lnSpc>
                <a:spcPct val="90000"/>
              </a:lnSpc>
            </a:pPr>
            <a:r>
              <a:rPr lang="en-US" sz="2400" dirty="0">
                <a:solidFill>
                  <a:srgbClr val="00B0F0"/>
                </a:solidFill>
                <a:ea typeface="ＭＳ Ｐゴシック" pitchFamily="34" charset="-128"/>
              </a:rPr>
              <a:t>“This study shows the increased awareness the physician should exhibit with increased laxity in extension owing to the possible rupture of the </a:t>
            </a:r>
            <a:r>
              <a:rPr lang="en-US" sz="2400" dirty="0" err="1">
                <a:solidFill>
                  <a:srgbClr val="00B0F0"/>
                </a:solidFill>
                <a:ea typeface="ＭＳ Ｐゴシック" pitchFamily="34" charset="-128"/>
              </a:rPr>
              <a:t>cruciates</a:t>
            </a:r>
            <a:r>
              <a:rPr lang="en-US" sz="2400" dirty="0">
                <a:solidFill>
                  <a:srgbClr val="00B0F0"/>
                </a:solidFill>
                <a:ea typeface="ＭＳ Ｐゴシック" pitchFamily="34" charset="-128"/>
              </a:rPr>
              <a:t> and posteromedial complex.” </a:t>
            </a:r>
            <a:endParaRPr lang="en-US" sz="2400" dirty="0" smtClean="0">
              <a:solidFill>
                <a:srgbClr val="00B0F0"/>
              </a:solidFill>
              <a:ea typeface="ＭＳ Ｐゴシック" pitchFamily="34" charset="-128"/>
            </a:endParaRPr>
          </a:p>
          <a:p>
            <a:pPr eaLnBrk="1" hangingPunct="1">
              <a:lnSpc>
                <a:spcPct val="90000"/>
              </a:lnSpc>
            </a:pPr>
            <a:endParaRPr lang="en-US" sz="2000" dirty="0">
              <a:solidFill>
                <a:srgbClr val="00B0F0"/>
              </a:solidFill>
              <a:ea typeface="ＭＳ Ｐゴシック" pitchFamily="34" charset="-128"/>
            </a:endParaRPr>
          </a:p>
          <a:p>
            <a:pPr marL="0" indent="0">
              <a:lnSpc>
                <a:spcPct val="90000"/>
              </a:lnSpc>
              <a:buNone/>
            </a:pPr>
            <a:r>
              <a:rPr lang="en-US" sz="2000" dirty="0" err="1">
                <a:ea typeface="ＭＳ Ｐゴシック" pitchFamily="34" charset="-128"/>
              </a:rPr>
              <a:t>Grood</a:t>
            </a:r>
            <a:r>
              <a:rPr lang="en-US" sz="2000" dirty="0">
                <a:ea typeface="ＭＳ Ｐゴシック" pitchFamily="34" charset="-128"/>
              </a:rPr>
              <a:t> E.S., Noyes F.R., Butler D.L., et al: Ligamentous and capsular restraints preventing straight medial and lateral laxity in an intact human cadaver knees. </a:t>
            </a:r>
            <a:r>
              <a:rPr lang="en-US" sz="2000" dirty="0" smtClean="0">
                <a:ea typeface="ＭＳ Ｐゴシック" pitchFamily="34" charset="-128"/>
              </a:rPr>
              <a:t> </a:t>
            </a:r>
            <a:r>
              <a:rPr lang="en-US" sz="2000" i="1" dirty="0" smtClean="0">
                <a:ea typeface="ＭＳ Ｐゴシック" pitchFamily="34" charset="-128"/>
              </a:rPr>
              <a:t>J </a:t>
            </a:r>
            <a:r>
              <a:rPr lang="en-US" sz="2000" i="1" dirty="0">
                <a:ea typeface="ＭＳ Ｐゴシック" pitchFamily="34" charset="-128"/>
              </a:rPr>
              <a:t>Bone Joint </a:t>
            </a:r>
            <a:r>
              <a:rPr lang="en-US" sz="2000" i="1" dirty="0" err="1">
                <a:ea typeface="ＭＳ Ｐゴシック" pitchFamily="34" charset="-128"/>
              </a:rPr>
              <a:t>Surg</a:t>
            </a:r>
            <a:r>
              <a:rPr lang="en-US" sz="2000" i="1" dirty="0">
                <a:ea typeface="ＭＳ Ｐゴシック" pitchFamily="34" charset="-128"/>
              </a:rPr>
              <a:t> Am  1981; </a:t>
            </a:r>
            <a:r>
              <a:rPr lang="en-US" sz="2000" i="1" dirty="0" smtClean="0">
                <a:ea typeface="ＭＳ Ｐゴシック" pitchFamily="34" charset="-128"/>
              </a:rPr>
              <a:t>63:1257</a:t>
            </a:r>
            <a:r>
              <a:rPr lang="en-US" sz="2000" dirty="0" smtClean="0">
                <a:ea typeface="ＭＳ Ｐゴシック" pitchFamily="34" charset="-128"/>
              </a:rPr>
              <a:t>-1269</a:t>
            </a:r>
            <a:endParaRPr lang="en-US" sz="2000" i="1" dirty="0" smtClean="0">
              <a:ea typeface="ＭＳ Ｐゴシック" pitchFamily="34" charset="-128"/>
            </a:endParaRPr>
          </a:p>
        </p:txBody>
      </p:sp>
    </p:spTree>
    <p:extLst>
      <p:ext uri="{BB962C8B-B14F-4D97-AF65-F5344CB8AC3E}">
        <p14:creationId xmlns:p14="http://schemas.microsoft.com/office/powerpoint/2010/main" val="31666236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eaLnBrk="1" hangingPunct="1"/>
            <a:r>
              <a:rPr lang="en-US" sz="4300" dirty="0" smtClean="0">
                <a:ea typeface="ＭＳ Ｐゴシック" pitchFamily="34" charset="-128"/>
              </a:rPr>
              <a:t>MCL:  Research</a:t>
            </a:r>
            <a:endParaRPr lang="en-US" sz="4300" dirty="0">
              <a:ea typeface="ＭＳ Ｐゴシック" pitchFamily="34" charset="-128"/>
            </a:endParaRPr>
          </a:p>
        </p:txBody>
      </p:sp>
      <p:sp>
        <p:nvSpPr>
          <p:cNvPr id="7" name="Content Placeholder 6"/>
          <p:cNvSpPr>
            <a:spLocks noGrp="1"/>
          </p:cNvSpPr>
          <p:nvPr>
            <p:ph idx="1"/>
          </p:nvPr>
        </p:nvSpPr>
        <p:spPr>
          <a:xfrm>
            <a:off x="685800" y="2306782"/>
            <a:ext cx="10816935" cy="2847110"/>
          </a:xfrm>
        </p:spPr>
        <p:txBody>
          <a:bodyPr>
            <a:normAutofit/>
          </a:bodyPr>
          <a:lstStyle/>
          <a:p>
            <a:r>
              <a:rPr lang="en-US" sz="2400" dirty="0">
                <a:ea typeface="ＭＳ Ｐゴシック" pitchFamily="34" charset="-128"/>
              </a:rPr>
              <a:t>Sequentially sectioned the deep ligament, POL, and superficial ligament and found that the superficial ligament was the primary stabilizer against valgus and external rotation stresses. After the deep ligament and POL had been cut, sectioning the superficial MCL increased the medial joint opening 5 to 7 mm and increased external rotation 200% to 300%.</a:t>
            </a:r>
          </a:p>
          <a:p>
            <a:pPr marL="0" indent="0" eaLnBrk="1" hangingPunct="1">
              <a:lnSpc>
                <a:spcPct val="90000"/>
              </a:lnSpc>
              <a:buNone/>
            </a:pPr>
            <a:endParaRPr lang="en-US" sz="2000" i="1" dirty="0" smtClean="0">
              <a:ea typeface="ＭＳ Ｐゴシック" pitchFamily="34" charset="-128"/>
            </a:endParaRPr>
          </a:p>
        </p:txBody>
      </p:sp>
      <p:sp>
        <p:nvSpPr>
          <p:cNvPr id="2" name="Rectangle 1"/>
          <p:cNvSpPr/>
          <p:nvPr/>
        </p:nvSpPr>
        <p:spPr>
          <a:xfrm>
            <a:off x="779318" y="5679362"/>
            <a:ext cx="10037908" cy="646331"/>
          </a:xfrm>
          <a:prstGeom prst="rect">
            <a:avLst/>
          </a:prstGeom>
        </p:spPr>
        <p:txBody>
          <a:bodyPr wrap="square">
            <a:spAutoFit/>
          </a:bodyPr>
          <a:lstStyle/>
          <a:p>
            <a:r>
              <a:rPr lang="en-US" dirty="0">
                <a:ea typeface="ＭＳ Ｐゴシック" pitchFamily="34" charset="-128"/>
              </a:rPr>
              <a:t>Warren L.F., Marshall J.L., </a:t>
            </a:r>
            <a:r>
              <a:rPr lang="en-US" dirty="0" err="1">
                <a:ea typeface="ＭＳ Ｐゴシック" pitchFamily="34" charset="-128"/>
              </a:rPr>
              <a:t>Girgis</a:t>
            </a:r>
            <a:r>
              <a:rPr lang="en-US" dirty="0">
                <a:ea typeface="ＭＳ Ｐゴシック" pitchFamily="34" charset="-128"/>
              </a:rPr>
              <a:t> F.: The prime static stabilizer of the medial side of the knee. </a:t>
            </a:r>
            <a:r>
              <a:rPr lang="en-US" i="1" dirty="0">
                <a:ea typeface="ＭＳ Ｐゴシック" pitchFamily="34" charset="-128"/>
              </a:rPr>
              <a:t>J Bone Joint </a:t>
            </a:r>
            <a:r>
              <a:rPr lang="en-US" i="1" dirty="0" err="1">
                <a:ea typeface="ＭＳ Ｐゴシック" pitchFamily="34" charset="-128"/>
              </a:rPr>
              <a:t>Surg</a:t>
            </a:r>
            <a:r>
              <a:rPr lang="en-US" i="1" dirty="0">
                <a:ea typeface="ＭＳ Ｐゴシック" pitchFamily="34" charset="-128"/>
              </a:rPr>
              <a:t> Am  1974; 56:665-674.</a:t>
            </a:r>
            <a:endParaRPr lang="en-US" dirty="0"/>
          </a:p>
        </p:txBody>
      </p:sp>
    </p:spTree>
    <p:extLst>
      <p:ext uri="{BB962C8B-B14F-4D97-AF65-F5344CB8AC3E}">
        <p14:creationId xmlns:p14="http://schemas.microsoft.com/office/powerpoint/2010/main" val="18939958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684" y="2043545"/>
            <a:ext cx="9154390" cy="3172691"/>
          </a:xfrm>
        </p:spPr>
        <p:txBody>
          <a:bodyPr>
            <a:normAutofit/>
          </a:bodyPr>
          <a:lstStyle/>
          <a:p>
            <a:r>
              <a:rPr lang="en-US" sz="5400" dirty="0" smtClean="0"/>
              <a:t>Medial Collateral Ligament</a:t>
            </a:r>
            <a:endParaRPr lang="en-US" sz="54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044881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INJURY </a:t>
            </a:r>
            <a:r>
              <a:rPr lang="en-US" dirty="0" err="1" smtClean="0"/>
              <a:t>MEcHANISM</a:t>
            </a:r>
            <a:endParaRPr lang="en-US" dirty="0"/>
          </a:p>
        </p:txBody>
      </p:sp>
      <p:sp>
        <p:nvSpPr>
          <p:cNvPr id="3" name="Content Placeholder 2"/>
          <p:cNvSpPr>
            <a:spLocks noGrp="1"/>
          </p:cNvSpPr>
          <p:nvPr>
            <p:ph idx="1"/>
          </p:nvPr>
        </p:nvSpPr>
        <p:spPr>
          <a:xfrm>
            <a:off x="685801" y="1965422"/>
            <a:ext cx="5746172" cy="4258733"/>
          </a:xfrm>
        </p:spPr>
        <p:txBody>
          <a:bodyPr>
            <a:normAutofit/>
          </a:bodyPr>
          <a:lstStyle/>
          <a:p>
            <a:r>
              <a:rPr lang="en-US" sz="2400" dirty="0"/>
              <a:t>Typical mechanism is force to the lateral aspect of the leg or lower thigh, </a:t>
            </a:r>
            <a:r>
              <a:rPr lang="en-US" sz="2400" dirty="0" err="1"/>
              <a:t>ie</a:t>
            </a:r>
            <a:r>
              <a:rPr lang="en-US" sz="2400" dirty="0"/>
              <a:t>. clipping injury in football</a:t>
            </a:r>
          </a:p>
          <a:p>
            <a:r>
              <a:rPr lang="en-US" sz="2400" dirty="0"/>
              <a:t>noncontact injury is from external rotation stress (cutting, pivoting, or twisting)</a:t>
            </a:r>
          </a:p>
          <a:p>
            <a:r>
              <a:rPr lang="en-US" sz="2400" dirty="0"/>
              <a:t>Knee dislocation</a:t>
            </a:r>
          </a:p>
          <a:p>
            <a:r>
              <a:rPr lang="en-US" sz="2400" dirty="0"/>
              <a:t>Skiers are more prone to medial-side injuries with 60% of all skiing knee injuries affecting the MCL</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183" y="2459880"/>
            <a:ext cx="5061910" cy="337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6028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a:bodyPr>
          <a:lstStyle/>
          <a:p>
            <a:r>
              <a:rPr lang="en-US" sz="2400" dirty="0" smtClean="0"/>
              <a:t>Rupture typically occurs at femoral insertion</a:t>
            </a:r>
          </a:p>
          <a:p>
            <a:r>
              <a:rPr lang="en-US" sz="2400" dirty="0" err="1" smtClean="0"/>
              <a:t>Tibial</a:t>
            </a:r>
            <a:r>
              <a:rPr lang="en-US" sz="2400" dirty="0" smtClean="0"/>
              <a:t> sided avulsions are rare</a:t>
            </a:r>
            <a:endParaRPr lang="en-US" sz="2400" dirty="0"/>
          </a:p>
        </p:txBody>
      </p:sp>
      <p:sp>
        <p:nvSpPr>
          <p:cNvPr id="5" name="Title 4"/>
          <p:cNvSpPr>
            <a:spLocks noGrp="1"/>
          </p:cNvSpPr>
          <p:nvPr>
            <p:ph type="title"/>
          </p:nvPr>
        </p:nvSpPr>
        <p:spPr/>
        <p:txBody>
          <a:bodyPr/>
          <a:lstStyle/>
          <a:p>
            <a:r>
              <a:rPr lang="en-US" dirty="0" smtClean="0"/>
              <a:t>MCL:  Injury Mechanism</a:t>
            </a:r>
            <a:endParaRPr lang="en-US" dirty="0"/>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5555" y="1122219"/>
            <a:ext cx="3428589" cy="5201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11163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Physical Examination</a:t>
            </a:r>
            <a:endParaRPr lang="en-US" dirty="0"/>
          </a:p>
        </p:txBody>
      </p:sp>
      <p:sp>
        <p:nvSpPr>
          <p:cNvPr id="3" name="Content Placeholder 2"/>
          <p:cNvSpPr>
            <a:spLocks noGrp="1"/>
          </p:cNvSpPr>
          <p:nvPr>
            <p:ph idx="1"/>
          </p:nvPr>
        </p:nvSpPr>
        <p:spPr>
          <a:xfrm>
            <a:off x="768927" y="2161309"/>
            <a:ext cx="5808518" cy="4135582"/>
          </a:xfrm>
        </p:spPr>
        <p:txBody>
          <a:bodyPr>
            <a:normAutofit/>
          </a:bodyPr>
          <a:lstStyle/>
          <a:p>
            <a:r>
              <a:rPr lang="en-US" sz="2400" dirty="0" smtClean="0"/>
              <a:t>Compare both sides</a:t>
            </a:r>
          </a:p>
          <a:p>
            <a:r>
              <a:rPr lang="en-US" sz="2400" dirty="0" smtClean="0"/>
              <a:t>Point tenderness may identify location of injury 78% of time (</a:t>
            </a:r>
            <a:r>
              <a:rPr lang="en-US" sz="2400" dirty="0" err="1" smtClean="0"/>
              <a:t>Hughston</a:t>
            </a:r>
            <a:r>
              <a:rPr lang="en-US" sz="2400" dirty="0" smtClean="0"/>
              <a:t>, et al.)</a:t>
            </a:r>
          </a:p>
          <a:p>
            <a:pPr lvl="1"/>
            <a:r>
              <a:rPr lang="en-US" sz="2200" dirty="0" smtClean="0"/>
              <a:t>Localized swelling can identify tear in medial knee structures 64% of time</a:t>
            </a:r>
          </a:p>
          <a:p>
            <a:r>
              <a:rPr lang="en-US" sz="2400" dirty="0" smtClean="0"/>
              <a:t>Valgus stress at 30 degrees is gold standard</a:t>
            </a:r>
          </a:p>
          <a:p>
            <a:r>
              <a:rPr lang="en-US" sz="2400" dirty="0" smtClean="0"/>
              <a:t>Dropping leg over edge of exam table may make assessment easier</a:t>
            </a:r>
            <a:endParaRPr lang="en-US"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3636" y="1582882"/>
            <a:ext cx="3997902"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407476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115292" y="381146"/>
            <a:ext cx="4648200" cy="1143000"/>
          </a:xfrm>
        </p:spPr>
        <p:txBody>
          <a:bodyPr>
            <a:normAutofit/>
          </a:bodyPr>
          <a:lstStyle/>
          <a:p>
            <a:pPr eaLnBrk="1" hangingPunct="1"/>
            <a:r>
              <a:rPr lang="en-US" dirty="0" smtClean="0">
                <a:ea typeface="ＭＳ Ｐゴシック" pitchFamily="34" charset="-128"/>
              </a:rPr>
              <a:t>MCL:  Severity</a:t>
            </a:r>
          </a:p>
        </p:txBody>
      </p:sp>
      <p:sp>
        <p:nvSpPr>
          <p:cNvPr id="57347" name="Rectangle 3"/>
          <p:cNvSpPr>
            <a:spLocks noGrp="1" noChangeArrowheads="1"/>
          </p:cNvSpPr>
          <p:nvPr>
            <p:ph type="body" sz="half" idx="1"/>
          </p:nvPr>
        </p:nvSpPr>
        <p:spPr>
          <a:xfrm>
            <a:off x="994064" y="1877292"/>
            <a:ext cx="4038600" cy="4525963"/>
          </a:xfrm>
        </p:spPr>
        <p:txBody>
          <a:bodyPr/>
          <a:lstStyle/>
          <a:p>
            <a:pPr eaLnBrk="1" hangingPunct="1">
              <a:lnSpc>
                <a:spcPct val="80000"/>
              </a:lnSpc>
            </a:pPr>
            <a:r>
              <a:rPr lang="en-US" sz="2800" dirty="0">
                <a:ea typeface="ＭＳ Ｐゴシック" pitchFamily="34" charset="-128"/>
              </a:rPr>
              <a:t>Grade </a:t>
            </a:r>
          </a:p>
          <a:p>
            <a:pPr lvl="1" eaLnBrk="1" hangingPunct="1">
              <a:lnSpc>
                <a:spcPct val="80000"/>
              </a:lnSpc>
            </a:pPr>
            <a:r>
              <a:rPr lang="en-US" sz="2400" dirty="0">
                <a:ea typeface="ＭＳ Ｐゴシック" pitchFamily="34" charset="-128"/>
              </a:rPr>
              <a:t>I - &lt;5 mm </a:t>
            </a:r>
            <a:r>
              <a:rPr lang="en-US" sz="2000" dirty="0">
                <a:solidFill>
                  <a:srgbClr val="FF0000"/>
                </a:solidFill>
                <a:ea typeface="ＭＳ Ｐゴシック" pitchFamily="34" charset="-128"/>
              </a:rPr>
              <a:t>(Physiologic 2)</a:t>
            </a:r>
            <a:endParaRPr lang="en-US" sz="2000" dirty="0">
              <a:ea typeface="ＭＳ Ｐゴシック" pitchFamily="34" charset="-128"/>
            </a:endParaRPr>
          </a:p>
          <a:p>
            <a:pPr lvl="1" eaLnBrk="1" hangingPunct="1">
              <a:lnSpc>
                <a:spcPct val="80000"/>
              </a:lnSpc>
            </a:pPr>
            <a:r>
              <a:rPr lang="en-US" sz="2400" dirty="0">
                <a:ea typeface="ＭＳ Ｐゴシック" pitchFamily="34" charset="-128"/>
              </a:rPr>
              <a:t>II - 5-9 mm</a:t>
            </a:r>
          </a:p>
          <a:p>
            <a:pPr lvl="1" eaLnBrk="1" hangingPunct="1">
              <a:lnSpc>
                <a:spcPct val="80000"/>
              </a:lnSpc>
            </a:pPr>
            <a:r>
              <a:rPr lang="en-US" sz="2400" dirty="0">
                <a:ea typeface="ＭＳ Ｐゴシック" pitchFamily="34" charset="-128"/>
              </a:rPr>
              <a:t>III -10+ mm</a:t>
            </a:r>
          </a:p>
          <a:p>
            <a:pPr eaLnBrk="1" hangingPunct="1">
              <a:lnSpc>
                <a:spcPct val="80000"/>
              </a:lnSpc>
            </a:pPr>
            <a:r>
              <a:rPr lang="en-US" sz="2800" dirty="0">
                <a:ea typeface="ＭＳ Ｐゴシック" pitchFamily="34" charset="-128"/>
              </a:rPr>
              <a:t>Degree  </a:t>
            </a:r>
          </a:p>
          <a:p>
            <a:pPr lvl="1" eaLnBrk="1" hangingPunct="1">
              <a:lnSpc>
                <a:spcPct val="80000"/>
              </a:lnSpc>
            </a:pPr>
            <a:r>
              <a:rPr lang="en-US" sz="2400" dirty="0">
                <a:ea typeface="ＭＳ Ｐゴシック" pitchFamily="34" charset="-128"/>
              </a:rPr>
              <a:t>I – tenderness, no instability</a:t>
            </a:r>
          </a:p>
          <a:p>
            <a:pPr lvl="1" eaLnBrk="1" hangingPunct="1">
              <a:lnSpc>
                <a:spcPct val="80000"/>
              </a:lnSpc>
            </a:pPr>
            <a:r>
              <a:rPr lang="en-US" sz="2400" dirty="0">
                <a:ea typeface="ＭＳ Ｐゴシック" pitchFamily="34" charset="-128"/>
              </a:rPr>
              <a:t>II – valgus laxity with firm end point</a:t>
            </a:r>
          </a:p>
          <a:p>
            <a:pPr lvl="1" eaLnBrk="1" hangingPunct="1">
              <a:lnSpc>
                <a:spcPct val="80000"/>
              </a:lnSpc>
            </a:pPr>
            <a:r>
              <a:rPr lang="en-US" sz="2400" dirty="0">
                <a:ea typeface="ＭＳ Ｐゴシック" pitchFamily="34" charset="-128"/>
              </a:rPr>
              <a:t>III – Mushy or absent end point</a:t>
            </a:r>
          </a:p>
          <a:p>
            <a:pPr eaLnBrk="1" hangingPunct="1">
              <a:lnSpc>
                <a:spcPct val="80000"/>
              </a:lnSpc>
            </a:pPr>
            <a:endParaRPr lang="en-US" sz="2800" dirty="0">
              <a:ea typeface="ＭＳ Ｐゴシック" pitchFamily="34" charset="-128"/>
            </a:endParaRPr>
          </a:p>
        </p:txBody>
      </p:sp>
      <p:pic>
        <p:nvPicPr>
          <p:cNvPr id="57349" name="Picture 7" descr="grades"/>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l="-360" r="-360"/>
          <a:stretch>
            <a:fillRect/>
          </a:stretch>
        </p:blipFill>
        <p:spPr>
          <a:xfrm>
            <a:off x="5763492" y="1524146"/>
            <a:ext cx="5703802" cy="4530436"/>
          </a:xfrm>
          <a:noFill/>
        </p:spPr>
      </p:pic>
      <p:sp>
        <p:nvSpPr>
          <p:cNvPr id="2" name="Content Placeholder 1"/>
          <p:cNvSpPr>
            <a:spLocks noGrp="1"/>
          </p:cNvSpPr>
          <p:nvPr>
            <p:ph sz="quarter" idx="2"/>
          </p:nvPr>
        </p:nvSpPr>
        <p:spPr/>
        <p:txBody>
          <a:bodyPr/>
          <a:lstStyle/>
          <a:p>
            <a:endParaRPr lang="en-US" dirty="0"/>
          </a:p>
        </p:txBody>
      </p:sp>
    </p:spTree>
    <p:extLst>
      <p:ext uri="{BB962C8B-B14F-4D97-AF65-F5344CB8AC3E}">
        <p14:creationId xmlns:p14="http://schemas.microsoft.com/office/powerpoint/2010/main" val="333091406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Slocum’s Test</a:t>
            </a:r>
            <a:endParaRPr lang="en-US" dirty="0"/>
          </a:p>
        </p:txBody>
      </p:sp>
      <p:sp>
        <p:nvSpPr>
          <p:cNvPr id="3" name="Content Placeholder 2"/>
          <p:cNvSpPr>
            <a:spLocks noGrp="1"/>
          </p:cNvSpPr>
          <p:nvPr>
            <p:ph idx="1"/>
          </p:nvPr>
        </p:nvSpPr>
        <p:spPr>
          <a:xfrm>
            <a:off x="6833754" y="1870366"/>
            <a:ext cx="4419600" cy="4525963"/>
          </a:xfrm>
        </p:spPr>
        <p:txBody>
          <a:bodyPr>
            <a:normAutofit/>
          </a:bodyPr>
          <a:lstStyle/>
          <a:p>
            <a:r>
              <a:rPr lang="en-US" sz="2400" dirty="0"/>
              <a:t>Rationale:  disruption of the deep MCL allows the meniscus to move freely and allows the medial </a:t>
            </a:r>
            <a:r>
              <a:rPr lang="en-US" sz="2400" dirty="0" err="1"/>
              <a:t>tibial</a:t>
            </a:r>
            <a:r>
              <a:rPr lang="en-US" sz="2400" dirty="0"/>
              <a:t> plateau to rotate </a:t>
            </a:r>
            <a:r>
              <a:rPr lang="en-US" sz="2400" dirty="0" smtClean="0"/>
              <a:t>anteriorly</a:t>
            </a:r>
          </a:p>
          <a:p>
            <a:r>
              <a:rPr lang="en-US" sz="2400" dirty="0" smtClean="0"/>
              <a:t>Modified anterior drawer</a:t>
            </a:r>
          </a:p>
          <a:p>
            <a:r>
              <a:rPr lang="en-US" sz="2400" dirty="0" smtClean="0"/>
              <a:t>Valgus stress in 15 degrees external rotation and 80 degrees flexion</a:t>
            </a:r>
          </a:p>
          <a:p>
            <a:r>
              <a:rPr lang="en-US" sz="2400" dirty="0" smtClean="0"/>
              <a:t>Prominence of medial </a:t>
            </a:r>
            <a:r>
              <a:rPr lang="en-US" sz="2400" dirty="0" err="1" smtClean="0"/>
              <a:t>tibial</a:t>
            </a:r>
            <a:r>
              <a:rPr lang="en-US" sz="2400" dirty="0" smtClean="0"/>
              <a:t> condyle is positive test</a:t>
            </a:r>
            <a:endParaRPr lang="en-US" sz="24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947" y="2423895"/>
            <a:ext cx="4567237" cy="3418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68192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Gait</a:t>
            </a:r>
            <a:endParaRPr lang="en-US" dirty="0"/>
          </a:p>
        </p:txBody>
      </p:sp>
      <p:sp>
        <p:nvSpPr>
          <p:cNvPr id="3" name="Text Placeholder 2"/>
          <p:cNvSpPr>
            <a:spLocks noGrp="1"/>
          </p:cNvSpPr>
          <p:nvPr>
            <p:ph type="body" sz="half" idx="1"/>
          </p:nvPr>
        </p:nvSpPr>
        <p:spPr>
          <a:xfrm>
            <a:off x="609600" y="2200566"/>
            <a:ext cx="8382000" cy="2852357"/>
          </a:xfrm>
        </p:spPr>
        <p:txBody>
          <a:bodyPr>
            <a:noAutofit/>
          </a:bodyPr>
          <a:lstStyle/>
          <a:p>
            <a:r>
              <a:rPr lang="en-US" sz="2400" dirty="0" smtClean="0"/>
              <a:t>Many patients (50%) with Grade III injuries can walk unaided and have minimal pain</a:t>
            </a:r>
            <a:endParaRPr lang="en-US" sz="2400" dirty="0"/>
          </a:p>
          <a:p>
            <a:r>
              <a:rPr lang="en-US" sz="2400" dirty="0" smtClean="0"/>
              <a:t>Incomplete tears found to be more </a:t>
            </a:r>
            <a:r>
              <a:rPr lang="en-US" sz="2400" dirty="0"/>
              <a:t>painful </a:t>
            </a:r>
            <a:r>
              <a:rPr lang="en-US" sz="2400" dirty="0" smtClean="0"/>
              <a:t>than complete tears</a:t>
            </a:r>
          </a:p>
          <a:p>
            <a:r>
              <a:rPr lang="en-US" sz="2400" dirty="0"/>
              <a:t>Vaulting type gait – Quad activation for medial stabilization </a:t>
            </a:r>
            <a:endParaRPr lang="en-US" sz="2400" dirty="0" smtClean="0"/>
          </a:p>
          <a:p>
            <a:pPr lvl="1"/>
            <a:r>
              <a:rPr lang="en-US" sz="2000" dirty="0" smtClean="0"/>
              <a:t>knee </a:t>
            </a:r>
            <a:r>
              <a:rPr lang="en-US" sz="2000" dirty="0"/>
              <a:t>is hyperextended and locked at the end of the stance phase and the </a:t>
            </a:r>
            <a:r>
              <a:rPr lang="en-US" sz="2000" dirty="0" smtClean="0"/>
              <a:t>patient vaults </a:t>
            </a:r>
            <a:r>
              <a:rPr lang="en-US" sz="2000" dirty="0"/>
              <a:t>over the extremity</a:t>
            </a:r>
            <a:endParaRPr lang="en-US" sz="2000" dirty="0" smtClean="0"/>
          </a:p>
          <a:p>
            <a:pPr lvl="1"/>
            <a:r>
              <a:rPr lang="en-US" sz="2000" dirty="0" smtClean="0"/>
              <a:t>Contrast with bent knee gait in ACL tear</a:t>
            </a:r>
            <a:endParaRPr lang="en-US" sz="2000" dirty="0"/>
          </a:p>
          <a:p>
            <a:endParaRPr lang="en-US"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6264" y="4308009"/>
            <a:ext cx="4804064" cy="2343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44631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MCL:  Imaging</a:t>
            </a:r>
            <a:endParaRPr lang="en-US" dirty="0"/>
          </a:p>
        </p:txBody>
      </p:sp>
      <p:sp>
        <p:nvSpPr>
          <p:cNvPr id="3" name="Content Placeholder 2"/>
          <p:cNvSpPr>
            <a:spLocks noGrp="1"/>
          </p:cNvSpPr>
          <p:nvPr>
            <p:ph idx="1"/>
          </p:nvPr>
        </p:nvSpPr>
        <p:spPr>
          <a:xfrm>
            <a:off x="983673" y="1974274"/>
            <a:ext cx="4343400" cy="4495800"/>
          </a:xfrm>
        </p:spPr>
        <p:txBody>
          <a:bodyPr>
            <a:normAutofit/>
          </a:bodyPr>
          <a:lstStyle/>
          <a:p>
            <a:r>
              <a:rPr lang="en-US" sz="2400" dirty="0"/>
              <a:t>Pellegrini – </a:t>
            </a:r>
            <a:r>
              <a:rPr lang="en-US" sz="2400" dirty="0" err="1"/>
              <a:t>Stieda</a:t>
            </a:r>
            <a:r>
              <a:rPr lang="en-US" sz="2400" dirty="0"/>
              <a:t> Lesion</a:t>
            </a:r>
          </a:p>
          <a:p>
            <a:r>
              <a:rPr lang="en-US" sz="2400" dirty="0" smtClean="0"/>
              <a:t>Evidence of old, chronic MCL injury</a:t>
            </a:r>
          </a:p>
          <a:p>
            <a:r>
              <a:rPr lang="en-US" sz="2400" dirty="0" smtClean="0"/>
              <a:t>Intra-substance calcification</a:t>
            </a:r>
          </a:p>
          <a:p>
            <a:r>
              <a:rPr lang="en-US" sz="2400" dirty="0" smtClean="0"/>
              <a:t>Usually </a:t>
            </a:r>
            <a:r>
              <a:rPr lang="en-US" sz="2400" dirty="0"/>
              <a:t>near proximal origin</a:t>
            </a:r>
          </a:p>
          <a:p>
            <a:r>
              <a:rPr lang="en-US" sz="2400" dirty="0"/>
              <a:t>Follows severe injuries</a:t>
            </a:r>
          </a:p>
          <a:p>
            <a:r>
              <a:rPr lang="en-US" sz="2400" dirty="0" smtClean="0"/>
              <a:t>Can be treated with excision if symptomatic</a:t>
            </a:r>
            <a:endParaRPr lang="en-US" sz="2400" dirty="0"/>
          </a:p>
          <a:p>
            <a:endParaRPr lang="en-US"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3836" y="1870364"/>
            <a:ext cx="2764170" cy="424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1512" y="1870364"/>
            <a:ext cx="2935119" cy="4242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36393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7582" y="429491"/>
            <a:ext cx="7467600" cy="1143000"/>
          </a:xfrm>
        </p:spPr>
        <p:txBody>
          <a:bodyPr/>
          <a:lstStyle/>
          <a:p>
            <a:r>
              <a:rPr lang="en-US" dirty="0" smtClean="0"/>
              <a:t>MCL:  Imaging</a:t>
            </a:r>
            <a:endParaRPr lang="en-US" dirty="0"/>
          </a:p>
        </p:txBody>
      </p:sp>
      <p:sp>
        <p:nvSpPr>
          <p:cNvPr id="3" name="Content Placeholder 2"/>
          <p:cNvSpPr>
            <a:spLocks noGrp="1"/>
          </p:cNvSpPr>
          <p:nvPr>
            <p:ph idx="1"/>
          </p:nvPr>
        </p:nvSpPr>
        <p:spPr>
          <a:xfrm>
            <a:off x="841664" y="1333500"/>
            <a:ext cx="6317672" cy="5524500"/>
          </a:xfrm>
        </p:spPr>
        <p:txBody>
          <a:bodyPr>
            <a:normAutofit/>
          </a:bodyPr>
          <a:lstStyle/>
          <a:p>
            <a:r>
              <a:rPr lang="en-US" sz="2400" dirty="0" smtClean="0"/>
              <a:t>MRI helpful </a:t>
            </a:r>
            <a:r>
              <a:rPr lang="en-US" sz="2400" dirty="0"/>
              <a:t>for delineating of disruption of the collateral </a:t>
            </a:r>
            <a:r>
              <a:rPr lang="en-US" sz="2400" dirty="0" smtClean="0"/>
              <a:t>complex</a:t>
            </a:r>
            <a:endParaRPr lang="en-US" sz="2400" dirty="0"/>
          </a:p>
          <a:p>
            <a:r>
              <a:rPr lang="en-US" sz="2400" dirty="0"/>
              <a:t>D</a:t>
            </a:r>
            <a:r>
              <a:rPr lang="en-US" sz="2400" dirty="0" smtClean="0"/>
              <a:t>etermine </a:t>
            </a:r>
            <a:r>
              <a:rPr lang="en-US" sz="2400" dirty="0"/>
              <a:t>whether injury is proximal, mid substance, or </a:t>
            </a:r>
            <a:r>
              <a:rPr lang="en-US" sz="2400" dirty="0" smtClean="0"/>
              <a:t>distal</a:t>
            </a:r>
            <a:endParaRPr lang="en-US" sz="2400" dirty="0"/>
          </a:p>
          <a:p>
            <a:r>
              <a:rPr lang="en-US" sz="2400" dirty="0"/>
              <a:t>D</a:t>
            </a:r>
            <a:r>
              <a:rPr lang="en-US" sz="2400" dirty="0" smtClean="0"/>
              <a:t>etermine </a:t>
            </a:r>
            <a:r>
              <a:rPr lang="en-US" sz="2400" dirty="0"/>
              <a:t>whether the deep and/or superficial ligament is </a:t>
            </a:r>
            <a:r>
              <a:rPr lang="en-US" sz="2400" dirty="0" smtClean="0"/>
              <a:t>disrupted</a:t>
            </a:r>
            <a:endParaRPr lang="en-US" sz="2400" dirty="0"/>
          </a:p>
          <a:p>
            <a:r>
              <a:rPr lang="en-US" sz="2400" dirty="0" smtClean="0"/>
              <a:t>Collateral </a:t>
            </a:r>
            <a:r>
              <a:rPr lang="en-US" sz="2400" dirty="0"/>
              <a:t>ligament is best visualized on T2 weight images:</a:t>
            </a:r>
          </a:p>
          <a:p>
            <a:pPr lvl="1"/>
            <a:r>
              <a:rPr lang="en-US" sz="2200" dirty="0" smtClean="0"/>
              <a:t>high </a:t>
            </a:r>
            <a:r>
              <a:rPr lang="en-US" sz="2200" dirty="0"/>
              <a:t>signal of edema and hemorrhage in the substance of the low signal </a:t>
            </a:r>
            <a:r>
              <a:rPr lang="en-US" sz="2200" dirty="0" smtClean="0"/>
              <a:t>ligament</a:t>
            </a:r>
            <a:endParaRPr lang="en-US" sz="2200" dirty="0"/>
          </a:p>
          <a:p>
            <a:r>
              <a:rPr lang="en-US" sz="2400" dirty="0" smtClean="0"/>
              <a:t>Look </a:t>
            </a:r>
            <a:r>
              <a:rPr lang="en-US" sz="2400" dirty="0"/>
              <a:t>for concomitant meniscal </a:t>
            </a:r>
            <a:r>
              <a:rPr lang="en-US" sz="2400" dirty="0" smtClean="0"/>
              <a:t>tear</a:t>
            </a:r>
            <a:endParaRPr lang="en-US" sz="2400"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764" y="2182091"/>
            <a:ext cx="4069423"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37746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Miller’s Treatment Algorithm</a:t>
            </a:r>
            <a:endParaRPr lang="en-US" dirty="0"/>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428" y="1794933"/>
            <a:ext cx="8645236"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80493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086" y="152400"/>
            <a:ext cx="880110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828800" y="5867401"/>
            <a:ext cx="8534400" cy="646331"/>
          </a:xfrm>
          <a:prstGeom prst="rect">
            <a:avLst/>
          </a:prstGeom>
          <a:noFill/>
        </p:spPr>
        <p:txBody>
          <a:bodyPr wrap="square" rtlCol="0">
            <a:spAutoFit/>
          </a:bodyPr>
          <a:lstStyle/>
          <a:p>
            <a:r>
              <a:rPr lang="en-US" dirty="0" err="1"/>
              <a:t>Phisitkul</a:t>
            </a:r>
            <a:r>
              <a:rPr lang="en-US" dirty="0"/>
              <a:t> P et al.  “MCL Injuries of the Knee: Current Concepts Review.” </a:t>
            </a:r>
            <a:r>
              <a:rPr lang="pl-PL" dirty="0"/>
              <a:t>Iowa Orthop J. 2006; 26: 77–90.</a:t>
            </a:r>
            <a:endParaRPr lang="en-US" dirty="0"/>
          </a:p>
        </p:txBody>
      </p:sp>
    </p:spTree>
    <p:extLst>
      <p:ext uri="{BB962C8B-B14F-4D97-AF65-F5344CB8AC3E}">
        <p14:creationId xmlns:p14="http://schemas.microsoft.com/office/powerpoint/2010/main" val="6992594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Anatomy</a:t>
            </a:r>
            <a:endParaRPr lang="en-US" dirty="0"/>
          </a:p>
        </p:txBody>
      </p:sp>
      <p:sp>
        <p:nvSpPr>
          <p:cNvPr id="3" name="Content Placeholder 2"/>
          <p:cNvSpPr>
            <a:spLocks noGrp="1"/>
          </p:cNvSpPr>
          <p:nvPr>
            <p:ph idx="1"/>
          </p:nvPr>
        </p:nvSpPr>
        <p:spPr/>
        <p:txBody>
          <a:bodyPr>
            <a:normAutofit/>
          </a:bodyPr>
          <a:lstStyle/>
          <a:p>
            <a:r>
              <a:rPr lang="en-US" sz="2400" dirty="0" err="1" smtClean="0"/>
              <a:t>Tibial</a:t>
            </a:r>
            <a:r>
              <a:rPr lang="en-US" sz="2400" dirty="0" smtClean="0"/>
              <a:t> collateral ligament</a:t>
            </a:r>
          </a:p>
          <a:p>
            <a:r>
              <a:rPr lang="en-US" sz="2400" dirty="0" smtClean="0"/>
              <a:t>2 layers:  superficial and deep</a:t>
            </a:r>
            <a:endParaRPr lang="en-US" sz="24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7245" y="2057454"/>
            <a:ext cx="6573982" cy="395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7180118" y="3927764"/>
            <a:ext cx="1070263" cy="384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111836" y="3221184"/>
            <a:ext cx="647700" cy="4450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0714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I (isolated)</a:t>
            </a:r>
            <a:endParaRPr lang="en-US" dirty="0"/>
          </a:p>
        </p:txBody>
      </p:sp>
      <p:sp>
        <p:nvSpPr>
          <p:cNvPr id="3" name="Content Placeholder 2"/>
          <p:cNvSpPr>
            <a:spLocks noGrp="1"/>
          </p:cNvSpPr>
          <p:nvPr>
            <p:ph idx="1"/>
          </p:nvPr>
        </p:nvSpPr>
        <p:spPr>
          <a:xfrm>
            <a:off x="685801" y="2269067"/>
            <a:ext cx="10131425" cy="3649133"/>
          </a:xfrm>
        </p:spPr>
        <p:txBody>
          <a:bodyPr>
            <a:noAutofit/>
          </a:bodyPr>
          <a:lstStyle/>
          <a:p>
            <a:r>
              <a:rPr lang="en-US" sz="2000" dirty="0" smtClean="0"/>
              <a:t>NSAIDs</a:t>
            </a:r>
            <a:r>
              <a:rPr lang="en-US" sz="2000" dirty="0"/>
              <a:t>, rest, therapy</a:t>
            </a:r>
          </a:p>
          <a:p>
            <a:r>
              <a:rPr lang="en-US" sz="2000" dirty="0" smtClean="0"/>
              <a:t>Therapy</a:t>
            </a:r>
          </a:p>
          <a:p>
            <a:pPr lvl="1"/>
            <a:r>
              <a:rPr lang="en-US" sz="2000" dirty="0"/>
              <a:t>Early weight-bearing</a:t>
            </a:r>
          </a:p>
          <a:p>
            <a:pPr lvl="1"/>
            <a:r>
              <a:rPr lang="en-US" sz="2000" dirty="0" smtClean="0"/>
              <a:t>Emphasize </a:t>
            </a:r>
            <a:r>
              <a:rPr lang="en-US" sz="2000" dirty="0"/>
              <a:t>early </a:t>
            </a:r>
            <a:r>
              <a:rPr lang="en-US" sz="2000" dirty="0" smtClean="0"/>
              <a:t>ROM</a:t>
            </a:r>
          </a:p>
          <a:p>
            <a:pPr lvl="1"/>
            <a:r>
              <a:rPr lang="en-US" sz="2000" dirty="0"/>
              <a:t>S</a:t>
            </a:r>
            <a:r>
              <a:rPr lang="en-US" sz="2000" dirty="0" smtClean="0"/>
              <a:t>trengthening</a:t>
            </a:r>
          </a:p>
          <a:p>
            <a:pPr lvl="2"/>
            <a:r>
              <a:rPr lang="en-US" sz="1800" dirty="0" smtClean="0"/>
              <a:t>quad </a:t>
            </a:r>
            <a:r>
              <a:rPr lang="en-US" sz="1800" dirty="0"/>
              <a:t>sets, SLRs, and hip adduction above the knee to begin immediately</a:t>
            </a:r>
          </a:p>
          <a:p>
            <a:pPr lvl="2"/>
            <a:r>
              <a:rPr lang="en-US" sz="1800" dirty="0"/>
              <a:t>cycling and progressive resistance exercises as tolerated</a:t>
            </a:r>
          </a:p>
          <a:p>
            <a:pPr lvl="1"/>
            <a:r>
              <a:rPr lang="en-US" sz="2000" dirty="0" smtClean="0"/>
              <a:t>Functional </a:t>
            </a:r>
            <a:r>
              <a:rPr lang="en-US" sz="2000" dirty="0"/>
              <a:t>ROM bracing to protect against further valgus insult</a:t>
            </a:r>
          </a:p>
          <a:p>
            <a:r>
              <a:rPr lang="en-US" sz="2000" dirty="0" smtClean="0"/>
              <a:t>Return </a:t>
            </a:r>
            <a:r>
              <a:rPr lang="en-US" sz="2000" dirty="0"/>
              <a:t>to </a:t>
            </a:r>
            <a:r>
              <a:rPr lang="en-US" sz="2000" dirty="0" smtClean="0"/>
              <a:t>play</a:t>
            </a:r>
          </a:p>
          <a:p>
            <a:pPr lvl="1"/>
            <a:r>
              <a:rPr lang="en-US" sz="2000" dirty="0"/>
              <a:t>G</a:t>
            </a:r>
            <a:r>
              <a:rPr lang="en-US" sz="2000" dirty="0" smtClean="0"/>
              <a:t>rade </a:t>
            </a:r>
            <a:r>
              <a:rPr lang="en-US" sz="2000" dirty="0"/>
              <a:t>I </a:t>
            </a:r>
            <a:r>
              <a:rPr lang="en-US" sz="2000" dirty="0" smtClean="0"/>
              <a:t>returned </a:t>
            </a:r>
            <a:r>
              <a:rPr lang="en-US" sz="2000" dirty="0"/>
              <a:t>to play at </a:t>
            </a:r>
            <a:r>
              <a:rPr lang="en-US" sz="2000" dirty="0" smtClean="0"/>
              <a:t>an </a:t>
            </a:r>
            <a:r>
              <a:rPr lang="en-US" sz="2000" dirty="0"/>
              <a:t>average of 10.6 </a:t>
            </a:r>
            <a:r>
              <a:rPr lang="en-US" sz="2000" dirty="0" smtClean="0"/>
              <a:t>days</a:t>
            </a:r>
          </a:p>
          <a:p>
            <a:pPr lvl="1"/>
            <a:r>
              <a:rPr lang="en-US" sz="2000" dirty="0" smtClean="0"/>
              <a:t>Increased laxity and higher risk of </a:t>
            </a:r>
            <a:r>
              <a:rPr lang="en-US" sz="2000" dirty="0" err="1" smtClean="0"/>
              <a:t>reinjury</a:t>
            </a:r>
            <a:r>
              <a:rPr lang="en-US" sz="2000" dirty="0" smtClean="0"/>
              <a:t>, but not statistically significant</a:t>
            </a:r>
          </a:p>
        </p:txBody>
      </p:sp>
    </p:spTree>
    <p:extLst>
      <p:ext uri="{BB962C8B-B14F-4D97-AF65-F5344CB8AC3E}">
        <p14:creationId xmlns:p14="http://schemas.microsoft.com/office/powerpoint/2010/main" val="14344189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II</a:t>
            </a:r>
            <a:endParaRPr lang="en-US" dirty="0"/>
          </a:p>
        </p:txBody>
      </p:sp>
      <p:sp>
        <p:nvSpPr>
          <p:cNvPr id="3" name="Content Placeholder 2"/>
          <p:cNvSpPr>
            <a:spLocks noGrp="1"/>
          </p:cNvSpPr>
          <p:nvPr>
            <p:ph idx="1"/>
          </p:nvPr>
        </p:nvSpPr>
        <p:spPr>
          <a:xfrm>
            <a:off x="685800" y="2401840"/>
            <a:ext cx="10131425" cy="3649133"/>
          </a:xfrm>
        </p:spPr>
        <p:txBody>
          <a:bodyPr>
            <a:noAutofit/>
          </a:bodyPr>
          <a:lstStyle/>
          <a:p>
            <a:r>
              <a:rPr lang="en-US" sz="2400" dirty="0" smtClean="0"/>
              <a:t>Treatment same as Grade I</a:t>
            </a:r>
          </a:p>
          <a:p>
            <a:r>
              <a:rPr lang="en-US" sz="2400" dirty="0" err="1" smtClean="0"/>
              <a:t>Nonoperative</a:t>
            </a:r>
            <a:endParaRPr lang="en-US" sz="2400" dirty="0" smtClean="0"/>
          </a:p>
          <a:p>
            <a:pPr lvl="1"/>
            <a:r>
              <a:rPr lang="en-US" sz="2000" dirty="0" smtClean="0"/>
              <a:t>Emphasize </a:t>
            </a:r>
            <a:r>
              <a:rPr lang="en-US" sz="2000" dirty="0"/>
              <a:t>early ROM, progressing to strengthening</a:t>
            </a:r>
          </a:p>
          <a:p>
            <a:pPr lvl="1"/>
            <a:r>
              <a:rPr lang="en-US" sz="2000" dirty="0"/>
              <a:t>Early weight-bearing</a:t>
            </a:r>
          </a:p>
          <a:p>
            <a:pPr lvl="1"/>
            <a:r>
              <a:rPr lang="en-US" sz="2000" dirty="0"/>
              <a:t>Functional ROM bracing to protect against further valgus </a:t>
            </a:r>
            <a:r>
              <a:rPr lang="en-US" sz="2000" dirty="0" smtClean="0"/>
              <a:t>insult</a:t>
            </a:r>
            <a:endParaRPr lang="en-US" sz="2000" dirty="0"/>
          </a:p>
          <a:p>
            <a:r>
              <a:rPr lang="en-US" sz="2400" dirty="0" smtClean="0"/>
              <a:t>players </a:t>
            </a:r>
            <a:r>
              <a:rPr lang="en-US" sz="2400" dirty="0"/>
              <a:t>with grade II injury returned </a:t>
            </a:r>
            <a:r>
              <a:rPr lang="en-US" sz="2400" dirty="0" smtClean="0"/>
              <a:t>to play at </a:t>
            </a:r>
            <a:r>
              <a:rPr lang="en-US" sz="2400" dirty="0"/>
              <a:t>an average of 19.5 </a:t>
            </a:r>
            <a:r>
              <a:rPr lang="en-US" sz="2400" dirty="0" smtClean="0"/>
              <a:t>days.</a:t>
            </a:r>
          </a:p>
          <a:p>
            <a:r>
              <a:rPr lang="en-US" sz="2400" dirty="0" smtClean="0"/>
              <a:t>Again, higher </a:t>
            </a:r>
            <a:r>
              <a:rPr lang="en-US" sz="2400" dirty="0"/>
              <a:t>incidence of </a:t>
            </a:r>
            <a:r>
              <a:rPr lang="en-US" sz="2400" dirty="0" err="1"/>
              <a:t>reinjury</a:t>
            </a:r>
            <a:r>
              <a:rPr lang="en-US" sz="2400" dirty="0"/>
              <a:t> than control knees, but </a:t>
            </a:r>
            <a:r>
              <a:rPr lang="en-US" sz="2400" dirty="0" smtClean="0"/>
              <a:t>not </a:t>
            </a:r>
            <a:r>
              <a:rPr lang="en-US" sz="2400" dirty="0"/>
              <a:t>statistically significant</a:t>
            </a:r>
          </a:p>
          <a:p>
            <a:endParaRPr lang="en-US" sz="2400" dirty="0"/>
          </a:p>
        </p:txBody>
      </p:sp>
    </p:spTree>
    <p:extLst>
      <p:ext uri="{BB962C8B-B14F-4D97-AF65-F5344CB8AC3E}">
        <p14:creationId xmlns:p14="http://schemas.microsoft.com/office/powerpoint/2010/main" val="135181815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 III (isolated)</a:t>
            </a:r>
            <a:endParaRPr lang="en-US" dirty="0"/>
          </a:p>
        </p:txBody>
      </p:sp>
      <p:sp>
        <p:nvSpPr>
          <p:cNvPr id="3" name="Content Placeholder 2"/>
          <p:cNvSpPr>
            <a:spLocks noGrp="1"/>
          </p:cNvSpPr>
          <p:nvPr>
            <p:ph idx="1"/>
          </p:nvPr>
        </p:nvSpPr>
        <p:spPr>
          <a:xfrm>
            <a:off x="685801" y="2398376"/>
            <a:ext cx="10131425" cy="3649133"/>
          </a:xfrm>
        </p:spPr>
        <p:txBody>
          <a:bodyPr>
            <a:noAutofit/>
          </a:bodyPr>
          <a:lstStyle/>
          <a:p>
            <a:r>
              <a:rPr lang="en-US" sz="2400" dirty="0" smtClean="0"/>
              <a:t>More controversial</a:t>
            </a:r>
          </a:p>
          <a:p>
            <a:r>
              <a:rPr lang="en-US" sz="2400" dirty="0" smtClean="0"/>
              <a:t>Trend toward </a:t>
            </a:r>
            <a:r>
              <a:rPr lang="en-US" sz="2400" dirty="0" err="1" smtClean="0"/>
              <a:t>nonop</a:t>
            </a:r>
            <a:endParaRPr lang="en-US" sz="2400" dirty="0" smtClean="0"/>
          </a:p>
          <a:p>
            <a:pPr lvl="1"/>
            <a:r>
              <a:rPr lang="en-US" sz="2000" dirty="0"/>
              <a:t>Splint in full extension (2 weeks)</a:t>
            </a:r>
          </a:p>
          <a:p>
            <a:pPr lvl="1"/>
            <a:r>
              <a:rPr lang="en-US" sz="2000" dirty="0" smtClean="0"/>
              <a:t>Then ROM, WBAT</a:t>
            </a:r>
            <a:endParaRPr lang="en-US" sz="2000" dirty="0"/>
          </a:p>
          <a:p>
            <a:pPr lvl="1"/>
            <a:r>
              <a:rPr lang="en-US" sz="2000" dirty="0" smtClean="0"/>
              <a:t>Return </a:t>
            </a:r>
            <a:r>
              <a:rPr lang="en-US" sz="2000" dirty="0"/>
              <a:t>to play in 9.2 weeks</a:t>
            </a:r>
          </a:p>
          <a:p>
            <a:pPr lvl="1"/>
            <a:r>
              <a:rPr lang="en-US" sz="2000" dirty="0" smtClean="0"/>
              <a:t>Healing </a:t>
            </a:r>
            <a:r>
              <a:rPr lang="en-US" sz="2000" dirty="0"/>
              <a:t>may continue for </a:t>
            </a:r>
            <a:r>
              <a:rPr lang="en-US" sz="2000" dirty="0" smtClean="0"/>
              <a:t>years</a:t>
            </a:r>
            <a:endParaRPr lang="en-US" sz="2000" dirty="0"/>
          </a:p>
          <a:p>
            <a:pPr lvl="1"/>
            <a:r>
              <a:rPr lang="en-US" sz="2000" dirty="0" err="1" smtClean="0"/>
              <a:t>Strenghtening</a:t>
            </a:r>
            <a:r>
              <a:rPr lang="en-US" sz="2000" dirty="0" smtClean="0"/>
              <a:t> </a:t>
            </a:r>
            <a:r>
              <a:rPr lang="en-US" sz="2000" dirty="0"/>
              <a:t>-&gt; 80% then agility program</a:t>
            </a:r>
          </a:p>
          <a:p>
            <a:pPr lvl="1"/>
            <a:r>
              <a:rPr lang="en-US" sz="2000" dirty="0"/>
              <a:t>Brace for remainder of </a:t>
            </a:r>
            <a:r>
              <a:rPr lang="en-US" sz="2000" dirty="0" smtClean="0"/>
              <a:t>season to protect against valgus insult</a:t>
            </a:r>
            <a:endParaRPr lang="en-US" sz="2000" dirty="0"/>
          </a:p>
          <a:p>
            <a:endParaRPr lang="en-US" sz="2400" dirty="0" smtClean="0"/>
          </a:p>
        </p:txBody>
      </p:sp>
    </p:spTree>
    <p:extLst>
      <p:ext uri="{BB962C8B-B14F-4D97-AF65-F5344CB8AC3E}">
        <p14:creationId xmlns:p14="http://schemas.microsoft.com/office/powerpoint/2010/main" val="40186980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0703" y="2083044"/>
            <a:ext cx="8891155" cy="4620491"/>
          </a:xfrm>
        </p:spPr>
        <p:txBody>
          <a:bodyPr>
            <a:noAutofit/>
          </a:bodyPr>
          <a:lstStyle/>
          <a:p>
            <a:r>
              <a:rPr lang="en-US" sz="2400" dirty="0" smtClean="0"/>
              <a:t>First to prospectively compare </a:t>
            </a:r>
            <a:r>
              <a:rPr lang="en-US" sz="2400" dirty="0"/>
              <a:t>operative to </a:t>
            </a:r>
            <a:r>
              <a:rPr lang="en-US" sz="2400" dirty="0" err="1"/>
              <a:t>nonoperative</a:t>
            </a:r>
            <a:r>
              <a:rPr lang="en-US" sz="2400" dirty="0"/>
              <a:t> treatment of isolated third-degree ruptures. All patients underwent examination under anesthesia and arthroscopy to rule </a:t>
            </a:r>
            <a:r>
              <a:rPr lang="en-US" sz="2400" dirty="0" smtClean="0"/>
              <a:t>out </a:t>
            </a:r>
            <a:r>
              <a:rPr lang="en-US" sz="2400" dirty="0"/>
              <a:t>other </a:t>
            </a:r>
            <a:r>
              <a:rPr lang="en-US" sz="2400" dirty="0" smtClean="0"/>
              <a:t>pathology</a:t>
            </a:r>
          </a:p>
          <a:p>
            <a:r>
              <a:rPr lang="en-US" sz="2400" dirty="0"/>
              <a:t>O</a:t>
            </a:r>
            <a:r>
              <a:rPr lang="en-US" sz="2400" dirty="0" smtClean="0"/>
              <a:t>bjectively </a:t>
            </a:r>
            <a:r>
              <a:rPr lang="en-US" sz="2400" dirty="0"/>
              <a:t>stable knees in 15 of 16 patients treated operatively and in 17 of 20 patients treated </a:t>
            </a:r>
            <a:r>
              <a:rPr lang="en-US" sz="2400" dirty="0" err="1" smtClean="0"/>
              <a:t>nonoperatively</a:t>
            </a:r>
            <a:endParaRPr lang="en-US" sz="2400" dirty="0" smtClean="0"/>
          </a:p>
          <a:p>
            <a:r>
              <a:rPr lang="en-US" sz="2400" dirty="0" smtClean="0"/>
              <a:t>Subjective </a:t>
            </a:r>
            <a:r>
              <a:rPr lang="en-US" sz="2400" dirty="0"/>
              <a:t>scores were higher in the nonsurgical </a:t>
            </a:r>
            <a:r>
              <a:rPr lang="en-US" sz="2400" dirty="0" smtClean="0"/>
              <a:t>group</a:t>
            </a:r>
            <a:endParaRPr lang="en-US" sz="2400" dirty="0"/>
          </a:p>
          <a:p>
            <a:pPr lvl="1"/>
            <a:r>
              <a:rPr lang="en-US" sz="2000" dirty="0" smtClean="0"/>
              <a:t>good </a:t>
            </a:r>
            <a:r>
              <a:rPr lang="en-US" sz="2000" dirty="0"/>
              <a:t>to excellent results of 90% in the nonsurgical group </a:t>
            </a:r>
            <a:endParaRPr lang="en-US" sz="2000" dirty="0" smtClean="0"/>
          </a:p>
          <a:p>
            <a:pPr lvl="1"/>
            <a:r>
              <a:rPr lang="en-US" sz="2000" dirty="0" smtClean="0"/>
              <a:t>88</a:t>
            </a:r>
            <a:r>
              <a:rPr lang="en-US" sz="2000" dirty="0"/>
              <a:t>% in the surgically repaired </a:t>
            </a:r>
            <a:r>
              <a:rPr lang="en-US" sz="2000" dirty="0" smtClean="0"/>
              <a:t>group</a:t>
            </a:r>
            <a:endParaRPr lang="en-US" sz="2000" dirty="0"/>
          </a:p>
          <a:p>
            <a:r>
              <a:rPr lang="en-US" sz="2400" dirty="0" smtClean="0"/>
              <a:t>No </a:t>
            </a:r>
            <a:r>
              <a:rPr lang="en-US" sz="2400" dirty="0"/>
              <a:t>benefit to surgical intervention.</a:t>
            </a:r>
          </a:p>
          <a:p>
            <a:endParaRPr lang="en-US" sz="2400" dirty="0"/>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854" y="0"/>
            <a:ext cx="5728855" cy="1724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72346" y="6391869"/>
            <a:ext cx="5486400" cy="369332"/>
          </a:xfrm>
          <a:prstGeom prst="rect">
            <a:avLst/>
          </a:prstGeom>
        </p:spPr>
        <p:txBody>
          <a:bodyPr wrap="square">
            <a:spAutoFit/>
          </a:bodyPr>
          <a:lstStyle/>
          <a:p>
            <a:r>
              <a:rPr lang="en-US" dirty="0"/>
              <a:t>J Bone Joint </a:t>
            </a:r>
            <a:r>
              <a:rPr lang="en-US" dirty="0" err="1"/>
              <a:t>Surg</a:t>
            </a:r>
            <a:r>
              <a:rPr lang="en-US" dirty="0"/>
              <a:t> Am. 1983 Mar;65(3):323-9.</a:t>
            </a:r>
          </a:p>
        </p:txBody>
      </p:sp>
    </p:spTree>
    <p:extLst>
      <p:ext uri="{BB962C8B-B14F-4D97-AF65-F5344CB8AC3E}">
        <p14:creationId xmlns:p14="http://schemas.microsoft.com/office/powerpoint/2010/main" val="215581575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Repair</a:t>
            </a:r>
            <a:endParaRPr lang="en-US" dirty="0"/>
          </a:p>
        </p:txBody>
      </p:sp>
      <p:sp>
        <p:nvSpPr>
          <p:cNvPr id="3" name="Content Placeholder 2"/>
          <p:cNvSpPr>
            <a:spLocks noGrp="1"/>
          </p:cNvSpPr>
          <p:nvPr>
            <p:ph idx="1"/>
          </p:nvPr>
        </p:nvSpPr>
        <p:spPr>
          <a:xfrm>
            <a:off x="685800" y="2142067"/>
            <a:ext cx="9944100" cy="3649133"/>
          </a:xfrm>
        </p:spPr>
        <p:txBody>
          <a:bodyPr>
            <a:normAutofit/>
          </a:bodyPr>
          <a:lstStyle/>
          <a:p>
            <a:r>
              <a:rPr lang="en-US" sz="2400" dirty="0" smtClean="0"/>
              <a:t>Medial </a:t>
            </a:r>
            <a:r>
              <a:rPr lang="en-US" sz="2400" dirty="0"/>
              <a:t>approach to the knee </a:t>
            </a:r>
          </a:p>
          <a:p>
            <a:r>
              <a:rPr lang="en-US" sz="2400" dirty="0" smtClean="0"/>
              <a:t>Indicated for acute injuries</a:t>
            </a:r>
          </a:p>
          <a:p>
            <a:r>
              <a:rPr lang="en-US" sz="2400" dirty="0" smtClean="0"/>
              <a:t>ligament avulsions: should </a:t>
            </a:r>
            <a:r>
              <a:rPr lang="en-US" sz="2400" dirty="0"/>
              <a:t>be reattached with suture anchors in 30 degrees of flexion</a:t>
            </a:r>
          </a:p>
          <a:p>
            <a:r>
              <a:rPr lang="en-US" sz="2400" dirty="0" smtClean="0"/>
              <a:t>interstitial disruption: anterior </a:t>
            </a:r>
            <a:r>
              <a:rPr lang="en-US" sz="2400" dirty="0"/>
              <a:t>advancement of the MCL to femoral and </a:t>
            </a:r>
            <a:r>
              <a:rPr lang="en-US" sz="2400" dirty="0" err="1"/>
              <a:t>tibial</a:t>
            </a:r>
            <a:r>
              <a:rPr lang="en-US" sz="2400" dirty="0"/>
              <a:t> origins</a:t>
            </a:r>
          </a:p>
          <a:p>
            <a:endParaRPr lang="en-US" sz="2400" dirty="0"/>
          </a:p>
          <a:p>
            <a:endParaRPr lang="en-US" sz="2400" dirty="0"/>
          </a:p>
        </p:txBody>
      </p:sp>
    </p:spTree>
    <p:extLst>
      <p:ext uri="{BB962C8B-B14F-4D97-AF65-F5344CB8AC3E}">
        <p14:creationId xmlns:p14="http://schemas.microsoft.com/office/powerpoint/2010/main" val="26250254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MCL reconstruction</a:t>
            </a:r>
            <a:br>
              <a:rPr lang="en-US" dirty="0"/>
            </a:br>
            <a:endParaRPr lang="en-US" dirty="0"/>
          </a:p>
        </p:txBody>
      </p:sp>
      <p:sp>
        <p:nvSpPr>
          <p:cNvPr id="3" name="Content Placeholder 2"/>
          <p:cNvSpPr>
            <a:spLocks noGrp="1"/>
          </p:cNvSpPr>
          <p:nvPr>
            <p:ph idx="1"/>
          </p:nvPr>
        </p:nvSpPr>
        <p:spPr>
          <a:xfrm>
            <a:off x="685801" y="2408117"/>
            <a:ext cx="6660572" cy="3649133"/>
          </a:xfrm>
        </p:spPr>
        <p:txBody>
          <a:bodyPr>
            <a:normAutofit/>
          </a:bodyPr>
          <a:lstStyle/>
          <a:p>
            <a:r>
              <a:rPr lang="en-US" sz="2400" dirty="0" smtClean="0"/>
              <a:t>Medial </a:t>
            </a:r>
            <a:r>
              <a:rPr lang="en-US" sz="2400" dirty="0"/>
              <a:t>approach to the knee </a:t>
            </a:r>
          </a:p>
          <a:p>
            <a:r>
              <a:rPr lang="en-US" sz="2400" dirty="0" smtClean="0"/>
              <a:t>Indications</a:t>
            </a:r>
          </a:p>
          <a:p>
            <a:pPr lvl="1"/>
            <a:r>
              <a:rPr lang="en-US" sz="2000" dirty="0" smtClean="0"/>
              <a:t>chronic </a:t>
            </a:r>
            <a:r>
              <a:rPr lang="en-US" sz="2000" dirty="0"/>
              <a:t>instability </a:t>
            </a:r>
            <a:endParaRPr lang="en-US" sz="2000" dirty="0" smtClean="0"/>
          </a:p>
          <a:p>
            <a:pPr lvl="1"/>
            <a:r>
              <a:rPr lang="en-US" sz="2000" dirty="0" smtClean="0"/>
              <a:t>insufficient </a:t>
            </a:r>
            <a:r>
              <a:rPr lang="en-US" sz="2000" dirty="0"/>
              <a:t>tissue for repair</a:t>
            </a:r>
          </a:p>
          <a:p>
            <a:r>
              <a:rPr lang="en-US" sz="2400" dirty="0" smtClean="0"/>
              <a:t>Graft </a:t>
            </a:r>
            <a:r>
              <a:rPr lang="en-US" sz="2400" dirty="0"/>
              <a:t>type</a:t>
            </a:r>
          </a:p>
          <a:p>
            <a:pPr lvl="1"/>
            <a:r>
              <a:rPr lang="en-US" sz="2000" dirty="0" smtClean="0"/>
              <a:t>Choice of </a:t>
            </a:r>
            <a:r>
              <a:rPr lang="en-US" sz="2000" dirty="0"/>
              <a:t>semitendinosus </a:t>
            </a:r>
            <a:r>
              <a:rPr lang="en-US" sz="2000" dirty="0" err="1"/>
              <a:t>autograft</a:t>
            </a:r>
            <a:r>
              <a:rPr lang="en-US" sz="2000" dirty="0"/>
              <a:t> or hamstring, </a:t>
            </a:r>
            <a:r>
              <a:rPr lang="en-US" sz="2000" dirty="0" err="1" smtClean="0"/>
              <a:t>tibialis</a:t>
            </a:r>
            <a:r>
              <a:rPr lang="en-US" sz="2000" dirty="0" smtClean="0"/>
              <a:t> anterior </a:t>
            </a:r>
            <a:r>
              <a:rPr lang="en-US" sz="2000" dirty="0"/>
              <a:t>or </a:t>
            </a:r>
            <a:r>
              <a:rPr lang="en-US" sz="2000" dirty="0" err="1" smtClean="0"/>
              <a:t>achilles</a:t>
            </a:r>
            <a:r>
              <a:rPr lang="en-US" sz="2000" dirty="0" smtClean="0"/>
              <a:t> </a:t>
            </a:r>
            <a:r>
              <a:rPr lang="en-US" sz="2000" dirty="0"/>
              <a:t>tendon allograft</a:t>
            </a:r>
          </a:p>
          <a:p>
            <a:endParaRPr lang="en-US" sz="2400" dirty="0"/>
          </a:p>
          <a:p>
            <a:endParaRPr lang="en-US" sz="2400" dirty="0"/>
          </a:p>
        </p:txBody>
      </p:sp>
      <p:pic>
        <p:nvPicPr>
          <p:cNvPr id="2050" name="Picture 2" descr="http://m1.wyanokecdn.com/17e0de4335e99f986ff22a55e8ea2d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5139" y="1208375"/>
            <a:ext cx="4648200" cy="519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87748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Rehabilitation Protocol</a:t>
            </a:r>
            <a:endParaRPr lang="en-US" dirty="0"/>
          </a:p>
        </p:txBody>
      </p:sp>
      <p:sp>
        <p:nvSpPr>
          <p:cNvPr id="3" name="Content Placeholder 2"/>
          <p:cNvSpPr>
            <a:spLocks noGrp="1"/>
          </p:cNvSpPr>
          <p:nvPr>
            <p:ph idx="1"/>
          </p:nvPr>
        </p:nvSpPr>
        <p:spPr/>
        <p:txBody>
          <a:bodyPr>
            <a:normAutofit/>
          </a:bodyPr>
          <a:lstStyle/>
          <a:p>
            <a:r>
              <a:rPr lang="en-US" sz="2400" dirty="0" smtClean="0"/>
              <a:t>Immobilization shown to have detrimental </a:t>
            </a:r>
            <a:r>
              <a:rPr lang="en-US" sz="2400" dirty="0"/>
              <a:t>effects on the mechanical properties of the MCL, such as disorganization of collagen fibrils, decrease in the structural properties of the bone-ligament- bone complex, and resorption of bone at ligament insertion sites</a:t>
            </a:r>
          </a:p>
          <a:p>
            <a:r>
              <a:rPr lang="en-US" sz="2400" dirty="0" smtClean="0"/>
              <a:t>Early </a:t>
            </a:r>
            <a:r>
              <a:rPr lang="en-US" sz="2400" dirty="0"/>
              <a:t>controlled motion has become a part of standard </a:t>
            </a:r>
            <a:r>
              <a:rPr lang="en-US" sz="2400" dirty="0" err="1"/>
              <a:t>nonoperative</a:t>
            </a:r>
            <a:r>
              <a:rPr lang="en-US" sz="2400" dirty="0"/>
              <a:t> treatment protocols in most current series.</a:t>
            </a:r>
          </a:p>
        </p:txBody>
      </p:sp>
    </p:spTree>
    <p:extLst>
      <p:ext uri="{BB962C8B-B14F-4D97-AF65-F5344CB8AC3E}">
        <p14:creationId xmlns:p14="http://schemas.microsoft.com/office/powerpoint/2010/main" val="19748222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Return to play</a:t>
            </a:r>
            <a:endParaRPr lang="en-US" dirty="0"/>
          </a:p>
        </p:txBody>
      </p:sp>
      <p:sp>
        <p:nvSpPr>
          <p:cNvPr id="3" name="Content Placeholder 2"/>
          <p:cNvSpPr>
            <a:spLocks noGrp="1"/>
          </p:cNvSpPr>
          <p:nvPr>
            <p:ph idx="1"/>
          </p:nvPr>
        </p:nvSpPr>
        <p:spPr/>
        <p:txBody>
          <a:bodyPr/>
          <a:lstStyle/>
          <a:p>
            <a:endParaRPr lang="en-US" dirty="0"/>
          </a:p>
        </p:txBody>
      </p:sp>
      <p:pic>
        <p:nvPicPr>
          <p:cNvPr id="276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0418" y="1911927"/>
            <a:ext cx="839446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288158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Associated Injuries</a:t>
            </a:r>
            <a:endParaRPr lang="en-US" dirty="0"/>
          </a:p>
        </p:txBody>
      </p:sp>
      <p:sp>
        <p:nvSpPr>
          <p:cNvPr id="3" name="Content Placeholder 2"/>
          <p:cNvSpPr>
            <a:spLocks noGrp="1"/>
          </p:cNvSpPr>
          <p:nvPr>
            <p:ph idx="1"/>
          </p:nvPr>
        </p:nvSpPr>
        <p:spPr/>
        <p:txBody>
          <a:bodyPr>
            <a:normAutofit/>
          </a:bodyPr>
          <a:lstStyle/>
          <a:p>
            <a:r>
              <a:rPr lang="en-US" sz="2400" dirty="0" smtClean="0"/>
              <a:t>Additional injury </a:t>
            </a:r>
            <a:r>
              <a:rPr lang="en-US" sz="2400" dirty="0"/>
              <a:t>to surrounding structures increases with increasing force (</a:t>
            </a:r>
            <a:r>
              <a:rPr lang="en-US" sz="2400" dirty="0" err="1"/>
              <a:t>Fetto</a:t>
            </a:r>
            <a:r>
              <a:rPr lang="en-US" sz="2400" dirty="0"/>
              <a:t> and Marshall)</a:t>
            </a:r>
          </a:p>
          <a:p>
            <a:pPr lvl="1"/>
            <a:r>
              <a:rPr lang="en-US" sz="2000" dirty="0"/>
              <a:t>20% of Grade I</a:t>
            </a:r>
          </a:p>
          <a:p>
            <a:pPr lvl="1"/>
            <a:r>
              <a:rPr lang="en-US" sz="2000" dirty="0"/>
              <a:t>52% Grade II</a:t>
            </a:r>
          </a:p>
          <a:p>
            <a:pPr lvl="1"/>
            <a:r>
              <a:rPr lang="en-US" sz="2000" dirty="0"/>
              <a:t>78% Grade </a:t>
            </a:r>
            <a:r>
              <a:rPr lang="en-US" sz="2000" dirty="0" smtClean="0"/>
              <a:t>III</a:t>
            </a:r>
          </a:p>
          <a:p>
            <a:r>
              <a:rPr lang="en-US" sz="2400" dirty="0" smtClean="0"/>
              <a:t>88% of surgically treated medial sided knee injuries </a:t>
            </a:r>
            <a:r>
              <a:rPr lang="en-US" sz="2400" dirty="0"/>
              <a:t>had injury to more than one medial or posteromedial structure, most commonly the posterior oblique ligament (POL</a:t>
            </a:r>
            <a:r>
              <a:rPr lang="en-US" sz="2400" dirty="0" smtClean="0"/>
              <a:t>).</a:t>
            </a:r>
          </a:p>
          <a:p>
            <a:pPr marL="36576" indent="0">
              <a:buNone/>
            </a:pP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1636" y="5679898"/>
            <a:ext cx="6871854" cy="996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56221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Associated ACL Injury</a:t>
            </a:r>
            <a:endParaRPr lang="en-US" dirty="0"/>
          </a:p>
        </p:txBody>
      </p:sp>
      <p:sp>
        <p:nvSpPr>
          <p:cNvPr id="3" name="Content Placeholder 2"/>
          <p:cNvSpPr>
            <a:spLocks noGrp="1"/>
          </p:cNvSpPr>
          <p:nvPr>
            <p:ph idx="1"/>
          </p:nvPr>
        </p:nvSpPr>
        <p:spPr/>
        <p:txBody>
          <a:bodyPr>
            <a:normAutofit/>
          </a:bodyPr>
          <a:lstStyle/>
          <a:p>
            <a:r>
              <a:rPr lang="en-US" sz="2400" dirty="0" smtClean="0"/>
              <a:t>“The </a:t>
            </a:r>
            <a:r>
              <a:rPr lang="en-US" sz="2400" dirty="0"/>
              <a:t>literature supports </a:t>
            </a:r>
            <a:r>
              <a:rPr lang="en-US" sz="2400" dirty="0" err="1"/>
              <a:t>nonoperative</a:t>
            </a:r>
            <a:r>
              <a:rPr lang="en-US" sz="2400" dirty="0"/>
              <a:t> treatment of the MCL tear with surgical reconstruction of the </a:t>
            </a:r>
            <a:r>
              <a:rPr lang="en-US" sz="2400" dirty="0" smtClean="0"/>
              <a:t>ACL. This </a:t>
            </a:r>
            <a:r>
              <a:rPr lang="en-US" sz="2400" dirty="0"/>
              <a:t>is the trend that most surgeons are currently using</a:t>
            </a:r>
            <a:r>
              <a:rPr lang="en-US" sz="2400" dirty="0" smtClean="0"/>
              <a:t>.”</a:t>
            </a:r>
          </a:p>
          <a:p>
            <a:r>
              <a:rPr lang="en-US" sz="2400" dirty="0" smtClean="0"/>
              <a:t>Early </a:t>
            </a:r>
            <a:r>
              <a:rPr lang="en-US" sz="2400" dirty="0"/>
              <a:t>versus late reconstruction continues to be a subject of debate, with studies supporting both sides</a:t>
            </a:r>
          </a:p>
        </p:txBody>
      </p:sp>
    </p:spTree>
    <p:extLst>
      <p:ext uri="{BB962C8B-B14F-4D97-AF65-F5344CB8AC3E}">
        <p14:creationId xmlns:p14="http://schemas.microsoft.com/office/powerpoint/2010/main" val="391181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56128"/>
            <a:ext cx="10131425" cy="1456267"/>
          </a:xfrm>
        </p:spPr>
        <p:txBody>
          <a:bodyPr/>
          <a:lstStyle/>
          <a:p>
            <a:r>
              <a:rPr lang="en-US" dirty="0" smtClean="0"/>
              <a:t>MCL:  Anatomy</a:t>
            </a:r>
            <a:endParaRPr lang="en-US" dirty="0"/>
          </a:p>
        </p:txBody>
      </p:sp>
      <p:sp>
        <p:nvSpPr>
          <p:cNvPr id="3" name="Content Placeholder 2"/>
          <p:cNvSpPr>
            <a:spLocks noGrp="1"/>
          </p:cNvSpPr>
          <p:nvPr>
            <p:ph idx="1"/>
          </p:nvPr>
        </p:nvSpPr>
        <p:spPr>
          <a:xfrm>
            <a:off x="685801" y="1839191"/>
            <a:ext cx="6192981" cy="4517089"/>
          </a:xfrm>
        </p:spPr>
        <p:txBody>
          <a:bodyPr>
            <a:noAutofit/>
          </a:bodyPr>
          <a:lstStyle/>
          <a:p>
            <a:pPr>
              <a:lnSpc>
                <a:spcPct val="90000"/>
              </a:lnSpc>
            </a:pPr>
            <a:r>
              <a:rPr lang="en-US" sz="2400" dirty="0">
                <a:ea typeface="ＭＳ Ｐゴシック" pitchFamily="34" charset="-128"/>
              </a:rPr>
              <a:t>Superficial MCL</a:t>
            </a:r>
          </a:p>
          <a:p>
            <a:pPr lvl="1">
              <a:lnSpc>
                <a:spcPct val="90000"/>
              </a:lnSpc>
            </a:pPr>
            <a:r>
              <a:rPr lang="en-US" sz="2000" dirty="0">
                <a:ea typeface="ＭＳ Ｐゴシック" pitchFamily="34" charset="-128"/>
              </a:rPr>
              <a:t>Fibers</a:t>
            </a:r>
          </a:p>
          <a:p>
            <a:pPr lvl="2">
              <a:lnSpc>
                <a:spcPct val="90000"/>
              </a:lnSpc>
            </a:pPr>
            <a:r>
              <a:rPr lang="en-US" sz="1800" dirty="0">
                <a:ea typeface="ＭＳ Ｐゴシック" pitchFamily="34" charset="-128"/>
              </a:rPr>
              <a:t>Anterior – parallel, distinct vertical margin</a:t>
            </a:r>
          </a:p>
          <a:p>
            <a:pPr lvl="2">
              <a:lnSpc>
                <a:spcPct val="90000"/>
              </a:lnSpc>
            </a:pPr>
            <a:r>
              <a:rPr lang="en-US" sz="1800" dirty="0">
                <a:ea typeface="ＭＳ Ｐゴシック" pitchFamily="34" charset="-128"/>
              </a:rPr>
              <a:t>Posterior – become oblique</a:t>
            </a:r>
          </a:p>
          <a:p>
            <a:pPr lvl="1">
              <a:lnSpc>
                <a:spcPct val="90000"/>
              </a:lnSpc>
            </a:pPr>
            <a:r>
              <a:rPr lang="en-US" sz="2000" dirty="0">
                <a:ea typeface="ＭＳ Ｐゴシック" pitchFamily="34" charset="-128"/>
              </a:rPr>
              <a:t>Femoral attachment</a:t>
            </a:r>
          </a:p>
          <a:p>
            <a:pPr lvl="2">
              <a:lnSpc>
                <a:spcPct val="90000"/>
              </a:lnSpc>
            </a:pPr>
            <a:r>
              <a:rPr lang="en-US" sz="1800" dirty="0">
                <a:ea typeface="ＭＳ Ｐゴシック" pitchFamily="34" charset="-128"/>
              </a:rPr>
              <a:t>Circular, femoral epicondyle</a:t>
            </a:r>
          </a:p>
          <a:p>
            <a:pPr lvl="2">
              <a:lnSpc>
                <a:spcPct val="90000"/>
              </a:lnSpc>
            </a:pPr>
            <a:r>
              <a:rPr lang="en-US" sz="1800" dirty="0">
                <a:ea typeface="ＭＳ Ｐゴシック" pitchFamily="34" charset="-128"/>
              </a:rPr>
              <a:t>1 cm anterior and distal to adductor tubercle</a:t>
            </a:r>
          </a:p>
          <a:p>
            <a:pPr lvl="1">
              <a:lnSpc>
                <a:spcPct val="90000"/>
              </a:lnSpc>
            </a:pPr>
            <a:r>
              <a:rPr lang="en-US" sz="2000" dirty="0" err="1">
                <a:ea typeface="ＭＳ Ｐゴシック" pitchFamily="34" charset="-128"/>
              </a:rPr>
              <a:t>Tibial</a:t>
            </a:r>
            <a:r>
              <a:rPr lang="en-US" sz="2000" dirty="0">
                <a:ea typeface="ＭＳ Ｐゴシック" pitchFamily="34" charset="-128"/>
              </a:rPr>
              <a:t> attachment</a:t>
            </a:r>
          </a:p>
          <a:p>
            <a:pPr lvl="2">
              <a:lnSpc>
                <a:spcPct val="90000"/>
              </a:lnSpc>
            </a:pPr>
            <a:r>
              <a:rPr lang="en-US" sz="1800" dirty="0">
                <a:ea typeface="ＭＳ Ｐゴシック" pitchFamily="34" charset="-128"/>
              </a:rPr>
              <a:t>4.5 cm distal to joint line on </a:t>
            </a:r>
            <a:r>
              <a:rPr lang="en-US" sz="1800" dirty="0" err="1">
                <a:ea typeface="ＭＳ Ｐゴシック" pitchFamily="34" charset="-128"/>
              </a:rPr>
              <a:t>tibial</a:t>
            </a:r>
            <a:r>
              <a:rPr lang="en-US" sz="1800" dirty="0">
                <a:ea typeface="ＭＳ Ｐゴシック" pitchFamily="34" charset="-128"/>
              </a:rPr>
              <a:t> metaphysis</a:t>
            </a:r>
          </a:p>
          <a:p>
            <a:pPr lvl="2">
              <a:lnSpc>
                <a:spcPct val="90000"/>
              </a:lnSpc>
            </a:pPr>
            <a:r>
              <a:rPr lang="en-US" sz="1800" dirty="0">
                <a:ea typeface="ＭＳ Ｐゴシック" pitchFamily="34" charset="-128"/>
              </a:rPr>
              <a:t>Blends with </a:t>
            </a:r>
            <a:r>
              <a:rPr lang="en-US" sz="1800" dirty="0" err="1">
                <a:ea typeface="ＭＳ Ｐゴシック" pitchFamily="34" charset="-128"/>
              </a:rPr>
              <a:t>tibial</a:t>
            </a:r>
            <a:r>
              <a:rPr lang="en-US" sz="1800" dirty="0">
                <a:ea typeface="ＭＳ Ｐゴシック" pitchFamily="34" charset="-128"/>
              </a:rPr>
              <a:t> periosteum</a:t>
            </a:r>
          </a:p>
          <a:p>
            <a:pPr lvl="2">
              <a:lnSpc>
                <a:spcPct val="90000"/>
              </a:lnSpc>
            </a:pPr>
            <a:r>
              <a:rPr lang="en-US" sz="1800" dirty="0">
                <a:ea typeface="ＭＳ Ｐゴシック" pitchFamily="34" charset="-128"/>
              </a:rPr>
              <a:t>Posterior and </a:t>
            </a:r>
            <a:r>
              <a:rPr lang="en-US" sz="1800" dirty="0" smtClean="0">
                <a:ea typeface="ＭＳ Ｐゴシック" pitchFamily="34" charset="-128"/>
              </a:rPr>
              <a:t>deep </a:t>
            </a:r>
            <a:r>
              <a:rPr lang="en-US" sz="1800" dirty="0">
                <a:ea typeface="ＭＳ Ｐゴシック" pitchFamily="34" charset="-128"/>
              </a:rPr>
              <a:t>to pes </a:t>
            </a:r>
            <a:r>
              <a:rPr lang="en-US" sz="1800" dirty="0" err="1">
                <a:ea typeface="ＭＳ Ｐゴシック" pitchFamily="34" charset="-128"/>
              </a:rPr>
              <a:t>anserinus</a:t>
            </a:r>
            <a:endParaRPr lang="en-US" sz="1800" dirty="0">
              <a:ea typeface="ＭＳ Ｐゴシック" pitchFamily="34" charset="-128"/>
            </a:endParaRPr>
          </a:p>
          <a:p>
            <a:pPr lvl="1">
              <a:lnSpc>
                <a:spcPct val="90000"/>
              </a:lnSpc>
            </a:pPr>
            <a:r>
              <a:rPr lang="en-US" sz="2000" dirty="0">
                <a:ea typeface="ＭＳ Ｐゴシック" pitchFamily="34" charset="-128"/>
              </a:rPr>
              <a:t>Bursa (of </a:t>
            </a:r>
            <a:r>
              <a:rPr lang="en-US" sz="2000" dirty="0" err="1">
                <a:ea typeface="ＭＳ Ｐゴシック" pitchFamily="34" charset="-128"/>
              </a:rPr>
              <a:t>Voshell</a:t>
            </a:r>
            <a:r>
              <a:rPr lang="en-US" sz="2000" dirty="0">
                <a:ea typeface="ＭＳ Ｐゴシック" pitchFamily="34" charset="-128"/>
              </a:rPr>
              <a:t>) </a:t>
            </a:r>
            <a:endParaRPr lang="en-US" sz="2000" dirty="0" smtClean="0">
              <a:ea typeface="ＭＳ Ｐゴシック" pitchFamily="34" charset="-128"/>
            </a:endParaRPr>
          </a:p>
          <a:p>
            <a:pPr lvl="1">
              <a:lnSpc>
                <a:spcPct val="90000"/>
              </a:lnSpc>
            </a:pPr>
            <a:r>
              <a:rPr lang="en-US" sz="2000" dirty="0" smtClean="0">
                <a:ea typeface="ＭＳ Ｐゴシック" pitchFamily="34" charset="-128"/>
              </a:rPr>
              <a:t>Primary valgus stabilizer</a:t>
            </a:r>
            <a:endParaRPr lang="en-US" sz="2000" dirty="0">
              <a:ea typeface="ＭＳ Ｐゴシック" pitchFamily="34" charset="-128"/>
            </a:endParaRPr>
          </a:p>
        </p:txBody>
      </p:sp>
      <p:sp>
        <p:nvSpPr>
          <p:cNvPr id="5" name="Oval 4"/>
          <p:cNvSpPr/>
          <p:nvPr/>
        </p:nvSpPr>
        <p:spPr>
          <a:xfrm>
            <a:off x="7180118" y="3927764"/>
            <a:ext cx="1070263" cy="3844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111836" y="3221184"/>
            <a:ext cx="647700" cy="4450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descr="medial structures.tiff"/>
          <p:cNvPicPr>
            <a:picLocks noChangeAspect="1"/>
          </p:cNvPicPr>
          <p:nvPr/>
        </p:nvPicPr>
        <p:blipFill>
          <a:blip r:embed="rId2">
            <a:extLst>
              <a:ext uri="{28A0092B-C50C-407E-A947-70E740481C1C}">
                <a14:useLocalDpi xmlns:a14="http://schemas.microsoft.com/office/drawing/2010/main" val="0"/>
              </a:ext>
            </a:extLst>
          </a:blip>
          <a:srcRect t="150" r="11951" b="3123"/>
          <a:stretch>
            <a:fillRect/>
          </a:stretch>
        </p:blipFill>
        <p:spPr>
          <a:xfrm>
            <a:off x="6878782" y="1111324"/>
            <a:ext cx="4876800" cy="5380038"/>
          </a:xfrm>
          <a:prstGeom prst="rect">
            <a:avLst/>
          </a:prstGeom>
        </p:spPr>
      </p:pic>
    </p:spTree>
    <p:extLst>
      <p:ext uri="{BB962C8B-B14F-4D97-AF65-F5344CB8AC3E}">
        <p14:creationId xmlns:p14="http://schemas.microsoft.com/office/powerpoint/2010/main" val="126322828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772" y="2043545"/>
            <a:ext cx="9424556" cy="3172691"/>
          </a:xfrm>
        </p:spPr>
        <p:txBody>
          <a:bodyPr>
            <a:normAutofit/>
          </a:bodyPr>
          <a:lstStyle/>
          <a:p>
            <a:r>
              <a:rPr lang="en-US" sz="5400" dirty="0" smtClean="0"/>
              <a:t>Lateral Collateral Ligament</a:t>
            </a:r>
            <a:endParaRPr lang="en-US" sz="5400" dirty="0"/>
          </a:p>
        </p:txBody>
      </p:sp>
    </p:spTree>
    <p:extLst>
      <p:ext uri="{BB962C8B-B14F-4D97-AF65-F5344CB8AC3E}">
        <p14:creationId xmlns:p14="http://schemas.microsoft.com/office/powerpoint/2010/main" val="23701681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INTRODUCTION</a:t>
            </a:r>
          </a:p>
        </p:txBody>
      </p:sp>
      <p:sp>
        <p:nvSpPr>
          <p:cNvPr id="3075" name="Rectangle 3"/>
          <p:cNvSpPr>
            <a:spLocks noGrp="1" noChangeArrowheads="1"/>
          </p:cNvSpPr>
          <p:nvPr>
            <p:ph type="body" idx="1"/>
          </p:nvPr>
        </p:nvSpPr>
        <p:spPr>
          <a:xfrm>
            <a:off x="685801" y="2065867"/>
            <a:ext cx="9362208" cy="4325112"/>
          </a:xfrm>
        </p:spPr>
        <p:txBody>
          <a:bodyPr>
            <a:normAutofit fontScale="92500"/>
          </a:bodyPr>
          <a:lstStyle/>
          <a:p>
            <a:pPr>
              <a:lnSpc>
                <a:spcPct val="90000"/>
              </a:lnSpc>
            </a:pPr>
            <a:r>
              <a:rPr lang="en-US" sz="2800" dirty="0"/>
              <a:t>Incidence of PLC injuries is not accurately known </a:t>
            </a:r>
            <a:r>
              <a:rPr lang="en-US" sz="2800" dirty="0">
                <a:sym typeface="Wingdings" pitchFamily="2" charset="2"/>
              </a:rPr>
              <a:t></a:t>
            </a:r>
            <a:r>
              <a:rPr lang="en-US" sz="2800" dirty="0"/>
              <a:t>often undetected</a:t>
            </a:r>
          </a:p>
          <a:p>
            <a:pPr>
              <a:lnSpc>
                <a:spcPct val="90000"/>
              </a:lnSpc>
            </a:pPr>
            <a:r>
              <a:rPr lang="en-US" sz="2000" dirty="0" smtClean="0"/>
              <a:t>Isolated injuries to PLC are rare</a:t>
            </a:r>
          </a:p>
          <a:p>
            <a:pPr lvl="1">
              <a:lnSpc>
                <a:spcPct val="90000"/>
              </a:lnSpc>
            </a:pPr>
            <a:r>
              <a:rPr lang="en-US" sz="1800" dirty="0" err="1" smtClean="0"/>
              <a:t>DeLee</a:t>
            </a:r>
            <a:r>
              <a:rPr lang="en-US" sz="1800" dirty="0" smtClean="0"/>
              <a:t> &amp; Rockwood</a:t>
            </a:r>
            <a:r>
              <a:rPr lang="en-US" sz="1800" i="1" dirty="0" smtClean="0"/>
              <a:t>– </a:t>
            </a:r>
          </a:p>
          <a:p>
            <a:pPr lvl="2">
              <a:lnSpc>
                <a:spcPct val="90000"/>
              </a:lnSpc>
            </a:pPr>
            <a:r>
              <a:rPr lang="en-US" sz="1600" dirty="0" smtClean="0"/>
              <a:t>2 % of all </a:t>
            </a:r>
            <a:r>
              <a:rPr lang="en-US" sz="1600" dirty="0" err="1" smtClean="0"/>
              <a:t>ligamentous</a:t>
            </a:r>
            <a:r>
              <a:rPr lang="en-US" sz="1600" dirty="0" smtClean="0"/>
              <a:t> knee injuries</a:t>
            </a:r>
          </a:p>
          <a:p>
            <a:pPr lvl="1">
              <a:lnSpc>
                <a:spcPct val="90000"/>
              </a:lnSpc>
            </a:pPr>
            <a:r>
              <a:rPr lang="en-US" sz="1800" dirty="0" smtClean="0"/>
              <a:t>Usually combined with </a:t>
            </a:r>
            <a:r>
              <a:rPr lang="en-US" sz="1800" dirty="0" err="1" smtClean="0"/>
              <a:t>cruciate</a:t>
            </a:r>
            <a:r>
              <a:rPr lang="en-US" sz="1800" dirty="0" smtClean="0"/>
              <a:t> ligament injury (PCL &gt; ACL)</a:t>
            </a:r>
          </a:p>
          <a:p>
            <a:pPr>
              <a:lnSpc>
                <a:spcPct val="90000"/>
              </a:lnSpc>
            </a:pPr>
            <a:r>
              <a:rPr lang="en-US" sz="2800" dirty="0"/>
              <a:t>MRI study of </a:t>
            </a:r>
            <a:r>
              <a:rPr lang="en-US" sz="2800" dirty="0" err="1"/>
              <a:t>tibial</a:t>
            </a:r>
            <a:r>
              <a:rPr lang="en-US" sz="2800" dirty="0"/>
              <a:t> plateau </a:t>
            </a:r>
            <a:r>
              <a:rPr lang="en-US" sz="2800" dirty="0" err="1"/>
              <a:t>fxs</a:t>
            </a:r>
            <a:r>
              <a:rPr lang="en-US" sz="2800" dirty="0"/>
              <a:t> showed PLC injuries in 68% of cases</a:t>
            </a:r>
          </a:p>
          <a:p>
            <a:pPr>
              <a:lnSpc>
                <a:spcPct val="90000"/>
              </a:lnSpc>
            </a:pPr>
            <a:r>
              <a:rPr lang="en-US" sz="2800" dirty="0"/>
              <a:t>Commonly being recognized when residual instability exists s/p ACL or PCL reconstruction.</a:t>
            </a:r>
          </a:p>
          <a:p>
            <a:pPr lvl="1">
              <a:lnSpc>
                <a:spcPct val="90000"/>
              </a:lnSpc>
            </a:pPr>
            <a:r>
              <a:rPr lang="en-US" sz="2600" dirty="0"/>
              <a:t>Poor outcomes after ACL reconstruction?  </a:t>
            </a:r>
            <a:r>
              <a:rPr lang="en-US" sz="2600" dirty="0">
                <a:sym typeface="Wingdings" pitchFamily="2" charset="2"/>
              </a:rPr>
              <a:t></a:t>
            </a:r>
            <a:r>
              <a:rPr lang="en-US" sz="2600" dirty="0"/>
              <a:t> PLC injury?</a:t>
            </a:r>
          </a:p>
          <a:p>
            <a:pPr>
              <a:lnSpc>
                <a:spcPct val="90000"/>
              </a:lnSpc>
            </a:pPr>
            <a:endParaRPr lang="en-US" sz="2800" dirty="0"/>
          </a:p>
        </p:txBody>
      </p:sp>
    </p:spTree>
    <p:extLst>
      <p:ext uri="{BB962C8B-B14F-4D97-AF65-F5344CB8AC3E}">
        <p14:creationId xmlns:p14="http://schemas.microsoft.com/office/powerpoint/2010/main" val="159927768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LCL Anatomy</a:t>
            </a:r>
          </a:p>
        </p:txBody>
      </p:sp>
      <p:sp>
        <p:nvSpPr>
          <p:cNvPr id="9220" name="Rectangle 4"/>
          <p:cNvSpPr>
            <a:spLocks noGrp="1" noChangeArrowheads="1"/>
          </p:cNvSpPr>
          <p:nvPr>
            <p:ph type="body" sz="half" idx="1"/>
          </p:nvPr>
        </p:nvSpPr>
        <p:spPr>
          <a:xfrm>
            <a:off x="727364" y="1600201"/>
            <a:ext cx="5749636" cy="4530725"/>
          </a:xfrm>
        </p:spPr>
        <p:txBody>
          <a:bodyPr>
            <a:normAutofit/>
          </a:bodyPr>
          <a:lstStyle/>
          <a:p>
            <a:r>
              <a:rPr lang="en-US" sz="2800" dirty="0"/>
              <a:t>Femur: proximal and posterior to lateral </a:t>
            </a:r>
            <a:r>
              <a:rPr lang="en-US" sz="2800" dirty="0" err="1"/>
              <a:t>epicondyle</a:t>
            </a:r>
            <a:endParaRPr lang="en-US" sz="2800" dirty="0"/>
          </a:p>
          <a:p>
            <a:r>
              <a:rPr lang="en-US" sz="2800" dirty="0"/>
              <a:t>Fibula: 8.2 mm posterior to anterior surface</a:t>
            </a:r>
          </a:p>
          <a:p>
            <a:r>
              <a:rPr lang="en-US" sz="2800" dirty="0"/>
              <a:t>Primary </a:t>
            </a:r>
            <a:r>
              <a:rPr lang="en-US" sz="2800" u="sng" dirty="0"/>
              <a:t>static</a:t>
            </a:r>
            <a:r>
              <a:rPr lang="en-US" sz="2800" dirty="0"/>
              <a:t> restraint to </a:t>
            </a:r>
            <a:r>
              <a:rPr lang="en-US" sz="2800" dirty="0" err="1"/>
              <a:t>varus</a:t>
            </a:r>
            <a:r>
              <a:rPr lang="en-US" sz="2800" dirty="0"/>
              <a:t> </a:t>
            </a:r>
            <a:r>
              <a:rPr lang="en-US" sz="2800" dirty="0" smtClean="0"/>
              <a:t>opening</a:t>
            </a:r>
            <a:endParaRPr lang="en-US" sz="2800" dirty="0"/>
          </a:p>
        </p:txBody>
      </p:sp>
      <p:pic>
        <p:nvPicPr>
          <p:cNvPr id="9222" name="Picture 6"/>
          <p:cNvPicPr>
            <a:picLocks noGrp="1" noChangeAspect="1" noChangeArrowheads="1"/>
          </p:cNvPicPr>
          <p:nvPr>
            <p:ph sz="half" idx="2"/>
          </p:nvPr>
        </p:nvPicPr>
        <p:blipFill>
          <a:blip r:embed="rId2" cstate="print"/>
          <a:srcRect/>
          <a:stretch>
            <a:fillRect/>
          </a:stretch>
        </p:blipFill>
        <p:spPr>
          <a:xfrm>
            <a:off x="7367878" y="1461721"/>
            <a:ext cx="3480231" cy="4807683"/>
          </a:xfrm>
          <a:noFill/>
          <a:ln/>
        </p:spPr>
      </p:pic>
    </p:spTree>
    <p:extLst>
      <p:ext uri="{BB962C8B-B14F-4D97-AF65-F5344CB8AC3E}">
        <p14:creationId xmlns:p14="http://schemas.microsoft.com/office/powerpoint/2010/main" val="316551762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595600" y="227968"/>
            <a:ext cx="10131425" cy="1456267"/>
          </a:xfrm>
        </p:spPr>
        <p:txBody>
          <a:bodyPr/>
          <a:lstStyle/>
          <a:p>
            <a:r>
              <a:rPr lang="en-US" dirty="0"/>
              <a:t>PLC Anatomy</a:t>
            </a:r>
          </a:p>
        </p:txBody>
      </p:sp>
      <p:sp>
        <p:nvSpPr>
          <p:cNvPr id="11267" name="Rectangle 3"/>
          <p:cNvSpPr>
            <a:spLocks noGrp="1" noChangeArrowheads="1"/>
          </p:cNvSpPr>
          <p:nvPr>
            <p:ph type="body" idx="1"/>
          </p:nvPr>
        </p:nvSpPr>
        <p:spPr>
          <a:xfrm>
            <a:off x="716973" y="1906300"/>
            <a:ext cx="9057409" cy="4608576"/>
          </a:xfrm>
        </p:spPr>
        <p:txBody>
          <a:bodyPr>
            <a:noAutofit/>
          </a:bodyPr>
          <a:lstStyle/>
          <a:p>
            <a:r>
              <a:rPr lang="en-US" sz="2000" dirty="0" err="1" smtClean="0"/>
              <a:t>Popliteus</a:t>
            </a:r>
            <a:endParaRPr lang="en-US" sz="2000" dirty="0" smtClean="0"/>
          </a:p>
          <a:p>
            <a:pPr lvl="1"/>
            <a:r>
              <a:rPr lang="en-US" sz="1800" dirty="0"/>
              <a:t>Originates </a:t>
            </a:r>
            <a:r>
              <a:rPr lang="en-US" sz="1800" dirty="0" err="1"/>
              <a:t>posteromedial</a:t>
            </a:r>
            <a:r>
              <a:rPr lang="en-US" sz="1800" dirty="0"/>
              <a:t> tibia</a:t>
            </a:r>
          </a:p>
          <a:p>
            <a:pPr lvl="1"/>
            <a:r>
              <a:rPr lang="en-US" sz="1800" dirty="0"/>
              <a:t>Intra-</a:t>
            </a:r>
            <a:r>
              <a:rPr lang="en-US" sz="1800" dirty="0" err="1"/>
              <a:t>articular</a:t>
            </a:r>
            <a:r>
              <a:rPr lang="en-US" sz="1800" dirty="0"/>
              <a:t> course through knee</a:t>
            </a:r>
          </a:p>
          <a:p>
            <a:pPr lvl="2"/>
            <a:r>
              <a:rPr lang="en-US" sz="1600" dirty="0" err="1"/>
              <a:t>Popliteal</a:t>
            </a:r>
            <a:r>
              <a:rPr lang="en-US" sz="1600" dirty="0"/>
              <a:t> hiatus of coronary ligament</a:t>
            </a:r>
          </a:p>
          <a:p>
            <a:pPr lvl="1"/>
            <a:r>
              <a:rPr lang="en-US" sz="1800" dirty="0"/>
              <a:t>Inserts at </a:t>
            </a:r>
            <a:r>
              <a:rPr lang="en-US" sz="1800" dirty="0" err="1"/>
              <a:t>popliteal</a:t>
            </a:r>
            <a:r>
              <a:rPr lang="en-US" sz="1800" dirty="0"/>
              <a:t> saddle of lateral femoral </a:t>
            </a:r>
            <a:r>
              <a:rPr lang="en-US" sz="1800" dirty="0" err="1"/>
              <a:t>condyle</a:t>
            </a:r>
            <a:endParaRPr lang="en-US" sz="1800" dirty="0"/>
          </a:p>
          <a:p>
            <a:pPr lvl="1"/>
            <a:r>
              <a:rPr lang="en-US" sz="1800" dirty="0"/>
              <a:t>Internally rotates</a:t>
            </a:r>
          </a:p>
          <a:p>
            <a:r>
              <a:rPr lang="en-US" sz="2000" dirty="0" err="1"/>
              <a:t>Popliteus</a:t>
            </a:r>
            <a:r>
              <a:rPr lang="en-US" sz="2000" dirty="0"/>
              <a:t> Tendon Complex</a:t>
            </a:r>
          </a:p>
          <a:p>
            <a:pPr lvl="1"/>
            <a:r>
              <a:rPr lang="en-US" sz="1800" dirty="0" err="1"/>
              <a:t>Popliteus</a:t>
            </a:r>
            <a:r>
              <a:rPr lang="en-US" sz="1800" dirty="0"/>
              <a:t> muscle/tendon unit</a:t>
            </a:r>
          </a:p>
          <a:p>
            <a:pPr lvl="1"/>
            <a:r>
              <a:rPr lang="en-US" sz="1800" dirty="0"/>
              <a:t>Connections from tendon to surrounding structures</a:t>
            </a:r>
          </a:p>
          <a:p>
            <a:pPr lvl="2"/>
            <a:r>
              <a:rPr lang="en-US" sz="1600" dirty="0" err="1"/>
              <a:t>Popliteofibular</a:t>
            </a:r>
            <a:r>
              <a:rPr lang="en-US" sz="1600" dirty="0"/>
              <a:t> ligament</a:t>
            </a:r>
          </a:p>
          <a:p>
            <a:pPr lvl="2"/>
            <a:r>
              <a:rPr lang="en-US" sz="1600" dirty="0" err="1"/>
              <a:t>Popliteotibial</a:t>
            </a:r>
            <a:r>
              <a:rPr lang="en-US" sz="1600" dirty="0"/>
              <a:t> ligament</a:t>
            </a:r>
          </a:p>
          <a:p>
            <a:pPr lvl="2"/>
            <a:r>
              <a:rPr lang="en-US" sz="1600" dirty="0" err="1"/>
              <a:t>Popliteomeniscal</a:t>
            </a:r>
            <a:r>
              <a:rPr lang="en-US" sz="1600" dirty="0"/>
              <a:t> ligament</a:t>
            </a:r>
          </a:p>
          <a:p>
            <a:pPr marL="365760" lvl="1" indent="-256032">
              <a:buClr>
                <a:schemeClr val="accent3"/>
              </a:buClr>
              <a:buFont typeface="Georgia"/>
              <a:buChar char="•"/>
            </a:pPr>
            <a:r>
              <a:rPr lang="en-US" sz="2000" dirty="0"/>
              <a:t>Restrict posterior </a:t>
            </a:r>
            <a:r>
              <a:rPr lang="en-US" sz="2000" dirty="0" err="1"/>
              <a:t>tibial</a:t>
            </a:r>
            <a:r>
              <a:rPr lang="en-US" sz="2000" dirty="0"/>
              <a:t> translation, ER of tibia, </a:t>
            </a:r>
            <a:r>
              <a:rPr lang="en-US" sz="2000" dirty="0" err="1"/>
              <a:t>varus</a:t>
            </a:r>
            <a:r>
              <a:rPr lang="en-US" sz="2000" dirty="0"/>
              <a:t> stress</a:t>
            </a:r>
          </a:p>
          <a:p>
            <a:endParaRPr lang="en-US" sz="1400" dirty="0"/>
          </a:p>
        </p:txBody>
      </p:sp>
      <p:pic>
        <p:nvPicPr>
          <p:cNvPr id="5" name="Picture 6"/>
          <p:cNvPicPr>
            <a:picLocks noChangeAspect="1" noChangeArrowheads="1"/>
          </p:cNvPicPr>
          <p:nvPr/>
        </p:nvPicPr>
        <p:blipFill>
          <a:blip r:embed="rId3" cstate="print"/>
          <a:srcRect/>
          <a:stretch>
            <a:fillRect/>
          </a:stretch>
        </p:blipFill>
        <p:spPr>
          <a:xfrm>
            <a:off x="7800252" y="1684235"/>
            <a:ext cx="3058248" cy="4224743"/>
          </a:xfrm>
          <a:prstGeom prst="rect">
            <a:avLst/>
          </a:prstGeom>
          <a:noFill/>
          <a:ln/>
        </p:spPr>
      </p:pic>
    </p:spTree>
    <p:extLst>
      <p:ext uri="{BB962C8B-B14F-4D97-AF65-F5344CB8AC3E}">
        <p14:creationId xmlns:p14="http://schemas.microsoft.com/office/powerpoint/2010/main" val="13823292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t>PLC Anatomy</a:t>
            </a:r>
          </a:p>
        </p:txBody>
      </p:sp>
      <p:sp>
        <p:nvSpPr>
          <p:cNvPr id="12291" name="Rectangle 3"/>
          <p:cNvSpPr>
            <a:spLocks noGrp="1" noChangeArrowheads="1"/>
          </p:cNvSpPr>
          <p:nvPr>
            <p:ph type="body" sz="half" idx="2"/>
          </p:nvPr>
        </p:nvSpPr>
        <p:spPr>
          <a:xfrm>
            <a:off x="5410200" y="1600201"/>
            <a:ext cx="4800600" cy="4530725"/>
          </a:xfrm>
        </p:spPr>
        <p:txBody>
          <a:bodyPr/>
          <a:lstStyle/>
          <a:p>
            <a:r>
              <a:rPr lang="en-US" sz="2800" dirty="0" err="1"/>
              <a:t>Popliteofibular</a:t>
            </a:r>
            <a:r>
              <a:rPr lang="en-US" sz="2800" dirty="0"/>
              <a:t> Ligament (PFL)</a:t>
            </a:r>
          </a:p>
          <a:p>
            <a:pPr lvl="1"/>
            <a:r>
              <a:rPr lang="en-US" sz="2600" dirty="0"/>
              <a:t>Arises from </a:t>
            </a:r>
            <a:r>
              <a:rPr lang="en-US" sz="2600" dirty="0" err="1"/>
              <a:t>myotendinous</a:t>
            </a:r>
            <a:r>
              <a:rPr lang="en-US" sz="2600" dirty="0"/>
              <a:t> </a:t>
            </a:r>
            <a:r>
              <a:rPr lang="en-US" sz="2600" dirty="0" err="1"/>
              <a:t>jxn</a:t>
            </a:r>
            <a:r>
              <a:rPr lang="en-US" sz="2600" dirty="0"/>
              <a:t> of </a:t>
            </a:r>
            <a:r>
              <a:rPr lang="en-US" sz="2600" dirty="0" err="1"/>
              <a:t>popliteus</a:t>
            </a:r>
            <a:r>
              <a:rPr lang="en-US" sz="2600" dirty="0"/>
              <a:t> </a:t>
            </a:r>
          </a:p>
          <a:p>
            <a:pPr lvl="1"/>
            <a:r>
              <a:rPr lang="en-US" sz="2600" dirty="0"/>
              <a:t>Inserts on fibular </a:t>
            </a:r>
            <a:r>
              <a:rPr lang="en-US" sz="2600" dirty="0" err="1"/>
              <a:t>styloid</a:t>
            </a:r>
            <a:endParaRPr lang="en-US" sz="2600" dirty="0"/>
          </a:p>
          <a:p>
            <a:pPr lvl="1"/>
            <a:r>
              <a:rPr lang="en-US" sz="2800" dirty="0" smtClean="0"/>
              <a:t>Present in 94-100% of knees.</a:t>
            </a:r>
            <a:endParaRPr lang="en-US" sz="2800" dirty="0"/>
          </a:p>
        </p:txBody>
      </p:sp>
      <p:pic>
        <p:nvPicPr>
          <p:cNvPr id="6" name="Picture 6"/>
          <p:cNvPicPr>
            <a:picLocks noGrp="1" noChangeAspect="1" noChangeArrowheads="1"/>
          </p:cNvPicPr>
          <p:nvPr>
            <p:ph type="clipArt" sz="half" idx="1"/>
          </p:nvPr>
        </p:nvPicPr>
        <p:blipFill>
          <a:blip r:embed="rId2" cstate="print"/>
          <a:srcRect/>
          <a:stretch>
            <a:fillRect/>
          </a:stretch>
        </p:blipFill>
        <p:spPr>
          <a:xfrm>
            <a:off x="1480066" y="1876342"/>
            <a:ext cx="2879558" cy="3978442"/>
          </a:xfrm>
          <a:noFill/>
          <a:ln/>
        </p:spPr>
      </p:pic>
    </p:spTree>
    <p:extLst>
      <p:ext uri="{BB962C8B-B14F-4D97-AF65-F5344CB8AC3E}">
        <p14:creationId xmlns:p14="http://schemas.microsoft.com/office/powerpoint/2010/main" val="3515495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en-US" dirty="0"/>
              <a:t>PLC </a:t>
            </a:r>
            <a:r>
              <a:rPr lang="en-US" dirty="0" smtClean="0"/>
              <a:t>Anatomy-</a:t>
            </a:r>
            <a:br>
              <a:rPr lang="en-US" dirty="0" smtClean="0"/>
            </a:br>
            <a:r>
              <a:rPr lang="en-US" dirty="0" smtClean="0"/>
              <a:t>Other </a:t>
            </a:r>
            <a:r>
              <a:rPr lang="en-US" dirty="0"/>
              <a:t>supports and restraints </a:t>
            </a:r>
          </a:p>
        </p:txBody>
      </p:sp>
      <p:sp>
        <p:nvSpPr>
          <p:cNvPr id="13315" name="Rectangle 3"/>
          <p:cNvSpPr>
            <a:spLocks noGrp="1" noChangeArrowheads="1"/>
          </p:cNvSpPr>
          <p:nvPr>
            <p:ph type="body" idx="1"/>
          </p:nvPr>
        </p:nvSpPr>
        <p:spPr>
          <a:xfrm>
            <a:off x="685800" y="2557703"/>
            <a:ext cx="10131425" cy="3649133"/>
          </a:xfrm>
        </p:spPr>
        <p:txBody>
          <a:bodyPr>
            <a:normAutofit fontScale="77500" lnSpcReduction="20000"/>
          </a:bodyPr>
          <a:lstStyle/>
          <a:p>
            <a:r>
              <a:rPr lang="en-US" sz="2800" dirty="0" err="1"/>
              <a:t>Iliotibial</a:t>
            </a:r>
            <a:r>
              <a:rPr lang="en-US" sz="2800" dirty="0"/>
              <a:t> Band</a:t>
            </a:r>
          </a:p>
          <a:p>
            <a:r>
              <a:rPr lang="en-US" sz="2800" dirty="0"/>
              <a:t>Biceps </a:t>
            </a:r>
            <a:r>
              <a:rPr lang="en-US" sz="2800" dirty="0" err="1"/>
              <a:t>femoris</a:t>
            </a:r>
            <a:r>
              <a:rPr lang="en-US" sz="2800" dirty="0"/>
              <a:t> </a:t>
            </a:r>
          </a:p>
          <a:p>
            <a:r>
              <a:rPr lang="en-US" sz="2800" dirty="0"/>
              <a:t>Oblique </a:t>
            </a:r>
            <a:r>
              <a:rPr lang="en-US" sz="2800" dirty="0" err="1"/>
              <a:t>Popliteal</a:t>
            </a:r>
            <a:r>
              <a:rPr lang="en-US" sz="2800" dirty="0"/>
              <a:t> Ligament</a:t>
            </a:r>
          </a:p>
          <a:p>
            <a:r>
              <a:rPr lang="en-US" sz="2800" dirty="0"/>
              <a:t>Ligament of </a:t>
            </a:r>
            <a:r>
              <a:rPr lang="en-US" sz="2800" dirty="0" err="1"/>
              <a:t>Wrisberg</a:t>
            </a:r>
            <a:r>
              <a:rPr lang="en-US" sz="2800" dirty="0"/>
              <a:t>  </a:t>
            </a:r>
          </a:p>
          <a:p>
            <a:r>
              <a:rPr lang="en-US" sz="2800" dirty="0" err="1"/>
              <a:t>Fabellofibular</a:t>
            </a:r>
            <a:r>
              <a:rPr lang="en-US" sz="2800" dirty="0"/>
              <a:t> ligament</a:t>
            </a:r>
          </a:p>
          <a:p>
            <a:pPr lvl="1"/>
            <a:r>
              <a:rPr lang="en-US" sz="2600" dirty="0"/>
              <a:t>Thickening of distal capsular edge of short head of biceps</a:t>
            </a:r>
          </a:p>
          <a:p>
            <a:r>
              <a:rPr lang="en-US" sz="2800" dirty="0"/>
              <a:t>Lateral capsular ligament (middle third)</a:t>
            </a:r>
          </a:p>
          <a:p>
            <a:r>
              <a:rPr lang="en-US" sz="2800" dirty="0"/>
              <a:t>Lateral meniscus</a:t>
            </a:r>
          </a:p>
          <a:p>
            <a:r>
              <a:rPr lang="en-US" sz="2800" dirty="0"/>
              <a:t>Posterior </a:t>
            </a:r>
            <a:r>
              <a:rPr lang="en-US" sz="2800" dirty="0" err="1"/>
              <a:t>cruciate</a:t>
            </a:r>
            <a:r>
              <a:rPr lang="en-US" sz="2800" dirty="0"/>
              <a:t> ligament</a:t>
            </a:r>
          </a:p>
          <a:p>
            <a:endParaRPr lang="en-US" sz="2800" dirty="0"/>
          </a:p>
        </p:txBody>
      </p:sp>
    </p:spTree>
    <p:extLst>
      <p:ext uri="{BB962C8B-B14F-4D97-AF65-F5344CB8AC3E}">
        <p14:creationId xmlns:p14="http://schemas.microsoft.com/office/powerpoint/2010/main" val="21784388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606552" y="263236"/>
            <a:ext cx="7487966" cy="994064"/>
          </a:xfrm>
        </p:spPr>
        <p:txBody>
          <a:bodyPr>
            <a:normAutofit/>
          </a:bodyPr>
          <a:lstStyle/>
          <a:p>
            <a:r>
              <a:rPr lang="en-US" sz="4000" dirty="0" smtClean="0"/>
              <a:t>Anatomy:  Lateral Layers</a:t>
            </a:r>
            <a:endParaRPr lang="en-US" sz="4000" dirty="0"/>
          </a:p>
        </p:txBody>
      </p:sp>
      <p:sp>
        <p:nvSpPr>
          <p:cNvPr id="5" name="Text Placeholder 4"/>
          <p:cNvSpPr>
            <a:spLocks noGrp="1"/>
          </p:cNvSpPr>
          <p:nvPr>
            <p:ph type="body" idx="2"/>
          </p:nvPr>
        </p:nvSpPr>
        <p:spPr>
          <a:xfrm>
            <a:off x="7994650" y="3580924"/>
            <a:ext cx="3233224" cy="2551747"/>
          </a:xfrm>
        </p:spPr>
        <p:txBody>
          <a:bodyPr>
            <a:normAutofit/>
          </a:bodyPr>
          <a:lstStyle/>
          <a:p>
            <a:r>
              <a:rPr lang="en-US" sz="2400" dirty="0"/>
              <a:t>Layers run from superficial to deep</a:t>
            </a:r>
          </a:p>
        </p:txBody>
      </p:sp>
      <p:sp>
        <p:nvSpPr>
          <p:cNvPr id="4" name="Content Placeholder 3"/>
          <p:cNvSpPr>
            <a:spLocks noGrp="1"/>
          </p:cNvSpPr>
          <p:nvPr>
            <p:ph sz="half" idx="1"/>
          </p:nvPr>
        </p:nvSpPr>
        <p:spPr>
          <a:xfrm>
            <a:off x="1676400" y="533401"/>
            <a:ext cx="5102352" cy="6095047"/>
          </a:xfrm>
        </p:spPr>
        <p:txBody>
          <a:bodyPr/>
          <a:lstStyle/>
          <a:p>
            <a:r>
              <a:rPr lang="en-US" dirty="0" smtClean="0"/>
              <a:t>Anatomy</a:t>
            </a:r>
            <a:endParaRPr lang="en-US" dirty="0"/>
          </a:p>
        </p:txBody>
      </p:sp>
      <p:pic>
        <p:nvPicPr>
          <p:cNvPr id="5125" name="Picture 5"/>
          <p:cNvPicPr>
            <a:picLocks noChangeAspect="1" noChangeArrowheads="1"/>
          </p:cNvPicPr>
          <p:nvPr/>
        </p:nvPicPr>
        <p:blipFill>
          <a:blip r:embed="rId2" cstate="print"/>
          <a:srcRect/>
          <a:stretch>
            <a:fillRect/>
          </a:stretch>
        </p:blipFill>
        <p:spPr bwMode="auto">
          <a:xfrm>
            <a:off x="1068451" y="1740866"/>
            <a:ext cx="6318250" cy="4514850"/>
          </a:xfrm>
          <a:prstGeom prst="rect">
            <a:avLst/>
          </a:prstGeom>
          <a:noFill/>
          <a:ln w="9525">
            <a:noFill/>
            <a:miter lim="800000"/>
            <a:headEnd/>
            <a:tailEnd/>
          </a:ln>
          <a:effectLst/>
        </p:spPr>
      </p:pic>
    </p:spTree>
    <p:extLst>
      <p:ext uri="{BB962C8B-B14F-4D97-AF65-F5344CB8AC3E}">
        <p14:creationId xmlns:p14="http://schemas.microsoft.com/office/powerpoint/2010/main" val="41227398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en-US"/>
              <a:t>ANATOMY – Layer 1</a:t>
            </a:r>
          </a:p>
        </p:txBody>
      </p:sp>
      <p:sp>
        <p:nvSpPr>
          <p:cNvPr id="7174" name="Rectangle 6"/>
          <p:cNvSpPr>
            <a:spLocks noGrp="1" noChangeArrowheads="1"/>
          </p:cNvSpPr>
          <p:nvPr>
            <p:ph type="body" sz="half" idx="2"/>
          </p:nvPr>
        </p:nvSpPr>
        <p:spPr>
          <a:xfrm>
            <a:off x="737755" y="1600201"/>
            <a:ext cx="4443845" cy="4530725"/>
          </a:xfrm>
        </p:spPr>
        <p:txBody>
          <a:bodyPr>
            <a:normAutofit/>
          </a:bodyPr>
          <a:lstStyle/>
          <a:p>
            <a:r>
              <a:rPr lang="en-US" sz="2800" dirty="0"/>
              <a:t>Iliotibial Band and Biceps </a:t>
            </a:r>
            <a:r>
              <a:rPr lang="en-US" sz="2800" dirty="0" err="1" smtClean="0"/>
              <a:t>Femoris</a:t>
            </a:r>
            <a:endParaRPr lang="en-US" sz="2800" dirty="0"/>
          </a:p>
          <a:p>
            <a:pPr lvl="1"/>
            <a:r>
              <a:rPr lang="en-US" sz="2400" dirty="0"/>
              <a:t>Dynamic external rotators of the tibia.</a:t>
            </a:r>
          </a:p>
          <a:p>
            <a:pPr lvl="1"/>
            <a:r>
              <a:rPr lang="en-US" sz="2400" dirty="0"/>
              <a:t>Secondary restraint to </a:t>
            </a:r>
            <a:r>
              <a:rPr lang="en-US" sz="2400" dirty="0" err="1"/>
              <a:t>varus</a:t>
            </a:r>
            <a:r>
              <a:rPr lang="en-US" sz="2400" dirty="0"/>
              <a:t> stress.</a:t>
            </a:r>
          </a:p>
          <a:p>
            <a:pPr lvl="1"/>
            <a:endParaRPr lang="en-US" sz="2400" dirty="0"/>
          </a:p>
          <a:p>
            <a:r>
              <a:rPr lang="en-US" sz="2400" dirty="0" smtClean="0"/>
              <a:t>Common </a:t>
            </a:r>
            <a:r>
              <a:rPr lang="en-US" sz="2400" dirty="0" err="1" smtClean="0"/>
              <a:t>peroneal</a:t>
            </a:r>
            <a:r>
              <a:rPr lang="en-US" sz="2400" dirty="0" smtClean="0"/>
              <a:t> nerve lies between layers 1 &amp; 2</a:t>
            </a:r>
            <a:endParaRPr lang="en-US" sz="2400" dirty="0"/>
          </a:p>
        </p:txBody>
      </p:sp>
      <p:pic>
        <p:nvPicPr>
          <p:cNvPr id="7175" name="Picture 7"/>
          <p:cNvPicPr>
            <a:picLocks noGrp="1" noChangeAspect="1" noChangeArrowheads="1"/>
          </p:cNvPicPr>
          <p:nvPr>
            <p:ph sz="half" idx="1"/>
          </p:nvPr>
        </p:nvPicPr>
        <p:blipFill>
          <a:blip r:embed="rId2" cstate="print"/>
          <a:srcRect/>
          <a:stretch>
            <a:fillRect/>
          </a:stretch>
        </p:blipFill>
        <p:spPr>
          <a:xfrm>
            <a:off x="6096000" y="923911"/>
            <a:ext cx="5160818" cy="5594943"/>
          </a:xfrm>
          <a:noFill/>
          <a:ln w="38100">
            <a:solidFill>
              <a:schemeClr val="tx1"/>
            </a:solidFill>
          </a:ln>
        </p:spPr>
      </p:pic>
    </p:spTree>
    <p:extLst>
      <p:ext uri="{BB962C8B-B14F-4D97-AF65-F5344CB8AC3E}">
        <p14:creationId xmlns:p14="http://schemas.microsoft.com/office/powerpoint/2010/main" val="221931778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t>ANATOMY – Layer 2</a:t>
            </a:r>
          </a:p>
        </p:txBody>
      </p:sp>
      <p:sp>
        <p:nvSpPr>
          <p:cNvPr id="9220" name="Rectangle 4"/>
          <p:cNvSpPr>
            <a:spLocks noGrp="1" noChangeArrowheads="1"/>
          </p:cNvSpPr>
          <p:nvPr>
            <p:ph type="body" sz="half" idx="1"/>
          </p:nvPr>
        </p:nvSpPr>
        <p:spPr>
          <a:xfrm>
            <a:off x="1046019" y="1600200"/>
            <a:ext cx="4037013" cy="4530725"/>
          </a:xfrm>
        </p:spPr>
        <p:txBody>
          <a:bodyPr/>
          <a:lstStyle/>
          <a:p>
            <a:r>
              <a:rPr lang="en-US" sz="2800" dirty="0"/>
              <a:t>Quadriceps </a:t>
            </a:r>
            <a:r>
              <a:rPr lang="en-US" sz="2800" dirty="0" err="1"/>
              <a:t>Retinaculum</a:t>
            </a:r>
            <a:endParaRPr lang="en-US" sz="2800" dirty="0"/>
          </a:p>
          <a:p>
            <a:r>
              <a:rPr lang="en-US" sz="2800" dirty="0"/>
              <a:t>Lateral </a:t>
            </a:r>
            <a:r>
              <a:rPr lang="en-US" sz="2800" dirty="0" err="1"/>
              <a:t>Patellofemoral</a:t>
            </a:r>
            <a:r>
              <a:rPr lang="en-US" sz="2800" dirty="0"/>
              <a:t> Ligament</a:t>
            </a:r>
          </a:p>
        </p:txBody>
      </p:sp>
      <p:pic>
        <p:nvPicPr>
          <p:cNvPr id="9222" name="Picture 6"/>
          <p:cNvPicPr>
            <a:picLocks noGrp="1" noChangeAspect="1" noChangeArrowheads="1"/>
          </p:cNvPicPr>
          <p:nvPr>
            <p:ph sz="half" idx="2"/>
          </p:nvPr>
        </p:nvPicPr>
        <p:blipFill>
          <a:blip r:embed="rId2" cstate="print"/>
          <a:srcRect/>
          <a:stretch>
            <a:fillRect/>
          </a:stretch>
        </p:blipFill>
        <p:spPr>
          <a:xfrm>
            <a:off x="5934796" y="1111827"/>
            <a:ext cx="5363739" cy="5298354"/>
          </a:xfrm>
          <a:noFill/>
          <a:ln w="38100">
            <a:solidFill>
              <a:schemeClr val="tx1"/>
            </a:solidFill>
          </a:ln>
        </p:spPr>
      </p:pic>
    </p:spTree>
    <p:extLst>
      <p:ext uri="{BB962C8B-B14F-4D97-AF65-F5344CB8AC3E}">
        <p14:creationId xmlns:p14="http://schemas.microsoft.com/office/powerpoint/2010/main" val="180251101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ANATOMY – Layer 3</a:t>
            </a:r>
          </a:p>
        </p:txBody>
      </p:sp>
      <p:sp>
        <p:nvSpPr>
          <p:cNvPr id="11271" name="Rectangle 7"/>
          <p:cNvSpPr>
            <a:spLocks noGrp="1" noChangeArrowheads="1"/>
          </p:cNvSpPr>
          <p:nvPr>
            <p:ph type="body" sz="half" idx="2"/>
          </p:nvPr>
        </p:nvSpPr>
        <p:spPr>
          <a:xfrm>
            <a:off x="6932323" y="1609295"/>
            <a:ext cx="4061257" cy="4530725"/>
          </a:xfrm>
        </p:spPr>
        <p:txBody>
          <a:bodyPr>
            <a:normAutofit/>
          </a:bodyPr>
          <a:lstStyle/>
          <a:p>
            <a:r>
              <a:rPr lang="en-US" sz="2800" dirty="0"/>
              <a:t>Superficial</a:t>
            </a:r>
          </a:p>
          <a:p>
            <a:pPr lvl="1"/>
            <a:r>
              <a:rPr lang="en-US" sz="2400" dirty="0"/>
              <a:t>LCL </a:t>
            </a:r>
          </a:p>
          <a:p>
            <a:pPr lvl="1"/>
            <a:r>
              <a:rPr lang="en-US" sz="2400" dirty="0" err="1"/>
              <a:t>Fabellofibular</a:t>
            </a:r>
            <a:r>
              <a:rPr lang="en-US" sz="2400" dirty="0"/>
              <a:t> ligament</a:t>
            </a:r>
          </a:p>
          <a:p>
            <a:r>
              <a:rPr lang="en-US" sz="2400" dirty="0"/>
              <a:t>Deep</a:t>
            </a:r>
          </a:p>
          <a:p>
            <a:pPr lvl="1"/>
            <a:r>
              <a:rPr lang="en-US" sz="2400" dirty="0" err="1"/>
              <a:t>Arcuate</a:t>
            </a:r>
            <a:r>
              <a:rPr lang="en-US" sz="2400" dirty="0"/>
              <a:t> ligament</a:t>
            </a:r>
          </a:p>
          <a:p>
            <a:pPr lvl="1"/>
            <a:r>
              <a:rPr lang="en-US" sz="2400" dirty="0"/>
              <a:t>Coronary ligament</a:t>
            </a:r>
          </a:p>
          <a:p>
            <a:pPr lvl="1"/>
            <a:r>
              <a:rPr lang="en-US" sz="2400" dirty="0" err="1"/>
              <a:t>Popliteus</a:t>
            </a:r>
            <a:r>
              <a:rPr lang="en-US" sz="2400" dirty="0"/>
              <a:t> tendon</a:t>
            </a:r>
          </a:p>
          <a:p>
            <a:pPr lvl="1"/>
            <a:r>
              <a:rPr lang="en-US" sz="2400" dirty="0" err="1"/>
              <a:t>Popliteofibular</a:t>
            </a:r>
            <a:r>
              <a:rPr lang="en-US" sz="2400" dirty="0"/>
              <a:t> ligament</a:t>
            </a:r>
          </a:p>
          <a:p>
            <a:pPr lvl="1"/>
            <a:r>
              <a:rPr lang="en-US" sz="2400" dirty="0"/>
              <a:t>Capsule</a:t>
            </a:r>
          </a:p>
        </p:txBody>
      </p:sp>
      <p:pic>
        <p:nvPicPr>
          <p:cNvPr id="11272" name="Picture 8"/>
          <p:cNvPicPr>
            <a:picLocks noGrp="1" noChangeAspect="1" noChangeArrowheads="1"/>
          </p:cNvPicPr>
          <p:nvPr>
            <p:ph sz="half" idx="1"/>
          </p:nvPr>
        </p:nvPicPr>
        <p:blipFill>
          <a:blip r:embed="rId2" cstate="print"/>
          <a:srcRect/>
          <a:stretch>
            <a:fillRect/>
          </a:stretch>
        </p:blipFill>
        <p:spPr>
          <a:xfrm>
            <a:off x="1194955" y="1600201"/>
            <a:ext cx="4605051" cy="4548914"/>
          </a:xfrm>
          <a:noFill/>
          <a:ln w="38100">
            <a:solidFill>
              <a:schemeClr val="tx1"/>
            </a:solidFill>
          </a:ln>
        </p:spPr>
      </p:pic>
    </p:spTree>
    <p:extLst>
      <p:ext uri="{BB962C8B-B14F-4D97-AF65-F5344CB8AC3E}">
        <p14:creationId xmlns:p14="http://schemas.microsoft.com/office/powerpoint/2010/main" val="2971825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71">
                                            <p:txEl>
                                              <p:pRg st="0" end="0"/>
                                            </p:txEl>
                                          </p:spTgt>
                                        </p:tgtEl>
                                        <p:attrNameLst>
                                          <p:attrName>style.visibility</p:attrName>
                                        </p:attrNameLst>
                                      </p:cBhvr>
                                      <p:to>
                                        <p:strVal val="visible"/>
                                      </p:to>
                                    </p:set>
                                    <p:animEffect transition="in" filter="fade">
                                      <p:cBhvr>
                                        <p:cTn id="12" dur="2000"/>
                                        <p:tgtEl>
                                          <p:spTgt spid="11271">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271">
                                            <p:txEl>
                                              <p:pRg st="1" end="1"/>
                                            </p:txEl>
                                          </p:spTgt>
                                        </p:tgtEl>
                                        <p:attrNameLst>
                                          <p:attrName>style.visibility</p:attrName>
                                        </p:attrNameLst>
                                      </p:cBhvr>
                                      <p:to>
                                        <p:strVal val="visible"/>
                                      </p:to>
                                    </p:set>
                                    <p:animEffect transition="in" filter="fade">
                                      <p:cBhvr>
                                        <p:cTn id="15" dur="2000"/>
                                        <p:tgtEl>
                                          <p:spTgt spid="11271">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271">
                                            <p:txEl>
                                              <p:pRg st="2" end="2"/>
                                            </p:txEl>
                                          </p:spTgt>
                                        </p:tgtEl>
                                        <p:attrNameLst>
                                          <p:attrName>style.visibility</p:attrName>
                                        </p:attrNameLst>
                                      </p:cBhvr>
                                      <p:to>
                                        <p:strVal val="visible"/>
                                      </p:to>
                                    </p:set>
                                    <p:animEffect transition="in" filter="fade">
                                      <p:cBhvr>
                                        <p:cTn id="18" dur="2000"/>
                                        <p:tgtEl>
                                          <p:spTgt spid="1127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271">
                                            <p:txEl>
                                              <p:pRg st="3" end="3"/>
                                            </p:txEl>
                                          </p:spTgt>
                                        </p:tgtEl>
                                        <p:attrNameLst>
                                          <p:attrName>style.visibility</p:attrName>
                                        </p:attrNameLst>
                                      </p:cBhvr>
                                      <p:to>
                                        <p:strVal val="visible"/>
                                      </p:to>
                                    </p:set>
                                    <p:animEffect transition="in" filter="fade">
                                      <p:cBhvr>
                                        <p:cTn id="23" dur="2000"/>
                                        <p:tgtEl>
                                          <p:spTgt spid="11271">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71">
                                            <p:txEl>
                                              <p:pRg st="4" end="4"/>
                                            </p:txEl>
                                          </p:spTgt>
                                        </p:tgtEl>
                                        <p:attrNameLst>
                                          <p:attrName>style.visibility</p:attrName>
                                        </p:attrNameLst>
                                      </p:cBhvr>
                                      <p:to>
                                        <p:strVal val="visible"/>
                                      </p:to>
                                    </p:set>
                                    <p:animEffect transition="in" filter="fade">
                                      <p:cBhvr>
                                        <p:cTn id="26" dur="2000"/>
                                        <p:tgtEl>
                                          <p:spTgt spid="11271">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271">
                                            <p:txEl>
                                              <p:pRg st="5" end="5"/>
                                            </p:txEl>
                                          </p:spTgt>
                                        </p:tgtEl>
                                        <p:attrNameLst>
                                          <p:attrName>style.visibility</p:attrName>
                                        </p:attrNameLst>
                                      </p:cBhvr>
                                      <p:to>
                                        <p:strVal val="visible"/>
                                      </p:to>
                                    </p:set>
                                    <p:animEffect transition="in" filter="fade">
                                      <p:cBhvr>
                                        <p:cTn id="29" dur="2000"/>
                                        <p:tgtEl>
                                          <p:spTgt spid="11271">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271">
                                            <p:txEl>
                                              <p:pRg st="6" end="6"/>
                                            </p:txEl>
                                          </p:spTgt>
                                        </p:tgtEl>
                                        <p:attrNameLst>
                                          <p:attrName>style.visibility</p:attrName>
                                        </p:attrNameLst>
                                      </p:cBhvr>
                                      <p:to>
                                        <p:strVal val="visible"/>
                                      </p:to>
                                    </p:set>
                                    <p:animEffect transition="in" filter="fade">
                                      <p:cBhvr>
                                        <p:cTn id="32" dur="2000"/>
                                        <p:tgtEl>
                                          <p:spTgt spid="11271">
                                            <p:txEl>
                                              <p:pRg st="6" end="6"/>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271">
                                            <p:txEl>
                                              <p:pRg st="7" end="7"/>
                                            </p:txEl>
                                          </p:spTgt>
                                        </p:tgtEl>
                                        <p:attrNameLst>
                                          <p:attrName>style.visibility</p:attrName>
                                        </p:attrNameLst>
                                      </p:cBhvr>
                                      <p:to>
                                        <p:strVal val="visible"/>
                                      </p:to>
                                    </p:set>
                                    <p:animEffect transition="in" filter="fade">
                                      <p:cBhvr>
                                        <p:cTn id="35" dur="2000"/>
                                        <p:tgtEl>
                                          <p:spTgt spid="11271">
                                            <p:txEl>
                                              <p:pRg st="7" end="7"/>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271">
                                            <p:txEl>
                                              <p:pRg st="8" end="8"/>
                                            </p:txEl>
                                          </p:spTgt>
                                        </p:tgtEl>
                                        <p:attrNameLst>
                                          <p:attrName>style.visibility</p:attrName>
                                        </p:attrNameLst>
                                      </p:cBhvr>
                                      <p:to>
                                        <p:strVal val="visible"/>
                                      </p:to>
                                    </p:set>
                                    <p:animEffect transition="in" filter="fade">
                                      <p:cBhvr>
                                        <p:cTn id="38" dur="2000"/>
                                        <p:tgtEl>
                                          <p:spTgt spid="1127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7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Anatomy</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618" y="1724891"/>
            <a:ext cx="6461459" cy="488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6037118" y="4218709"/>
            <a:ext cx="384464" cy="2389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32500" lnSpcReduction="20000"/>
          </a:bodyPr>
          <a:lstStyle/>
          <a:p>
            <a:endParaRPr lang="en-US" dirty="0"/>
          </a:p>
        </p:txBody>
      </p:sp>
    </p:spTree>
    <p:extLst>
      <p:ext uri="{BB962C8B-B14F-4D97-AF65-F5344CB8AC3E}">
        <p14:creationId xmlns:p14="http://schemas.microsoft.com/office/powerpoint/2010/main" val="13386191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ANATOMY – Layer 3</a:t>
            </a:r>
          </a:p>
        </p:txBody>
      </p:sp>
      <p:sp>
        <p:nvSpPr>
          <p:cNvPr id="14340" name="Rectangle 4"/>
          <p:cNvSpPr>
            <a:spLocks noGrp="1" noChangeArrowheads="1"/>
          </p:cNvSpPr>
          <p:nvPr>
            <p:ph type="body" sz="half" idx="1"/>
          </p:nvPr>
        </p:nvSpPr>
        <p:spPr>
          <a:xfrm>
            <a:off x="609601" y="1600201"/>
            <a:ext cx="5408614" cy="4530725"/>
          </a:xfrm>
        </p:spPr>
        <p:txBody>
          <a:bodyPr>
            <a:normAutofit/>
          </a:bodyPr>
          <a:lstStyle/>
          <a:p>
            <a:r>
              <a:rPr lang="en-US" sz="2800" dirty="0" err="1"/>
              <a:t>Arcuate</a:t>
            </a:r>
            <a:r>
              <a:rPr lang="en-US" sz="2800" dirty="0"/>
              <a:t> ligament</a:t>
            </a:r>
          </a:p>
          <a:p>
            <a:pPr lvl="1"/>
            <a:r>
              <a:rPr lang="en-US" sz="2400" dirty="0"/>
              <a:t>Variable</a:t>
            </a:r>
          </a:p>
          <a:p>
            <a:pPr lvl="1"/>
            <a:r>
              <a:rPr lang="en-US" sz="2400" dirty="0"/>
              <a:t>Reinforces the </a:t>
            </a:r>
            <a:r>
              <a:rPr lang="en-US" sz="2400" dirty="0" err="1"/>
              <a:t>posterolateral</a:t>
            </a:r>
            <a:r>
              <a:rPr lang="en-US" sz="2400" dirty="0"/>
              <a:t> capsule and covers the </a:t>
            </a:r>
            <a:r>
              <a:rPr lang="en-US" sz="2400" dirty="0" err="1"/>
              <a:t>popliteus</a:t>
            </a:r>
            <a:endParaRPr lang="en-US" sz="2400" dirty="0"/>
          </a:p>
          <a:p>
            <a:pPr lvl="1"/>
            <a:r>
              <a:rPr lang="en-US" sz="2400" dirty="0"/>
              <a:t>Y shaped with medial and lateral limbs</a:t>
            </a:r>
          </a:p>
          <a:p>
            <a:pPr lvl="1"/>
            <a:r>
              <a:rPr lang="en-US" sz="2400" dirty="0"/>
              <a:t>Fibular </a:t>
            </a:r>
            <a:r>
              <a:rPr lang="en-US" sz="2400" dirty="0" err="1"/>
              <a:t>styloid</a:t>
            </a:r>
            <a:r>
              <a:rPr lang="en-US" sz="2400" dirty="0"/>
              <a:t> to lateral femoral </a:t>
            </a:r>
            <a:r>
              <a:rPr lang="en-US" sz="2400" dirty="0" err="1"/>
              <a:t>condyle</a:t>
            </a:r>
            <a:endParaRPr lang="en-US" sz="2400" dirty="0"/>
          </a:p>
        </p:txBody>
      </p:sp>
      <p:pic>
        <p:nvPicPr>
          <p:cNvPr id="5" name="Picture 4"/>
          <p:cNvPicPr>
            <a:picLocks noChangeAspect="1"/>
          </p:cNvPicPr>
          <p:nvPr/>
        </p:nvPicPr>
        <p:blipFill>
          <a:blip r:embed="rId2"/>
          <a:stretch>
            <a:fillRect/>
          </a:stretch>
        </p:blipFill>
        <p:spPr>
          <a:xfrm>
            <a:off x="6870329" y="1600201"/>
            <a:ext cx="4372635" cy="4372635"/>
          </a:xfrm>
          <a:prstGeom prst="rect">
            <a:avLst/>
          </a:prstGeom>
        </p:spPr>
      </p:pic>
    </p:spTree>
    <p:extLst>
      <p:ext uri="{BB962C8B-B14F-4D97-AF65-F5344CB8AC3E}">
        <p14:creationId xmlns:p14="http://schemas.microsoft.com/office/powerpoint/2010/main" val="113637568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Biomechanics</a:t>
            </a:r>
            <a:endParaRPr lang="en-US" dirty="0"/>
          </a:p>
        </p:txBody>
      </p:sp>
      <p:sp>
        <p:nvSpPr>
          <p:cNvPr id="6" name="Content Placeholder 5"/>
          <p:cNvSpPr>
            <a:spLocks noGrp="1"/>
          </p:cNvSpPr>
          <p:nvPr>
            <p:ph idx="1"/>
          </p:nvPr>
        </p:nvSpPr>
        <p:spPr>
          <a:xfrm>
            <a:off x="685801" y="2065867"/>
            <a:ext cx="8229600" cy="4608576"/>
          </a:xfrm>
        </p:spPr>
        <p:txBody>
          <a:bodyPr>
            <a:noAutofit/>
          </a:bodyPr>
          <a:lstStyle/>
          <a:p>
            <a:r>
              <a:rPr lang="en-US" sz="2000" dirty="0" smtClean="0"/>
              <a:t>Structures of the PLC (including LCL) function to </a:t>
            </a:r>
            <a:r>
              <a:rPr lang="en-US" sz="2000" u="sng" dirty="0" smtClean="0"/>
              <a:t>resist</a:t>
            </a:r>
            <a:r>
              <a:rPr lang="en-US" sz="2000" dirty="0" smtClean="0"/>
              <a:t>:</a:t>
            </a:r>
          </a:p>
          <a:p>
            <a:pPr lvl="1"/>
            <a:r>
              <a:rPr lang="en-US" sz="1800" dirty="0" err="1" smtClean="0"/>
              <a:t>Varus</a:t>
            </a:r>
            <a:r>
              <a:rPr lang="en-US" sz="1800" dirty="0" smtClean="0"/>
              <a:t> opening</a:t>
            </a:r>
          </a:p>
          <a:p>
            <a:pPr lvl="1"/>
            <a:r>
              <a:rPr lang="en-US" sz="1800" dirty="0" smtClean="0"/>
              <a:t>External </a:t>
            </a:r>
            <a:r>
              <a:rPr lang="en-US" sz="1800" dirty="0" err="1" smtClean="0"/>
              <a:t>tibial</a:t>
            </a:r>
            <a:r>
              <a:rPr lang="en-US" sz="1800" dirty="0" smtClean="0"/>
              <a:t> rotation</a:t>
            </a:r>
          </a:p>
          <a:p>
            <a:pPr lvl="1"/>
            <a:r>
              <a:rPr lang="en-US" sz="1800" dirty="0" smtClean="0"/>
              <a:t>Posterior </a:t>
            </a:r>
            <a:r>
              <a:rPr lang="en-US" sz="1800" dirty="0" err="1" smtClean="0"/>
              <a:t>tibial</a:t>
            </a:r>
            <a:r>
              <a:rPr lang="en-US" sz="1800" dirty="0" smtClean="0"/>
              <a:t> translation</a:t>
            </a:r>
          </a:p>
          <a:p>
            <a:pPr lvl="1"/>
            <a:r>
              <a:rPr lang="en-US" sz="1800" dirty="0" smtClean="0"/>
              <a:t>Act in combination with PCL for overall stability to lateral knee</a:t>
            </a:r>
          </a:p>
          <a:p>
            <a:r>
              <a:rPr lang="en-US" sz="2000" dirty="0" smtClean="0"/>
              <a:t>PLC (excluding the LCL)</a:t>
            </a:r>
          </a:p>
          <a:p>
            <a:pPr lvl="1"/>
            <a:r>
              <a:rPr lang="en-US" sz="1800" dirty="0" smtClean="0"/>
              <a:t>Primary stabilizer of ER at all flexion angles</a:t>
            </a:r>
          </a:p>
          <a:p>
            <a:pPr lvl="2"/>
            <a:r>
              <a:rPr lang="en-US" sz="1600" dirty="0" smtClean="0"/>
              <a:t>Larger role at ~ 30° compared to 90 ° flexion </a:t>
            </a:r>
          </a:p>
          <a:p>
            <a:pPr lvl="1"/>
            <a:r>
              <a:rPr lang="en-US" sz="1800" dirty="0" smtClean="0"/>
              <a:t>Resist posterior </a:t>
            </a:r>
            <a:r>
              <a:rPr lang="en-US" sz="1800" dirty="0" err="1" smtClean="0"/>
              <a:t>tibial</a:t>
            </a:r>
            <a:r>
              <a:rPr lang="en-US" sz="1800" dirty="0" smtClean="0"/>
              <a:t> translation</a:t>
            </a:r>
          </a:p>
          <a:p>
            <a:pPr lvl="2"/>
            <a:r>
              <a:rPr lang="en-US" sz="1600" dirty="0" smtClean="0"/>
              <a:t>Isolated sectioning produced increased translation at all angles, greatest at early flexion</a:t>
            </a:r>
          </a:p>
          <a:p>
            <a:pPr lvl="1"/>
            <a:r>
              <a:rPr lang="en-US" sz="1800" u="sng" dirty="0" smtClean="0"/>
              <a:t>Primary restraint to posterior </a:t>
            </a:r>
            <a:r>
              <a:rPr lang="en-US" sz="1800" u="sng" dirty="0" err="1" smtClean="0"/>
              <a:t>tibial</a:t>
            </a:r>
            <a:r>
              <a:rPr lang="en-US" sz="1800" u="sng" dirty="0" smtClean="0"/>
              <a:t> translation at full knee extension</a:t>
            </a:r>
          </a:p>
          <a:p>
            <a:endParaRPr lang="en-US" sz="2000" dirty="0"/>
          </a:p>
        </p:txBody>
      </p:sp>
      <p:pic>
        <p:nvPicPr>
          <p:cNvPr id="26626" name="Picture 2" descr="http://cdn.jarretmorrow.com/wordpress/wp-content/uploads/2007/12/knee-injury-copy.jpg"/>
          <p:cNvPicPr>
            <a:picLocks noChangeAspect="1" noChangeArrowheads="1"/>
          </p:cNvPicPr>
          <p:nvPr/>
        </p:nvPicPr>
        <p:blipFill>
          <a:blip r:embed="rId2" cstate="print"/>
          <a:srcRect/>
          <a:stretch>
            <a:fillRect/>
          </a:stretch>
        </p:blipFill>
        <p:spPr bwMode="auto">
          <a:xfrm>
            <a:off x="7845282" y="2840611"/>
            <a:ext cx="3771900" cy="2055036"/>
          </a:xfrm>
          <a:prstGeom prst="rect">
            <a:avLst/>
          </a:prstGeom>
          <a:noFill/>
        </p:spPr>
      </p:pic>
    </p:spTree>
    <p:extLst>
      <p:ext uri="{BB962C8B-B14F-4D97-AF65-F5344CB8AC3E}">
        <p14:creationId xmlns:p14="http://schemas.microsoft.com/office/powerpoint/2010/main" val="332814255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Biomechanics</a:t>
            </a:r>
            <a:endParaRPr lang="en-US" dirty="0"/>
          </a:p>
        </p:txBody>
      </p:sp>
      <p:sp>
        <p:nvSpPr>
          <p:cNvPr id="3" name="Content Placeholder 2"/>
          <p:cNvSpPr>
            <a:spLocks noGrp="1"/>
          </p:cNvSpPr>
          <p:nvPr>
            <p:ph idx="1"/>
          </p:nvPr>
        </p:nvSpPr>
        <p:spPr>
          <a:xfrm>
            <a:off x="685801" y="2692786"/>
            <a:ext cx="10131425" cy="3649133"/>
          </a:xfrm>
        </p:spPr>
        <p:txBody>
          <a:bodyPr>
            <a:normAutofit/>
          </a:bodyPr>
          <a:lstStyle/>
          <a:p>
            <a:r>
              <a:rPr lang="en-US" sz="2800" dirty="0" smtClean="0"/>
              <a:t>LCL</a:t>
            </a:r>
          </a:p>
          <a:p>
            <a:pPr lvl="1"/>
            <a:r>
              <a:rPr lang="en-US" sz="2400" dirty="0" smtClean="0"/>
              <a:t>Tight in extension, lax in flexion</a:t>
            </a:r>
          </a:p>
          <a:p>
            <a:pPr lvl="1"/>
            <a:r>
              <a:rPr lang="en-US" sz="2400" dirty="0" smtClean="0"/>
              <a:t>Greater ER resistance at full extension </a:t>
            </a:r>
            <a:r>
              <a:rPr lang="en-US" sz="2400" dirty="0" err="1" smtClean="0"/>
              <a:t>vs</a:t>
            </a:r>
            <a:r>
              <a:rPr lang="en-US" sz="2400" dirty="0" smtClean="0"/>
              <a:t> flexion</a:t>
            </a:r>
          </a:p>
          <a:p>
            <a:r>
              <a:rPr lang="en-US" sz="2800" dirty="0" smtClean="0"/>
              <a:t>PCL</a:t>
            </a:r>
          </a:p>
          <a:p>
            <a:pPr lvl="1"/>
            <a:r>
              <a:rPr lang="en-US" sz="2400" dirty="0" smtClean="0"/>
              <a:t>Resists posterior translation of tibia</a:t>
            </a:r>
          </a:p>
          <a:p>
            <a:pPr lvl="2"/>
            <a:r>
              <a:rPr lang="en-US" sz="2000" dirty="0" smtClean="0"/>
              <a:t>Primary in greater knee flexion</a:t>
            </a:r>
          </a:p>
          <a:p>
            <a:pPr lvl="1"/>
            <a:r>
              <a:rPr lang="en-US" sz="2400" dirty="0" err="1" smtClean="0"/>
              <a:t>Isloated</a:t>
            </a:r>
            <a:r>
              <a:rPr lang="en-US" sz="2400" dirty="0" smtClean="0"/>
              <a:t> sectioning had no effect on ER</a:t>
            </a:r>
          </a:p>
          <a:p>
            <a:pPr lvl="1"/>
            <a:endParaRPr lang="en-US" sz="2400" dirty="0" smtClean="0"/>
          </a:p>
          <a:p>
            <a:pPr lvl="1"/>
            <a:endParaRPr lang="en-US" sz="2400" dirty="0"/>
          </a:p>
        </p:txBody>
      </p:sp>
    </p:spTree>
    <p:extLst>
      <p:ext uri="{BB962C8B-B14F-4D97-AF65-F5344CB8AC3E}">
        <p14:creationId xmlns:p14="http://schemas.microsoft.com/office/powerpoint/2010/main" val="208465182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Biomechanics</a:t>
            </a:r>
            <a:endParaRPr lang="en-US" dirty="0"/>
          </a:p>
        </p:txBody>
      </p:sp>
      <p:sp>
        <p:nvSpPr>
          <p:cNvPr id="3" name="Content Placeholder 2"/>
          <p:cNvSpPr>
            <a:spLocks noGrp="1"/>
          </p:cNvSpPr>
          <p:nvPr>
            <p:ph idx="1"/>
          </p:nvPr>
        </p:nvSpPr>
        <p:spPr/>
        <p:txBody>
          <a:bodyPr>
            <a:normAutofit/>
          </a:bodyPr>
          <a:lstStyle/>
          <a:p>
            <a:r>
              <a:rPr lang="en-US" sz="3200" dirty="0" smtClean="0"/>
              <a:t>Three most important structures to control </a:t>
            </a:r>
            <a:r>
              <a:rPr lang="en-US" sz="3200" dirty="0" err="1" smtClean="0"/>
              <a:t>varus</a:t>
            </a:r>
            <a:r>
              <a:rPr lang="en-US" sz="3200" dirty="0" smtClean="0"/>
              <a:t> and ER</a:t>
            </a:r>
          </a:p>
          <a:p>
            <a:pPr lvl="1"/>
            <a:r>
              <a:rPr lang="en-US" sz="2800" dirty="0" smtClean="0"/>
              <a:t>LCL</a:t>
            </a:r>
          </a:p>
          <a:p>
            <a:pPr lvl="1"/>
            <a:r>
              <a:rPr lang="en-US" sz="2800" dirty="0" err="1" smtClean="0"/>
              <a:t>Popliteus</a:t>
            </a:r>
            <a:r>
              <a:rPr lang="en-US" sz="2800" dirty="0" smtClean="0"/>
              <a:t> tendon</a:t>
            </a:r>
          </a:p>
          <a:p>
            <a:pPr lvl="1"/>
            <a:r>
              <a:rPr lang="en-US" sz="2800" dirty="0" err="1" smtClean="0"/>
              <a:t>Popliteofibular</a:t>
            </a:r>
            <a:r>
              <a:rPr lang="en-US" sz="2800" dirty="0" smtClean="0"/>
              <a:t> ligament</a:t>
            </a:r>
            <a:endParaRPr lang="en-US" sz="2800" dirty="0"/>
          </a:p>
        </p:txBody>
      </p:sp>
    </p:spTree>
    <p:extLst>
      <p:ext uri="{BB962C8B-B14F-4D97-AF65-F5344CB8AC3E}">
        <p14:creationId xmlns:p14="http://schemas.microsoft.com/office/powerpoint/2010/main" val="186394473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Evaluation</a:t>
            </a:r>
            <a:endParaRPr lang="en-US" dirty="0"/>
          </a:p>
        </p:txBody>
      </p:sp>
      <p:sp>
        <p:nvSpPr>
          <p:cNvPr id="3" name="Content Placeholder 2"/>
          <p:cNvSpPr>
            <a:spLocks noGrp="1"/>
          </p:cNvSpPr>
          <p:nvPr>
            <p:ph idx="1"/>
          </p:nvPr>
        </p:nvSpPr>
        <p:spPr>
          <a:xfrm>
            <a:off x="5583383" y="2314530"/>
            <a:ext cx="6348844" cy="3649133"/>
          </a:xfrm>
        </p:spPr>
        <p:txBody>
          <a:bodyPr>
            <a:noAutofit/>
          </a:bodyPr>
          <a:lstStyle/>
          <a:p>
            <a:r>
              <a:rPr lang="en-US" sz="2400" dirty="0" smtClean="0"/>
              <a:t>History</a:t>
            </a:r>
          </a:p>
          <a:p>
            <a:pPr lvl="1"/>
            <a:r>
              <a:rPr lang="en-US" sz="2000" dirty="0" smtClean="0"/>
              <a:t>Common Mechanisms</a:t>
            </a:r>
          </a:p>
          <a:p>
            <a:pPr lvl="2"/>
            <a:r>
              <a:rPr lang="en-US" sz="1800" dirty="0" smtClean="0"/>
              <a:t>Blow to </a:t>
            </a:r>
            <a:r>
              <a:rPr lang="en-US" sz="1800" dirty="0" err="1" smtClean="0"/>
              <a:t>anteromedial</a:t>
            </a:r>
            <a:r>
              <a:rPr lang="en-US" sz="1800" dirty="0" smtClean="0"/>
              <a:t> tibia</a:t>
            </a:r>
          </a:p>
          <a:p>
            <a:pPr lvl="2"/>
            <a:r>
              <a:rPr lang="en-US" sz="1800" dirty="0" smtClean="0"/>
              <a:t>Hyperextension w/ ER (+/- contact)</a:t>
            </a:r>
          </a:p>
          <a:p>
            <a:pPr lvl="2"/>
            <a:r>
              <a:rPr lang="en-US" sz="1800" dirty="0" smtClean="0"/>
              <a:t>Direct </a:t>
            </a:r>
            <a:r>
              <a:rPr lang="en-US" sz="1800" dirty="0" err="1" smtClean="0"/>
              <a:t>varus</a:t>
            </a:r>
            <a:r>
              <a:rPr lang="en-US" sz="1800" dirty="0" smtClean="0"/>
              <a:t> blow to flexed knee</a:t>
            </a:r>
          </a:p>
          <a:p>
            <a:pPr lvl="2"/>
            <a:r>
              <a:rPr lang="en-US" sz="1800" dirty="0" smtClean="0"/>
              <a:t>Knee dislocation</a:t>
            </a:r>
          </a:p>
          <a:p>
            <a:pPr lvl="1"/>
            <a:r>
              <a:rPr lang="en-US" sz="2000" dirty="0" smtClean="0"/>
              <a:t>Combined with ACL or PCL injury</a:t>
            </a:r>
          </a:p>
          <a:p>
            <a:pPr lvl="2"/>
            <a:r>
              <a:rPr lang="en-US" sz="1800" dirty="0" smtClean="0"/>
              <a:t>More common than isolated PLC injury</a:t>
            </a:r>
          </a:p>
          <a:p>
            <a:pPr lvl="1"/>
            <a:r>
              <a:rPr lang="en-US" sz="2000" dirty="0" smtClean="0"/>
              <a:t>Timing</a:t>
            </a:r>
          </a:p>
          <a:p>
            <a:pPr lvl="2"/>
            <a:r>
              <a:rPr lang="en-US" sz="1800" dirty="0" smtClean="0"/>
              <a:t>Acute: 3-4 weeks</a:t>
            </a:r>
          </a:p>
          <a:p>
            <a:pPr lvl="2"/>
            <a:r>
              <a:rPr lang="en-US" sz="1800" dirty="0" smtClean="0"/>
              <a:t>Chronic: &gt;6 weeks</a:t>
            </a:r>
            <a:endParaRPr lang="en-US" sz="1800" dirty="0"/>
          </a:p>
        </p:txBody>
      </p:sp>
      <p:pic>
        <p:nvPicPr>
          <p:cNvPr id="4100" name="Picture 4" descr="http://louisvilleorthopedics.com/wp-content/uploads/2012/10/Marcus_Lattimo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84" y="2899064"/>
            <a:ext cx="4526044" cy="275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33216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Physical Examination</a:t>
            </a:r>
            <a:endParaRPr lang="en-US" dirty="0"/>
          </a:p>
        </p:txBody>
      </p:sp>
      <p:sp>
        <p:nvSpPr>
          <p:cNvPr id="27651" name="Rectangle 3"/>
          <p:cNvSpPr>
            <a:spLocks noGrp="1" noChangeArrowheads="1"/>
          </p:cNvSpPr>
          <p:nvPr>
            <p:ph type="body" idx="1"/>
          </p:nvPr>
        </p:nvSpPr>
        <p:spPr>
          <a:xfrm>
            <a:off x="685801" y="2357692"/>
            <a:ext cx="6265717" cy="3649133"/>
          </a:xfrm>
        </p:spPr>
        <p:txBody>
          <a:bodyPr>
            <a:normAutofit/>
          </a:bodyPr>
          <a:lstStyle/>
          <a:p>
            <a:pPr>
              <a:lnSpc>
                <a:spcPct val="90000"/>
              </a:lnSpc>
            </a:pPr>
            <a:r>
              <a:rPr lang="en-US" sz="2800" dirty="0"/>
              <a:t>Complete knee examination </a:t>
            </a:r>
            <a:endParaRPr lang="en-US" sz="2800" dirty="0" smtClean="0"/>
          </a:p>
          <a:p>
            <a:pPr lvl="1">
              <a:lnSpc>
                <a:spcPct val="90000"/>
              </a:lnSpc>
            </a:pPr>
            <a:r>
              <a:rPr lang="en-US" sz="2400" dirty="0" smtClean="0"/>
              <a:t>Remember association with other injuries</a:t>
            </a:r>
          </a:p>
          <a:p>
            <a:pPr lvl="1">
              <a:lnSpc>
                <a:spcPct val="90000"/>
              </a:lnSpc>
            </a:pPr>
            <a:r>
              <a:rPr lang="en-US" sz="2400" dirty="0"/>
              <a:t>TTP &amp; </a:t>
            </a:r>
            <a:r>
              <a:rPr lang="en-US" sz="2400" dirty="0" err="1"/>
              <a:t>echymosis</a:t>
            </a:r>
            <a:r>
              <a:rPr lang="en-US" sz="2400" dirty="0"/>
              <a:t> at </a:t>
            </a:r>
            <a:r>
              <a:rPr lang="en-US" sz="2400" dirty="0" err="1"/>
              <a:t>posterolateral</a:t>
            </a:r>
            <a:r>
              <a:rPr lang="en-US" sz="2400" dirty="0"/>
              <a:t> knee</a:t>
            </a:r>
            <a:endParaRPr lang="en-US" dirty="0"/>
          </a:p>
          <a:p>
            <a:pPr>
              <a:lnSpc>
                <a:spcPct val="90000"/>
              </a:lnSpc>
            </a:pPr>
            <a:r>
              <a:rPr lang="en-US" sz="2400" dirty="0" smtClean="0"/>
              <a:t>Neurovascular exam</a:t>
            </a:r>
          </a:p>
          <a:p>
            <a:pPr lvl="1">
              <a:lnSpc>
                <a:spcPct val="90000"/>
              </a:lnSpc>
            </a:pPr>
            <a:r>
              <a:rPr lang="en-US" sz="2000" dirty="0" smtClean="0"/>
              <a:t> 12 </a:t>
            </a:r>
            <a:r>
              <a:rPr lang="en-US" sz="2000" dirty="0"/>
              <a:t>– 29% with </a:t>
            </a:r>
            <a:r>
              <a:rPr lang="en-US" sz="2000" dirty="0" err="1"/>
              <a:t>peroneal</a:t>
            </a:r>
            <a:r>
              <a:rPr lang="en-US" sz="2000" dirty="0"/>
              <a:t> nerve </a:t>
            </a:r>
            <a:r>
              <a:rPr lang="en-US" sz="2000" dirty="0" smtClean="0"/>
              <a:t>palsy</a:t>
            </a:r>
            <a:endParaRPr lang="en-US" sz="2000" dirty="0"/>
          </a:p>
          <a:p>
            <a:pPr>
              <a:lnSpc>
                <a:spcPct val="90000"/>
              </a:lnSpc>
            </a:pPr>
            <a:r>
              <a:rPr lang="en-US" sz="2400" dirty="0"/>
              <a:t>Gait </a:t>
            </a:r>
            <a:r>
              <a:rPr lang="en-US" sz="2400" dirty="0" smtClean="0"/>
              <a:t>assessment</a:t>
            </a:r>
          </a:p>
          <a:p>
            <a:pPr lvl="1">
              <a:lnSpc>
                <a:spcPct val="90000"/>
              </a:lnSpc>
            </a:pPr>
            <a:r>
              <a:rPr lang="en-US" sz="2000" dirty="0" err="1" smtClean="0"/>
              <a:t>Varus</a:t>
            </a:r>
            <a:r>
              <a:rPr lang="en-US" sz="2000" dirty="0" smtClean="0"/>
              <a:t> or hyperextension/</a:t>
            </a:r>
            <a:r>
              <a:rPr lang="en-US" sz="2000" dirty="0" err="1" smtClean="0"/>
              <a:t>varus</a:t>
            </a:r>
            <a:r>
              <a:rPr lang="en-US" sz="2000" dirty="0" smtClean="0"/>
              <a:t> </a:t>
            </a:r>
            <a:r>
              <a:rPr lang="en-US" sz="2000" dirty="0"/>
              <a:t>thrust can be </a:t>
            </a:r>
            <a:r>
              <a:rPr lang="en-US" sz="2000" dirty="0" smtClean="0"/>
              <a:t>seen</a:t>
            </a:r>
            <a:endParaRPr lang="en-US" sz="2000" dirty="0"/>
          </a:p>
          <a:p>
            <a:pPr>
              <a:lnSpc>
                <a:spcPct val="90000"/>
              </a:lnSpc>
            </a:pPr>
            <a:r>
              <a:rPr lang="en-US" sz="2400" dirty="0"/>
              <a:t>Numerous specific </a:t>
            </a:r>
            <a:r>
              <a:rPr lang="en-US" sz="2400" dirty="0" smtClean="0"/>
              <a:t>tests</a:t>
            </a:r>
            <a:endParaRPr lang="en-US" sz="2400" dirty="0"/>
          </a:p>
        </p:txBody>
      </p:sp>
      <p:pic>
        <p:nvPicPr>
          <p:cNvPr id="22530" name="Picture 2" descr="http://www.kneeguru.co.uk/assets/images/Community_Hub/noyes/Fig.-22-16.jpg"/>
          <p:cNvPicPr>
            <a:picLocks noChangeAspect="1" noChangeArrowheads="1"/>
          </p:cNvPicPr>
          <p:nvPr/>
        </p:nvPicPr>
        <p:blipFill>
          <a:blip r:embed="rId2" cstate="print"/>
          <a:srcRect/>
          <a:stretch>
            <a:fillRect/>
          </a:stretch>
        </p:blipFill>
        <p:spPr bwMode="auto">
          <a:xfrm>
            <a:off x="7270174" y="2492443"/>
            <a:ext cx="4530142" cy="3379630"/>
          </a:xfrm>
          <a:prstGeom prst="rect">
            <a:avLst/>
          </a:prstGeom>
          <a:noFill/>
        </p:spPr>
      </p:pic>
    </p:spTree>
    <p:extLst>
      <p:ext uri="{BB962C8B-B14F-4D97-AF65-F5344CB8AC3E}">
        <p14:creationId xmlns:p14="http://schemas.microsoft.com/office/powerpoint/2010/main" val="67808597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r>
              <a:rPr lang="en-US" dirty="0" smtClean="0"/>
              <a:t>Physical Examination</a:t>
            </a:r>
            <a:endParaRPr lang="en-US" dirty="0"/>
          </a:p>
        </p:txBody>
      </p:sp>
      <p:sp>
        <p:nvSpPr>
          <p:cNvPr id="33798" name="Rectangle 6"/>
          <p:cNvSpPr>
            <a:spLocks noGrp="1" noChangeArrowheads="1"/>
          </p:cNvSpPr>
          <p:nvPr>
            <p:ph type="body" sz="half" idx="2"/>
          </p:nvPr>
        </p:nvSpPr>
        <p:spPr>
          <a:xfrm>
            <a:off x="5862059" y="1870365"/>
            <a:ext cx="5408613" cy="4530725"/>
          </a:xfrm>
        </p:spPr>
        <p:txBody>
          <a:bodyPr/>
          <a:lstStyle/>
          <a:p>
            <a:r>
              <a:rPr lang="en-US" sz="2800" dirty="0"/>
              <a:t>Adduction-Abduction stress test</a:t>
            </a:r>
          </a:p>
          <a:p>
            <a:pPr lvl="1"/>
            <a:r>
              <a:rPr lang="en-US" sz="2400" dirty="0"/>
              <a:t>Normal </a:t>
            </a:r>
            <a:r>
              <a:rPr lang="en-US" sz="2400" dirty="0" err="1"/>
              <a:t>varus</a:t>
            </a:r>
            <a:r>
              <a:rPr lang="en-US" sz="2400" dirty="0"/>
              <a:t> laxity 7°</a:t>
            </a:r>
          </a:p>
          <a:p>
            <a:pPr lvl="1"/>
            <a:r>
              <a:rPr lang="en-US" sz="2400" dirty="0"/>
              <a:t>Performed at 0° and 30° flexion.</a:t>
            </a:r>
          </a:p>
          <a:p>
            <a:pPr lvl="2"/>
            <a:r>
              <a:rPr lang="en-US" sz="2200" dirty="0"/>
              <a:t>Can get laxity at full extension with </a:t>
            </a:r>
            <a:r>
              <a:rPr lang="en-US" sz="2200" dirty="0" err="1"/>
              <a:t>cruciate</a:t>
            </a:r>
            <a:r>
              <a:rPr lang="en-US" sz="2200" dirty="0"/>
              <a:t> injury.</a:t>
            </a:r>
          </a:p>
          <a:p>
            <a:pPr lvl="1">
              <a:buFontTx/>
              <a:buNone/>
            </a:pPr>
            <a:endParaRPr lang="en-US" sz="2400" dirty="0"/>
          </a:p>
        </p:txBody>
      </p:sp>
      <p:pic>
        <p:nvPicPr>
          <p:cNvPr id="5122" name="Picture 2" descr="https://classconnection.s3.amazonaws.com/691/flashcards/2567691/jpeg/varus_stress_test-1472C3FEBE43142E15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702" y="2188552"/>
            <a:ext cx="3595543" cy="3516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9673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r>
              <a:rPr lang="en-US" dirty="0"/>
              <a:t>Physical </a:t>
            </a:r>
            <a:r>
              <a:rPr lang="en-US" dirty="0" smtClean="0"/>
              <a:t>Examination:  Dial </a:t>
            </a:r>
            <a:r>
              <a:rPr lang="en-US" dirty="0"/>
              <a:t>Test</a:t>
            </a:r>
          </a:p>
        </p:txBody>
      </p:sp>
      <p:sp>
        <p:nvSpPr>
          <p:cNvPr id="16387" name="Rectangle 3"/>
          <p:cNvSpPr>
            <a:spLocks noGrp="1" noChangeArrowheads="1"/>
          </p:cNvSpPr>
          <p:nvPr>
            <p:ph type="body" sz="half" idx="3"/>
          </p:nvPr>
        </p:nvSpPr>
        <p:spPr>
          <a:xfrm>
            <a:off x="6005945" y="1600201"/>
            <a:ext cx="5576455" cy="4530725"/>
          </a:xfrm>
        </p:spPr>
        <p:txBody>
          <a:bodyPr/>
          <a:lstStyle/>
          <a:p>
            <a:pPr>
              <a:buNone/>
            </a:pPr>
            <a:endParaRPr lang="en-US" sz="2800" dirty="0"/>
          </a:p>
          <a:p>
            <a:r>
              <a:rPr lang="en-US" sz="2800" dirty="0"/>
              <a:t>May be done prone or supine</a:t>
            </a:r>
          </a:p>
          <a:p>
            <a:pPr lvl="1"/>
            <a:r>
              <a:rPr lang="en-US" sz="2600" dirty="0"/>
              <a:t>10</a:t>
            </a:r>
            <a:r>
              <a:rPr lang="en-US" sz="2600" dirty="0">
                <a:cs typeface="Arial" charset="0"/>
              </a:rPr>
              <a:t>° difference in rotation</a:t>
            </a:r>
          </a:p>
          <a:p>
            <a:pPr lvl="2"/>
            <a:r>
              <a:rPr lang="en-US" sz="2400" dirty="0">
                <a:cs typeface="Arial" charset="0"/>
              </a:rPr>
              <a:t>@ 30° = PLC</a:t>
            </a:r>
          </a:p>
          <a:p>
            <a:pPr lvl="3"/>
            <a:r>
              <a:rPr lang="en-US" sz="2200" dirty="0">
                <a:cs typeface="Arial" charset="0"/>
              </a:rPr>
              <a:t>Reduced rotation at 90° = Isolated PLC</a:t>
            </a:r>
          </a:p>
          <a:p>
            <a:pPr lvl="2"/>
            <a:r>
              <a:rPr lang="en-US" sz="2400" dirty="0">
                <a:cs typeface="Arial" charset="0"/>
              </a:rPr>
              <a:t>@ 90° = PLC and PCL</a:t>
            </a:r>
          </a:p>
          <a:p>
            <a:pPr lvl="4"/>
            <a:r>
              <a:rPr lang="en-US" dirty="0" err="1" smtClean="0"/>
              <a:t>Veltri</a:t>
            </a:r>
            <a:r>
              <a:rPr lang="en-US" dirty="0" smtClean="0"/>
              <a:t> and Warren</a:t>
            </a:r>
          </a:p>
          <a:p>
            <a:endParaRPr lang="en-US" sz="2800" dirty="0">
              <a:cs typeface="Arial" charset="0"/>
            </a:endParaRPr>
          </a:p>
        </p:txBody>
      </p:sp>
      <p:pic>
        <p:nvPicPr>
          <p:cNvPr id="16394" name="Picture 10" descr="Dial test"/>
          <p:cNvPicPr>
            <a:picLocks noGrp="1" noChangeAspect="1" noChangeArrowheads="1"/>
          </p:cNvPicPr>
          <p:nvPr>
            <p:ph sz="quarter" idx="1"/>
          </p:nvPr>
        </p:nvPicPr>
        <p:blipFill>
          <a:blip r:embed="rId2" cstate="print"/>
          <a:srcRect/>
          <a:stretch>
            <a:fillRect/>
          </a:stretch>
        </p:blipFill>
        <p:spPr>
          <a:xfrm>
            <a:off x="1618241" y="1693719"/>
            <a:ext cx="3328987" cy="2189163"/>
          </a:xfrm>
          <a:noFill/>
          <a:ln/>
        </p:spPr>
      </p:pic>
      <p:pic>
        <p:nvPicPr>
          <p:cNvPr id="16395" name="Picture 11" descr="Dial test at 90 degrees"/>
          <p:cNvPicPr>
            <a:picLocks noGrp="1" noChangeAspect="1" noChangeArrowheads="1"/>
          </p:cNvPicPr>
          <p:nvPr>
            <p:ph sz="quarter" idx="2"/>
          </p:nvPr>
        </p:nvPicPr>
        <p:blipFill>
          <a:blip r:embed="rId3" cstate="print"/>
          <a:srcRect/>
          <a:stretch>
            <a:fillRect/>
          </a:stretch>
        </p:blipFill>
        <p:spPr>
          <a:xfrm>
            <a:off x="1618241" y="4035281"/>
            <a:ext cx="3328987" cy="2189162"/>
          </a:xfrm>
          <a:noFill/>
          <a:ln/>
        </p:spPr>
      </p:pic>
    </p:spTree>
    <p:extLst>
      <p:ext uri="{BB962C8B-B14F-4D97-AF65-F5344CB8AC3E}">
        <p14:creationId xmlns:p14="http://schemas.microsoft.com/office/powerpoint/2010/main" val="58408472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Physical Examination</a:t>
            </a:r>
            <a:endParaRPr lang="en-US" dirty="0"/>
          </a:p>
        </p:txBody>
      </p:sp>
      <p:pic>
        <p:nvPicPr>
          <p:cNvPr id="37892" name="Picture 4"/>
          <p:cNvPicPr>
            <a:picLocks noGrp="1" noChangeAspect="1" noChangeArrowheads="1"/>
          </p:cNvPicPr>
          <p:nvPr>
            <p:ph type="clipArt" sz="half" idx="1"/>
          </p:nvPr>
        </p:nvPicPr>
        <p:blipFill>
          <a:blip r:embed="rId2" cstate="print"/>
          <a:srcRect/>
          <a:stretch>
            <a:fillRect/>
          </a:stretch>
        </p:blipFill>
        <p:spPr>
          <a:xfrm>
            <a:off x="1239044" y="1745674"/>
            <a:ext cx="4648200" cy="4525963"/>
          </a:xfrm>
        </p:spPr>
      </p:pic>
      <p:sp>
        <p:nvSpPr>
          <p:cNvPr id="37891" name="Rectangle 3"/>
          <p:cNvSpPr>
            <a:spLocks noGrp="1" noChangeArrowheads="1"/>
          </p:cNvSpPr>
          <p:nvPr>
            <p:ph type="body" sz="half" idx="2"/>
          </p:nvPr>
        </p:nvSpPr>
        <p:spPr>
          <a:xfrm>
            <a:off x="6516687" y="1341654"/>
            <a:ext cx="4975658" cy="5105400"/>
          </a:xfrm>
        </p:spPr>
        <p:txBody>
          <a:bodyPr>
            <a:normAutofit lnSpcReduction="10000"/>
          </a:bodyPr>
          <a:lstStyle/>
          <a:p>
            <a:r>
              <a:rPr lang="en-US" sz="2400" dirty="0"/>
              <a:t>Reverse Pivot Shift – </a:t>
            </a:r>
          </a:p>
          <a:p>
            <a:pPr lvl="1"/>
            <a:r>
              <a:rPr lang="en-US" sz="2000" dirty="0"/>
              <a:t>Start – knee flexed 90°</a:t>
            </a:r>
          </a:p>
          <a:p>
            <a:pPr lvl="1"/>
            <a:r>
              <a:rPr lang="en-US" sz="2000" dirty="0"/>
              <a:t>Slowly extend knee with axial load and </a:t>
            </a:r>
            <a:r>
              <a:rPr lang="en-US" sz="2000" dirty="0" err="1"/>
              <a:t>valgus</a:t>
            </a:r>
            <a:r>
              <a:rPr lang="en-US" sz="2000" dirty="0"/>
              <a:t> stress.  Foot in ER.</a:t>
            </a:r>
          </a:p>
          <a:p>
            <a:pPr lvl="1"/>
            <a:r>
              <a:rPr lang="en-US" sz="2000" dirty="0"/>
              <a:t>Tibia is </a:t>
            </a:r>
            <a:r>
              <a:rPr lang="en-US" sz="2000" dirty="0" err="1"/>
              <a:t>subluxed</a:t>
            </a:r>
            <a:r>
              <a:rPr lang="en-US" sz="2000" dirty="0"/>
              <a:t> &gt; will “jump” or reduce at 20-30° of flexion</a:t>
            </a:r>
          </a:p>
          <a:p>
            <a:pPr lvl="2"/>
            <a:r>
              <a:rPr lang="en-US" sz="1800" dirty="0"/>
              <a:t>IT band changes from flexor to extensor at this angle</a:t>
            </a:r>
          </a:p>
          <a:p>
            <a:pPr lvl="1"/>
            <a:r>
              <a:rPr lang="en-US" sz="2000" dirty="0" err="1"/>
              <a:t>LaPrade</a:t>
            </a:r>
            <a:r>
              <a:rPr lang="en-US" sz="2000" dirty="0"/>
              <a:t> &amp; Terry (1997)</a:t>
            </a:r>
            <a:endParaRPr lang="en-US" sz="1800" dirty="0"/>
          </a:p>
          <a:p>
            <a:pPr lvl="2"/>
            <a:r>
              <a:rPr lang="en-US" sz="1800" dirty="0"/>
              <a:t>+ RPS associated with:</a:t>
            </a:r>
          </a:p>
          <a:p>
            <a:pPr lvl="4"/>
            <a:r>
              <a:rPr lang="en-US" sz="1600" dirty="0"/>
              <a:t>LCL injury</a:t>
            </a:r>
          </a:p>
          <a:p>
            <a:pPr lvl="4"/>
            <a:r>
              <a:rPr lang="en-US" sz="1600" dirty="0"/>
              <a:t>Mid-third lateral capsular </a:t>
            </a:r>
            <a:r>
              <a:rPr lang="en-US" sz="1600" dirty="0" err="1"/>
              <a:t>ligment</a:t>
            </a:r>
            <a:r>
              <a:rPr lang="en-US" sz="1600" dirty="0"/>
              <a:t> injury</a:t>
            </a:r>
          </a:p>
          <a:p>
            <a:pPr lvl="4"/>
            <a:r>
              <a:rPr lang="en-US" sz="1600" dirty="0" err="1"/>
              <a:t>Popliteal</a:t>
            </a:r>
            <a:r>
              <a:rPr lang="en-US" sz="1600" dirty="0"/>
              <a:t> complex injury</a:t>
            </a:r>
          </a:p>
        </p:txBody>
      </p:sp>
    </p:spTree>
    <p:extLst>
      <p:ext uri="{BB962C8B-B14F-4D97-AF65-F5344CB8AC3E}">
        <p14:creationId xmlns:p14="http://schemas.microsoft.com/office/powerpoint/2010/main" val="21989940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Examination</a:t>
            </a:r>
            <a:endParaRPr lang="en-US" dirty="0"/>
          </a:p>
        </p:txBody>
      </p:sp>
      <p:sp>
        <p:nvSpPr>
          <p:cNvPr id="4" name="Text Placeholder 3"/>
          <p:cNvSpPr>
            <a:spLocks noGrp="1"/>
          </p:cNvSpPr>
          <p:nvPr>
            <p:ph type="body" sz="half" idx="2"/>
          </p:nvPr>
        </p:nvSpPr>
        <p:spPr>
          <a:xfrm>
            <a:off x="5569527" y="1776846"/>
            <a:ext cx="6151419" cy="4530725"/>
          </a:xfrm>
        </p:spPr>
        <p:txBody>
          <a:bodyPr>
            <a:normAutofit/>
          </a:bodyPr>
          <a:lstStyle/>
          <a:p>
            <a:r>
              <a:rPr lang="en-US" sz="2400" dirty="0" err="1" smtClean="0"/>
              <a:t>Posterolateral</a:t>
            </a:r>
            <a:r>
              <a:rPr lang="en-US" sz="2400" dirty="0" smtClean="0"/>
              <a:t> Drawer Test</a:t>
            </a:r>
          </a:p>
          <a:p>
            <a:pPr lvl="1"/>
            <a:r>
              <a:rPr lang="en-US" sz="2000" dirty="0" smtClean="0"/>
              <a:t>Performed with the hip flexed 45°, knee flexed 80°, and foot is ER 15°.</a:t>
            </a:r>
          </a:p>
          <a:p>
            <a:pPr lvl="1"/>
            <a:r>
              <a:rPr lang="en-US" sz="2000" dirty="0" smtClean="0"/>
              <a:t>A combined posterior drawer and external rotation force is then applied to the knee to assess for an increase in </a:t>
            </a:r>
            <a:r>
              <a:rPr lang="en-US" sz="2000" dirty="0" err="1" smtClean="0"/>
              <a:t>posterolateral</a:t>
            </a:r>
            <a:r>
              <a:rPr lang="en-US" sz="2000" dirty="0" smtClean="0"/>
              <a:t> translation (lateral tibia externally rotates relative to lateral femoral </a:t>
            </a:r>
            <a:r>
              <a:rPr lang="en-US" sz="2000" dirty="0" err="1" smtClean="0"/>
              <a:t>condyle</a:t>
            </a:r>
            <a:r>
              <a:rPr lang="en-US" sz="2000" dirty="0" smtClean="0"/>
              <a:t>)</a:t>
            </a:r>
          </a:p>
          <a:p>
            <a:pPr lvl="2"/>
            <a:r>
              <a:rPr lang="en-US" sz="2000" dirty="0"/>
              <a:t>Graded 1-3 in 5 mm increments</a:t>
            </a:r>
          </a:p>
          <a:p>
            <a:pPr lvl="2"/>
            <a:r>
              <a:rPr lang="en-US" sz="2000" dirty="0"/>
              <a:t>70-75% sensitivity</a:t>
            </a:r>
          </a:p>
          <a:p>
            <a:pPr lvl="3"/>
            <a:r>
              <a:rPr lang="en-US" sz="2000" dirty="0" err="1"/>
              <a:t>Hughston</a:t>
            </a:r>
            <a:r>
              <a:rPr lang="en-US" sz="2000" dirty="0"/>
              <a:t> &amp; Norwood</a:t>
            </a:r>
            <a:endParaRPr lang="en-US" dirty="0"/>
          </a:p>
        </p:txBody>
      </p:sp>
      <p:pic>
        <p:nvPicPr>
          <p:cNvPr id="5" name="ClipArt Placeholder 4"/>
          <p:cNvPicPr>
            <a:picLocks noGrp="1" noChangeAspect="1" noChangeArrowheads="1"/>
          </p:cNvPicPr>
          <p:nvPr>
            <p:ph type="clipArt" sz="half" idx="1"/>
          </p:nvPr>
        </p:nvPicPr>
        <p:blipFill>
          <a:blip r:embed="rId2" cstate="print"/>
          <a:srcRect/>
          <a:stretch>
            <a:fillRect/>
          </a:stretch>
        </p:blipFill>
        <p:spPr>
          <a:xfrm>
            <a:off x="1004455" y="2790467"/>
            <a:ext cx="4038600" cy="2503482"/>
          </a:xfrm>
        </p:spPr>
      </p:pic>
    </p:spTree>
    <p:extLst>
      <p:ext uri="{BB962C8B-B14F-4D97-AF65-F5344CB8AC3E}">
        <p14:creationId xmlns:p14="http://schemas.microsoft.com/office/powerpoint/2010/main" val="12558372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MCL:  Anatomy</a:t>
            </a:r>
            <a:endParaRPr lang="en-US" dirty="0"/>
          </a:p>
        </p:txBody>
      </p:sp>
      <p:sp>
        <p:nvSpPr>
          <p:cNvPr id="3" name="Content Placeholder 2"/>
          <p:cNvSpPr>
            <a:spLocks noGrp="1"/>
          </p:cNvSpPr>
          <p:nvPr>
            <p:ph idx="1"/>
          </p:nvPr>
        </p:nvSpPr>
        <p:spPr>
          <a:xfrm>
            <a:off x="5133109" y="1517073"/>
            <a:ext cx="6343795" cy="4944150"/>
          </a:xfrm>
        </p:spPr>
        <p:txBody>
          <a:bodyPr>
            <a:noAutofit/>
          </a:bodyPr>
          <a:lstStyle/>
          <a:p>
            <a:pPr>
              <a:lnSpc>
                <a:spcPct val="90000"/>
              </a:lnSpc>
            </a:pPr>
            <a:r>
              <a:rPr lang="en-US" sz="2800" dirty="0" smtClean="0">
                <a:ea typeface="ＭＳ Ｐゴシック" pitchFamily="34" charset="-128"/>
              </a:rPr>
              <a:t>Deep </a:t>
            </a:r>
            <a:r>
              <a:rPr lang="en-US" sz="2800" dirty="0">
                <a:ea typeface="ＭＳ Ｐゴシック" pitchFamily="34" charset="-128"/>
              </a:rPr>
              <a:t>MCL</a:t>
            </a:r>
          </a:p>
          <a:p>
            <a:pPr lvl="1"/>
            <a:r>
              <a:rPr lang="en-US" sz="2400" dirty="0"/>
              <a:t>AKA medial capsular ligament</a:t>
            </a:r>
          </a:p>
          <a:p>
            <a:pPr lvl="1"/>
            <a:r>
              <a:rPr lang="en-US" sz="2400" dirty="0"/>
              <a:t>Originates from distal femur, blends with superficial fibers </a:t>
            </a:r>
            <a:r>
              <a:rPr lang="en-US" sz="2400" dirty="0" smtClean="0"/>
              <a:t>	</a:t>
            </a:r>
            <a:endParaRPr lang="en-US" sz="2400" dirty="0"/>
          </a:p>
          <a:p>
            <a:pPr lvl="1"/>
            <a:r>
              <a:rPr lang="en-US" sz="2400" dirty="0"/>
              <a:t>Divided into:</a:t>
            </a:r>
          </a:p>
          <a:p>
            <a:pPr lvl="2"/>
            <a:r>
              <a:rPr lang="en-US" sz="2000" dirty="0" err="1"/>
              <a:t>Meniscofemoral</a:t>
            </a:r>
            <a:endParaRPr lang="en-US" sz="2000" dirty="0"/>
          </a:p>
          <a:p>
            <a:pPr lvl="2"/>
            <a:r>
              <a:rPr lang="en-US" sz="2000" dirty="0" err="1"/>
              <a:t>Meniscotibial</a:t>
            </a:r>
            <a:endParaRPr lang="en-US" sz="2000" dirty="0"/>
          </a:p>
          <a:p>
            <a:pPr lvl="1"/>
            <a:r>
              <a:rPr lang="en-US" sz="2400" dirty="0"/>
              <a:t>Attached to medial meniscus by coronary ligaments</a:t>
            </a:r>
          </a:p>
          <a:p>
            <a:pPr lvl="1"/>
            <a:r>
              <a:rPr lang="en-US" sz="2400" b="1" u="sng" dirty="0"/>
              <a:t>Secondary</a:t>
            </a:r>
            <a:r>
              <a:rPr lang="en-US" sz="2400" dirty="0"/>
              <a:t> restraint to valgus stress (4-8% restraint)</a:t>
            </a:r>
          </a:p>
        </p:txBody>
      </p:sp>
      <p:pic>
        <p:nvPicPr>
          <p:cNvPr id="1026" name="Picture 2" descr="http://ajs.sagepub.com/content/38/8/1638/F1.large.jpg"/>
          <p:cNvPicPr>
            <a:picLocks noChangeAspect="1" noChangeArrowheads="1"/>
          </p:cNvPicPr>
          <p:nvPr/>
        </p:nvPicPr>
        <p:blipFill rotWithShape="1">
          <a:blip r:embed="rId2">
            <a:extLst>
              <a:ext uri="{28A0092B-C50C-407E-A947-70E740481C1C}">
                <a14:useLocalDpi xmlns:a14="http://schemas.microsoft.com/office/drawing/2010/main" val="0"/>
              </a:ext>
            </a:extLst>
          </a:blip>
          <a:srcRect l="50140" t="10811" b="3440"/>
          <a:stretch/>
        </p:blipFill>
        <p:spPr bwMode="auto">
          <a:xfrm>
            <a:off x="1257301" y="2223655"/>
            <a:ext cx="3233302" cy="3873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57423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Examination</a:t>
            </a:r>
            <a:endParaRPr lang="en-US" dirty="0"/>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a:xfrm>
            <a:off x="6197600" y="2133600"/>
            <a:ext cx="5384800" cy="3997326"/>
          </a:xfrm>
        </p:spPr>
        <p:txBody>
          <a:bodyPr>
            <a:normAutofit/>
          </a:bodyPr>
          <a:lstStyle/>
          <a:p>
            <a:r>
              <a:rPr lang="en-US" sz="2800" dirty="0" smtClean="0"/>
              <a:t>External Rotation </a:t>
            </a:r>
            <a:r>
              <a:rPr lang="en-US" sz="2800" dirty="0" err="1" smtClean="0"/>
              <a:t>Recurvatum</a:t>
            </a:r>
            <a:r>
              <a:rPr lang="en-US" sz="2800" dirty="0" smtClean="0"/>
              <a:t>  </a:t>
            </a:r>
          </a:p>
          <a:p>
            <a:pPr lvl="1"/>
            <a:r>
              <a:rPr lang="en-US" sz="2400" dirty="0" smtClean="0"/>
              <a:t>Positive when lower leg falls into external rotation and </a:t>
            </a:r>
            <a:r>
              <a:rPr lang="en-US" sz="2400" dirty="0" err="1" smtClean="0"/>
              <a:t>recurvatum</a:t>
            </a:r>
            <a:r>
              <a:rPr lang="en-US" sz="2400" dirty="0" smtClean="0"/>
              <a:t> when leg suspended by toes in supine patient</a:t>
            </a:r>
          </a:p>
          <a:p>
            <a:endParaRPr lang="en-US" sz="2800" dirty="0"/>
          </a:p>
        </p:txBody>
      </p:sp>
      <p:pic>
        <p:nvPicPr>
          <p:cNvPr id="1026" name="Picture 2" descr="http://www.kneejointsurgery.com/images/Hughston-test.jpg"/>
          <p:cNvPicPr>
            <a:picLocks noChangeAspect="1" noChangeArrowheads="1"/>
          </p:cNvPicPr>
          <p:nvPr/>
        </p:nvPicPr>
        <p:blipFill>
          <a:blip r:embed="rId2" cstate="print"/>
          <a:srcRect/>
          <a:stretch>
            <a:fillRect/>
          </a:stretch>
        </p:blipFill>
        <p:spPr bwMode="auto">
          <a:xfrm>
            <a:off x="690706" y="2275609"/>
            <a:ext cx="4935626" cy="3341832"/>
          </a:xfrm>
          <a:prstGeom prst="rect">
            <a:avLst/>
          </a:prstGeom>
          <a:noFill/>
        </p:spPr>
      </p:pic>
    </p:spTree>
    <p:extLst>
      <p:ext uri="{BB962C8B-B14F-4D97-AF65-F5344CB8AC3E}">
        <p14:creationId xmlns:p14="http://schemas.microsoft.com/office/powerpoint/2010/main" val="95528494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dirty="0" smtClean="0"/>
              <a:t>Classification</a:t>
            </a:r>
            <a:endParaRPr lang="en-US" dirty="0"/>
          </a:p>
        </p:txBody>
      </p:sp>
      <p:sp>
        <p:nvSpPr>
          <p:cNvPr id="53251" name="Rectangle 3"/>
          <p:cNvSpPr>
            <a:spLocks noGrp="1" noChangeArrowheads="1"/>
          </p:cNvSpPr>
          <p:nvPr>
            <p:ph type="body" sz="half" idx="1"/>
          </p:nvPr>
        </p:nvSpPr>
        <p:spPr>
          <a:xfrm>
            <a:off x="609600" y="1647391"/>
            <a:ext cx="5410200" cy="4530725"/>
          </a:xfrm>
        </p:spPr>
        <p:txBody>
          <a:bodyPr>
            <a:normAutofit lnSpcReduction="10000"/>
          </a:bodyPr>
          <a:lstStyle/>
          <a:p>
            <a:r>
              <a:rPr lang="en-US" sz="2800" dirty="0"/>
              <a:t>No universal classification system has been </a:t>
            </a:r>
            <a:r>
              <a:rPr lang="en-US" sz="2800" dirty="0" err="1"/>
              <a:t>adoptied</a:t>
            </a:r>
            <a:endParaRPr lang="en-US" sz="2800" dirty="0"/>
          </a:p>
          <a:p>
            <a:endParaRPr lang="en-US" sz="2800" dirty="0"/>
          </a:p>
          <a:p>
            <a:r>
              <a:rPr lang="en-US" sz="2800" dirty="0"/>
              <a:t>Modification of </a:t>
            </a:r>
            <a:r>
              <a:rPr lang="en-US" sz="2800" dirty="0" err="1"/>
              <a:t>Hughston</a:t>
            </a:r>
            <a:r>
              <a:rPr lang="en-US" sz="2800" dirty="0"/>
              <a:t> system</a:t>
            </a:r>
          </a:p>
          <a:p>
            <a:pPr lvl="1"/>
            <a:r>
              <a:rPr lang="en-US" sz="2600" dirty="0"/>
              <a:t>Grade I = 0-5mm </a:t>
            </a:r>
            <a:r>
              <a:rPr lang="en-US" sz="2600" dirty="0" err="1"/>
              <a:t>varus</a:t>
            </a:r>
            <a:r>
              <a:rPr lang="en-US" sz="2600" dirty="0"/>
              <a:t> or 0-5</a:t>
            </a:r>
            <a:r>
              <a:rPr lang="en-US" sz="2600" dirty="0">
                <a:cs typeface="Arial" charset="0"/>
              </a:rPr>
              <a:t>° rotation</a:t>
            </a:r>
          </a:p>
          <a:p>
            <a:pPr lvl="1"/>
            <a:r>
              <a:rPr lang="en-US" sz="2600" dirty="0">
                <a:cs typeface="Arial" charset="0"/>
              </a:rPr>
              <a:t>Grade II = 6-10mm </a:t>
            </a:r>
            <a:r>
              <a:rPr lang="en-US" sz="2600" dirty="0" err="1">
                <a:cs typeface="Arial" charset="0"/>
              </a:rPr>
              <a:t>varus</a:t>
            </a:r>
            <a:r>
              <a:rPr lang="en-US" sz="2600" dirty="0">
                <a:cs typeface="Arial" charset="0"/>
              </a:rPr>
              <a:t> or 6-10° rotation</a:t>
            </a:r>
          </a:p>
          <a:p>
            <a:pPr lvl="1"/>
            <a:r>
              <a:rPr lang="en-US" sz="2600" dirty="0">
                <a:cs typeface="Arial" charset="0"/>
              </a:rPr>
              <a:t>Grade III = &gt;10mm </a:t>
            </a:r>
            <a:r>
              <a:rPr lang="en-US" sz="2600" dirty="0" err="1">
                <a:cs typeface="Arial" charset="0"/>
              </a:rPr>
              <a:t>varus</a:t>
            </a:r>
            <a:r>
              <a:rPr lang="en-US" sz="2600" dirty="0">
                <a:cs typeface="Arial" charset="0"/>
              </a:rPr>
              <a:t> and &gt;10° rotation</a:t>
            </a:r>
          </a:p>
        </p:txBody>
      </p:sp>
      <p:sp>
        <p:nvSpPr>
          <p:cNvPr id="53252" name="Rectangle 4"/>
          <p:cNvSpPr>
            <a:spLocks noGrp="1" noChangeArrowheads="1"/>
          </p:cNvSpPr>
          <p:nvPr>
            <p:ph sz="half" idx="2"/>
          </p:nvPr>
        </p:nvSpPr>
        <p:spPr/>
        <p:txBody>
          <a:bodyPr/>
          <a:lstStyle/>
          <a:p>
            <a:pPr>
              <a:buFont typeface="Wingdings" pitchFamily="2" charset="2"/>
              <a:buNone/>
            </a:pPr>
            <a:r>
              <a:rPr lang="en-US" sz="2800"/>
              <a:t> </a:t>
            </a:r>
          </a:p>
        </p:txBody>
      </p:sp>
      <p:pic>
        <p:nvPicPr>
          <p:cNvPr id="53254" name="Picture 6" descr="kneefigure2"/>
          <p:cNvPicPr>
            <a:picLocks noChangeAspect="1" noChangeArrowheads="1"/>
          </p:cNvPicPr>
          <p:nvPr/>
        </p:nvPicPr>
        <p:blipFill>
          <a:blip r:embed="rId2" cstate="print"/>
          <a:srcRect/>
          <a:stretch>
            <a:fillRect/>
          </a:stretch>
        </p:blipFill>
        <p:spPr bwMode="auto">
          <a:xfrm>
            <a:off x="6573981" y="2234045"/>
            <a:ext cx="4828024" cy="3357419"/>
          </a:xfrm>
          <a:prstGeom prst="rect">
            <a:avLst/>
          </a:prstGeom>
          <a:noFill/>
        </p:spPr>
      </p:pic>
    </p:spTree>
    <p:extLst>
      <p:ext uri="{BB962C8B-B14F-4D97-AF65-F5344CB8AC3E}">
        <p14:creationId xmlns:p14="http://schemas.microsoft.com/office/powerpoint/2010/main" val="275363770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Imaging</a:t>
            </a:r>
            <a:endParaRPr lang="en-US" dirty="0"/>
          </a:p>
        </p:txBody>
      </p:sp>
      <p:sp>
        <p:nvSpPr>
          <p:cNvPr id="40963" name="Rectangle 3"/>
          <p:cNvSpPr>
            <a:spLocks noGrp="1" noChangeArrowheads="1"/>
          </p:cNvSpPr>
          <p:nvPr>
            <p:ph type="body" idx="1"/>
          </p:nvPr>
        </p:nvSpPr>
        <p:spPr>
          <a:xfrm>
            <a:off x="685801" y="2142067"/>
            <a:ext cx="10235044" cy="4123651"/>
          </a:xfrm>
        </p:spPr>
        <p:txBody>
          <a:bodyPr>
            <a:noAutofit/>
          </a:bodyPr>
          <a:lstStyle/>
          <a:p>
            <a:pPr>
              <a:lnSpc>
                <a:spcPct val="90000"/>
              </a:lnSpc>
            </a:pPr>
            <a:r>
              <a:rPr lang="en-US" sz="2800" dirty="0" smtClean="0"/>
              <a:t>X-Rays </a:t>
            </a:r>
            <a:r>
              <a:rPr lang="en-US" sz="2800" dirty="0" smtClean="0">
                <a:sym typeface="Wingdings" pitchFamily="2" charset="2"/>
              </a:rPr>
              <a:t>	</a:t>
            </a:r>
          </a:p>
          <a:p>
            <a:pPr lvl="1">
              <a:lnSpc>
                <a:spcPct val="90000"/>
              </a:lnSpc>
            </a:pPr>
            <a:r>
              <a:rPr lang="en-US" sz="2400" dirty="0" smtClean="0"/>
              <a:t>AP/Lat weight-bearing, </a:t>
            </a:r>
            <a:r>
              <a:rPr lang="en-US" sz="2400" dirty="0" err="1"/>
              <a:t>Patellofemoral</a:t>
            </a:r>
            <a:r>
              <a:rPr lang="en-US" sz="2400" dirty="0"/>
              <a:t> </a:t>
            </a:r>
            <a:r>
              <a:rPr lang="en-US" sz="2400" dirty="0" smtClean="0"/>
              <a:t>views</a:t>
            </a:r>
            <a:endParaRPr lang="en-US" sz="2400" dirty="0"/>
          </a:p>
          <a:p>
            <a:pPr lvl="1">
              <a:lnSpc>
                <a:spcPct val="90000"/>
              </a:lnSpc>
            </a:pPr>
            <a:r>
              <a:rPr lang="en-US" sz="2400" dirty="0" smtClean="0"/>
              <a:t>Typically normal</a:t>
            </a:r>
            <a:endParaRPr lang="en-US" sz="2400" dirty="0"/>
          </a:p>
          <a:p>
            <a:pPr lvl="1">
              <a:lnSpc>
                <a:spcPct val="90000"/>
              </a:lnSpc>
            </a:pPr>
            <a:r>
              <a:rPr lang="en-US" sz="2400" dirty="0"/>
              <a:t>BUT, fibular head fractures, avulsion of </a:t>
            </a:r>
            <a:r>
              <a:rPr lang="en-US" sz="2400" dirty="0" err="1"/>
              <a:t>Gerdy’s</a:t>
            </a:r>
            <a:r>
              <a:rPr lang="en-US" sz="2400" dirty="0"/>
              <a:t>, </a:t>
            </a:r>
            <a:r>
              <a:rPr lang="en-US" sz="2400" dirty="0" err="1"/>
              <a:t>tibial</a:t>
            </a:r>
            <a:r>
              <a:rPr lang="en-US" sz="2400" dirty="0"/>
              <a:t> plateau fractures, </a:t>
            </a:r>
            <a:r>
              <a:rPr lang="en-US" sz="2400" dirty="0" err="1"/>
              <a:t>tibiofemoral</a:t>
            </a:r>
            <a:r>
              <a:rPr lang="en-US" sz="2400" dirty="0"/>
              <a:t> dislocation, PCL avulsion fractures, </a:t>
            </a:r>
            <a:r>
              <a:rPr lang="en-US" sz="2400" dirty="0" err="1"/>
              <a:t>Segond’s</a:t>
            </a:r>
            <a:r>
              <a:rPr lang="en-US" sz="2400" dirty="0"/>
              <a:t> fracture, </a:t>
            </a:r>
            <a:r>
              <a:rPr lang="en-US" sz="2400" dirty="0" err="1"/>
              <a:t>tibial</a:t>
            </a:r>
            <a:r>
              <a:rPr lang="en-US" sz="2400" dirty="0"/>
              <a:t> spine fractures</a:t>
            </a:r>
          </a:p>
          <a:p>
            <a:pPr>
              <a:lnSpc>
                <a:spcPct val="90000"/>
              </a:lnSpc>
            </a:pPr>
            <a:r>
              <a:rPr lang="en-US" sz="2800" dirty="0" smtClean="0"/>
              <a:t>Chronic injuries</a:t>
            </a:r>
          </a:p>
          <a:p>
            <a:pPr lvl="1">
              <a:lnSpc>
                <a:spcPct val="90000"/>
              </a:lnSpc>
            </a:pPr>
            <a:r>
              <a:rPr lang="en-US" sz="2400" dirty="0" smtClean="0"/>
              <a:t>May show </a:t>
            </a:r>
            <a:r>
              <a:rPr lang="en-US" sz="2400" dirty="0" err="1" smtClean="0"/>
              <a:t>arthrosis</a:t>
            </a:r>
            <a:r>
              <a:rPr lang="en-US" sz="2400" dirty="0" smtClean="0"/>
              <a:t> </a:t>
            </a:r>
            <a:r>
              <a:rPr lang="en-US" sz="2400" dirty="0"/>
              <a:t>of lateral </a:t>
            </a:r>
            <a:r>
              <a:rPr lang="en-US" sz="2400" dirty="0" smtClean="0"/>
              <a:t>compartment</a:t>
            </a:r>
          </a:p>
          <a:p>
            <a:pPr lvl="1">
              <a:lnSpc>
                <a:spcPct val="90000"/>
              </a:lnSpc>
            </a:pPr>
            <a:r>
              <a:rPr lang="en-US" sz="2400" dirty="0" smtClean="0"/>
              <a:t>Full-extremity films to evaluate alignment</a:t>
            </a:r>
            <a:endParaRPr lang="en-US" sz="2400" dirty="0"/>
          </a:p>
          <a:p>
            <a:pPr>
              <a:lnSpc>
                <a:spcPct val="90000"/>
              </a:lnSpc>
            </a:pPr>
            <a:r>
              <a:rPr lang="en-US" sz="2800" dirty="0"/>
              <a:t>Stress views for laxity</a:t>
            </a:r>
          </a:p>
        </p:txBody>
      </p:sp>
    </p:spTree>
    <p:extLst>
      <p:ext uri="{BB962C8B-B14F-4D97-AF65-F5344CB8AC3E}">
        <p14:creationId xmlns:p14="http://schemas.microsoft.com/office/powerpoint/2010/main" val="91671456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a:t>
            </a:r>
            <a:endParaRPr lang="en-US" dirty="0"/>
          </a:p>
        </p:txBody>
      </p:sp>
      <p:sp>
        <p:nvSpPr>
          <p:cNvPr id="3" name="Content Placeholder 2"/>
          <p:cNvSpPr>
            <a:spLocks noGrp="1"/>
          </p:cNvSpPr>
          <p:nvPr>
            <p:ph idx="1"/>
          </p:nvPr>
        </p:nvSpPr>
        <p:spPr>
          <a:xfrm>
            <a:off x="685801" y="1938531"/>
            <a:ext cx="6411190" cy="4175606"/>
          </a:xfrm>
        </p:spPr>
        <p:txBody>
          <a:bodyPr>
            <a:normAutofit/>
          </a:bodyPr>
          <a:lstStyle/>
          <a:p>
            <a:r>
              <a:rPr lang="en-US" sz="2800" dirty="0" smtClean="0"/>
              <a:t>MRI</a:t>
            </a:r>
          </a:p>
          <a:p>
            <a:pPr lvl="1"/>
            <a:r>
              <a:rPr lang="en-US" sz="2400" dirty="0" smtClean="0"/>
              <a:t>Diagnostic study of choice</a:t>
            </a:r>
          </a:p>
          <a:p>
            <a:pPr lvl="1"/>
            <a:r>
              <a:rPr lang="en-US" sz="2400" dirty="0" smtClean="0"/>
              <a:t>Standard sequences</a:t>
            </a:r>
          </a:p>
          <a:p>
            <a:pPr lvl="2"/>
            <a:r>
              <a:rPr lang="en-US" sz="2000" dirty="0" smtClean="0"/>
              <a:t>Coronal oblique slices may improve accuracy &amp; sensitivity of PLC specific injuries</a:t>
            </a:r>
          </a:p>
          <a:p>
            <a:pPr lvl="1"/>
            <a:r>
              <a:rPr lang="en-US" sz="2400" dirty="0" smtClean="0"/>
              <a:t>May be especially useful in acute injuries</a:t>
            </a:r>
          </a:p>
          <a:p>
            <a:pPr lvl="2"/>
            <a:r>
              <a:rPr lang="en-US" sz="2000" dirty="0" smtClean="0"/>
              <a:t>Difficult/Limited exam due to pain</a:t>
            </a:r>
            <a:endParaRPr lang="en-US" sz="2000" dirty="0"/>
          </a:p>
        </p:txBody>
      </p:sp>
      <p:pic>
        <p:nvPicPr>
          <p:cNvPr id="6146" name="Picture 2" descr="http://www.nemsi.uchc.edu/images/photo_multiple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5465" y="2052566"/>
            <a:ext cx="3645936" cy="4074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6254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22664" y="374073"/>
            <a:ext cx="8229600" cy="1066800"/>
          </a:xfrm>
        </p:spPr>
        <p:txBody>
          <a:bodyPr/>
          <a:lstStyle/>
          <a:p>
            <a:r>
              <a:rPr lang="en-US" dirty="0"/>
              <a:t>Treatment Options</a:t>
            </a:r>
          </a:p>
        </p:txBody>
      </p:sp>
      <p:pic>
        <p:nvPicPr>
          <p:cNvPr id="21508" name="Picture 4"/>
          <p:cNvPicPr>
            <a:picLocks noGrp="1" noChangeAspect="1" noChangeArrowheads="1"/>
          </p:cNvPicPr>
          <p:nvPr>
            <p:ph type="body" idx="1"/>
          </p:nvPr>
        </p:nvPicPr>
        <p:blipFill>
          <a:blip r:embed="rId2" cstate="print"/>
          <a:srcRect/>
          <a:stretch>
            <a:fillRect/>
          </a:stretch>
        </p:blipFill>
        <p:spPr>
          <a:xfrm>
            <a:off x="1752600" y="1600200"/>
            <a:ext cx="8763000" cy="5092700"/>
          </a:xfrm>
          <a:noFill/>
          <a:ln/>
        </p:spPr>
      </p:pic>
      <p:sp>
        <p:nvSpPr>
          <p:cNvPr id="4" name="TextBox 3"/>
          <p:cNvSpPr txBox="1"/>
          <p:nvPr/>
        </p:nvSpPr>
        <p:spPr>
          <a:xfrm>
            <a:off x="1905000" y="6324600"/>
            <a:ext cx="5257800" cy="369332"/>
          </a:xfrm>
          <a:prstGeom prst="rect">
            <a:avLst/>
          </a:prstGeom>
          <a:noFill/>
        </p:spPr>
        <p:txBody>
          <a:bodyPr wrap="square" rtlCol="0">
            <a:spAutoFit/>
          </a:bodyPr>
          <a:lstStyle/>
          <a:p>
            <a:r>
              <a:rPr lang="en-US" dirty="0" err="1"/>
              <a:t>Ranawat</a:t>
            </a:r>
            <a:r>
              <a:rPr lang="en-US" dirty="0"/>
              <a:t> et al. (2008) JAAOS</a:t>
            </a:r>
          </a:p>
        </p:txBody>
      </p:sp>
    </p:spTree>
    <p:extLst>
      <p:ext uri="{BB962C8B-B14F-4D97-AF65-F5344CB8AC3E}">
        <p14:creationId xmlns:p14="http://schemas.microsoft.com/office/powerpoint/2010/main" val="98178660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TREATMENT</a:t>
            </a:r>
          </a:p>
        </p:txBody>
      </p:sp>
      <p:sp>
        <p:nvSpPr>
          <p:cNvPr id="44035" name="Rectangle 3"/>
          <p:cNvSpPr>
            <a:spLocks noGrp="1" noChangeArrowheads="1"/>
          </p:cNvSpPr>
          <p:nvPr>
            <p:ph type="body" idx="1"/>
          </p:nvPr>
        </p:nvSpPr>
        <p:spPr>
          <a:xfrm>
            <a:off x="685801" y="2065867"/>
            <a:ext cx="10131425" cy="3649133"/>
          </a:xfrm>
        </p:spPr>
        <p:txBody>
          <a:bodyPr>
            <a:normAutofit/>
          </a:bodyPr>
          <a:lstStyle/>
          <a:p>
            <a:r>
              <a:rPr lang="en-US" sz="2800" dirty="0" err="1"/>
              <a:t>Nonoperative</a:t>
            </a:r>
            <a:r>
              <a:rPr lang="en-US" sz="2800" dirty="0"/>
              <a:t> – </a:t>
            </a:r>
          </a:p>
          <a:p>
            <a:pPr lvl="1"/>
            <a:r>
              <a:rPr lang="en-US" sz="2400" dirty="0"/>
              <a:t>Isolated PLC injuries typically report little functional impairment initially</a:t>
            </a:r>
          </a:p>
          <a:p>
            <a:pPr lvl="1"/>
            <a:r>
              <a:rPr lang="en-US" sz="2400" dirty="0"/>
              <a:t>Brief period of protective weight-bearing followed by functional rehab can lead to good results.</a:t>
            </a:r>
          </a:p>
          <a:p>
            <a:pPr lvl="2"/>
            <a:r>
              <a:rPr lang="en-US" sz="2000" dirty="0"/>
              <a:t>Initial 2-4 weeks immobilization (protected WB initial 2 weeks</a:t>
            </a:r>
            <a:r>
              <a:rPr lang="en-US" sz="2000" dirty="0" smtClean="0"/>
              <a:t>)</a:t>
            </a:r>
          </a:p>
          <a:p>
            <a:pPr lvl="3"/>
            <a:r>
              <a:rPr lang="en-US" sz="1800" dirty="0" smtClean="0"/>
              <a:t>Hinged  knee brace locked in extension</a:t>
            </a:r>
            <a:endParaRPr lang="en-US" sz="1800" dirty="0"/>
          </a:p>
          <a:p>
            <a:pPr lvl="2"/>
            <a:r>
              <a:rPr lang="en-US" sz="2000" dirty="0" smtClean="0"/>
              <a:t>Increased ROM, WB, and strengthening</a:t>
            </a:r>
          </a:p>
          <a:p>
            <a:pPr lvl="3"/>
            <a:r>
              <a:rPr lang="en-US" sz="1800" dirty="0" smtClean="0"/>
              <a:t>Return to full activity around 3-4 months</a:t>
            </a:r>
          </a:p>
        </p:txBody>
      </p:sp>
      <p:pic>
        <p:nvPicPr>
          <p:cNvPr id="74754" name="Picture 2" descr="http://www.joint-pain-solutions.com/images/FBkneeinjury.jpg"/>
          <p:cNvPicPr>
            <a:picLocks noChangeAspect="1" noChangeArrowheads="1"/>
          </p:cNvPicPr>
          <p:nvPr/>
        </p:nvPicPr>
        <p:blipFill>
          <a:blip r:embed="rId2" cstate="print"/>
          <a:srcRect/>
          <a:stretch>
            <a:fillRect/>
          </a:stretch>
        </p:blipFill>
        <p:spPr bwMode="auto">
          <a:xfrm>
            <a:off x="8066809" y="4544292"/>
            <a:ext cx="3543300" cy="2149603"/>
          </a:xfrm>
          <a:prstGeom prst="rect">
            <a:avLst/>
          </a:prstGeom>
          <a:noFill/>
        </p:spPr>
      </p:pic>
    </p:spTree>
    <p:extLst>
      <p:ext uri="{BB962C8B-B14F-4D97-AF65-F5344CB8AC3E}">
        <p14:creationId xmlns:p14="http://schemas.microsoft.com/office/powerpoint/2010/main" val="37306329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t>TREATMENT</a:t>
            </a:r>
          </a:p>
        </p:txBody>
      </p:sp>
      <p:sp>
        <p:nvSpPr>
          <p:cNvPr id="45059" name="Rectangle 3"/>
          <p:cNvSpPr>
            <a:spLocks noGrp="1" noChangeArrowheads="1"/>
          </p:cNvSpPr>
          <p:nvPr>
            <p:ph type="body" idx="1"/>
          </p:nvPr>
        </p:nvSpPr>
        <p:spPr>
          <a:xfrm>
            <a:off x="685801" y="2318713"/>
            <a:ext cx="10131425" cy="3649133"/>
          </a:xfrm>
        </p:spPr>
        <p:txBody>
          <a:bodyPr>
            <a:noAutofit/>
          </a:bodyPr>
          <a:lstStyle/>
          <a:p>
            <a:r>
              <a:rPr lang="en-US" sz="2800" dirty="0" err="1"/>
              <a:t>Nonoperative</a:t>
            </a:r>
            <a:r>
              <a:rPr lang="en-US" sz="2800" dirty="0"/>
              <a:t> – </a:t>
            </a:r>
          </a:p>
          <a:p>
            <a:pPr lvl="1"/>
            <a:r>
              <a:rPr lang="en-US" sz="2400" dirty="0"/>
              <a:t>Baker et </a:t>
            </a:r>
            <a:r>
              <a:rPr lang="en-US" sz="2400" dirty="0" smtClean="0"/>
              <a:t>al</a:t>
            </a:r>
            <a:r>
              <a:rPr lang="en-US" sz="2400" i="1" dirty="0" smtClean="0"/>
              <a:t> (JBJS 1983)</a:t>
            </a:r>
          </a:p>
          <a:p>
            <a:pPr lvl="2"/>
            <a:r>
              <a:rPr lang="en-US" sz="2000" dirty="0" smtClean="0"/>
              <a:t>13 </a:t>
            </a:r>
            <a:r>
              <a:rPr lang="en-US" sz="2000" dirty="0"/>
              <a:t>patients isolated PLC injury </a:t>
            </a:r>
            <a:endParaRPr lang="en-US" sz="2000" dirty="0" smtClean="0"/>
          </a:p>
          <a:p>
            <a:pPr lvl="3"/>
            <a:r>
              <a:rPr lang="en-US" sz="1800" dirty="0" smtClean="0"/>
              <a:t>All </a:t>
            </a:r>
            <a:r>
              <a:rPr lang="en-US" sz="1800" dirty="0"/>
              <a:t>returned to full </a:t>
            </a:r>
            <a:r>
              <a:rPr lang="en-US" sz="1800" dirty="0" smtClean="0"/>
              <a:t>pre-injury </a:t>
            </a:r>
            <a:r>
              <a:rPr lang="en-US" sz="1800" dirty="0"/>
              <a:t>activity.</a:t>
            </a:r>
          </a:p>
          <a:p>
            <a:pPr lvl="1"/>
            <a:endParaRPr lang="en-US" sz="2400" dirty="0"/>
          </a:p>
          <a:p>
            <a:pPr lvl="1"/>
            <a:r>
              <a:rPr lang="en-US" sz="2400" dirty="0" err="1"/>
              <a:t>Kannus</a:t>
            </a:r>
            <a:r>
              <a:rPr lang="en-US" sz="2400" dirty="0"/>
              <a:t> </a:t>
            </a:r>
            <a:r>
              <a:rPr lang="en-US" sz="2400" dirty="0" smtClean="0"/>
              <a:t>(</a:t>
            </a:r>
            <a:r>
              <a:rPr lang="en-US" sz="2400" i="1" dirty="0" smtClean="0"/>
              <a:t>Am </a:t>
            </a:r>
            <a:r>
              <a:rPr lang="en-US" sz="2400" i="1" dirty="0"/>
              <a:t>J Sports Med </a:t>
            </a:r>
            <a:r>
              <a:rPr lang="en-US" sz="2400" i="1" dirty="0" smtClean="0"/>
              <a:t>1989)</a:t>
            </a:r>
          </a:p>
          <a:p>
            <a:pPr lvl="2"/>
            <a:r>
              <a:rPr lang="en-US" sz="2000" dirty="0" smtClean="0"/>
              <a:t>Grade I &amp; </a:t>
            </a:r>
            <a:r>
              <a:rPr lang="en-US" sz="2000" dirty="0"/>
              <a:t>II </a:t>
            </a:r>
            <a:r>
              <a:rPr lang="en-US" sz="2000" dirty="0" smtClean="0"/>
              <a:t>injuries </a:t>
            </a:r>
            <a:r>
              <a:rPr lang="en-US" sz="2000" dirty="0"/>
              <a:t>do well with </a:t>
            </a:r>
            <a:r>
              <a:rPr lang="en-US" sz="2000" dirty="0" err="1"/>
              <a:t>nonoperative</a:t>
            </a:r>
            <a:r>
              <a:rPr lang="en-US" sz="2000" dirty="0"/>
              <a:t> </a:t>
            </a:r>
            <a:r>
              <a:rPr lang="en-US" sz="2000" dirty="0" smtClean="0"/>
              <a:t>treatment (despite persistent laxity)</a:t>
            </a:r>
          </a:p>
          <a:p>
            <a:pPr lvl="3"/>
            <a:r>
              <a:rPr lang="en-US" sz="1800" dirty="0" smtClean="0"/>
              <a:t>Grade </a:t>
            </a:r>
            <a:r>
              <a:rPr lang="en-US" sz="1800" dirty="0"/>
              <a:t>III do </a:t>
            </a:r>
            <a:r>
              <a:rPr lang="en-US" sz="1800" dirty="0" smtClean="0"/>
              <a:t>poorly with non-op </a:t>
            </a:r>
            <a:r>
              <a:rPr lang="en-US" sz="1800" dirty="0" err="1" smtClean="0"/>
              <a:t>tx</a:t>
            </a:r>
            <a:endParaRPr lang="en-US" sz="1800" dirty="0"/>
          </a:p>
        </p:txBody>
      </p:sp>
    </p:spTree>
    <p:extLst>
      <p:ext uri="{BB962C8B-B14F-4D97-AF65-F5344CB8AC3E}">
        <p14:creationId xmlns:p14="http://schemas.microsoft.com/office/powerpoint/2010/main" val="272077138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Treatment</a:t>
            </a:r>
            <a:endParaRPr lang="en-US" dirty="0"/>
          </a:p>
        </p:txBody>
      </p:sp>
      <p:sp>
        <p:nvSpPr>
          <p:cNvPr id="3" name="Content Placeholder 2"/>
          <p:cNvSpPr>
            <a:spLocks noGrp="1"/>
          </p:cNvSpPr>
          <p:nvPr>
            <p:ph idx="1"/>
          </p:nvPr>
        </p:nvSpPr>
        <p:spPr>
          <a:xfrm>
            <a:off x="685801" y="2703176"/>
            <a:ext cx="10131425" cy="3649133"/>
          </a:xfrm>
        </p:spPr>
        <p:txBody>
          <a:bodyPr>
            <a:noAutofit/>
          </a:bodyPr>
          <a:lstStyle/>
          <a:p>
            <a:r>
              <a:rPr lang="en-US" sz="2400" dirty="0" smtClean="0"/>
              <a:t>Indications</a:t>
            </a:r>
          </a:p>
          <a:p>
            <a:pPr lvl="1"/>
            <a:r>
              <a:rPr lang="en-US" sz="2000" dirty="0" smtClean="0"/>
              <a:t>Grade III injuries</a:t>
            </a:r>
          </a:p>
          <a:p>
            <a:pPr lvl="1"/>
            <a:r>
              <a:rPr lang="en-US" sz="2000" dirty="0" err="1" smtClean="0"/>
              <a:t>Persisent</a:t>
            </a:r>
            <a:r>
              <a:rPr lang="en-US" sz="2000" dirty="0" smtClean="0"/>
              <a:t> pain, instability, and/or functional limitations despite non-op management</a:t>
            </a:r>
          </a:p>
          <a:p>
            <a:r>
              <a:rPr lang="en-US" sz="2400" dirty="0" smtClean="0"/>
              <a:t>Options</a:t>
            </a:r>
          </a:p>
          <a:p>
            <a:pPr lvl="1"/>
            <a:r>
              <a:rPr lang="en-US" sz="2000" dirty="0" smtClean="0"/>
              <a:t>Direct repair +/- augmentation, or reconstruction</a:t>
            </a:r>
          </a:p>
          <a:p>
            <a:pPr lvl="1"/>
            <a:r>
              <a:rPr lang="en-US" sz="2000" dirty="0" smtClean="0"/>
              <a:t>Acute disruptions </a:t>
            </a:r>
          </a:p>
          <a:p>
            <a:pPr lvl="2"/>
            <a:r>
              <a:rPr lang="en-US" sz="1800" dirty="0" smtClean="0"/>
              <a:t>Primary repair with or without augmentation.</a:t>
            </a:r>
          </a:p>
          <a:p>
            <a:pPr lvl="1"/>
            <a:r>
              <a:rPr lang="en-US" sz="2000" dirty="0" smtClean="0"/>
              <a:t>Chronic Injury</a:t>
            </a:r>
          </a:p>
          <a:p>
            <a:pPr lvl="2"/>
            <a:r>
              <a:rPr lang="en-US" sz="1800" dirty="0" smtClean="0"/>
              <a:t>Occasionally possible to tighten existing structures</a:t>
            </a:r>
          </a:p>
          <a:p>
            <a:pPr lvl="2"/>
            <a:r>
              <a:rPr lang="en-US" sz="1800" dirty="0" smtClean="0"/>
              <a:t>More commonly </a:t>
            </a:r>
            <a:r>
              <a:rPr lang="en-US" sz="1800" dirty="0" err="1" smtClean="0"/>
              <a:t>ligamentous</a:t>
            </a:r>
            <a:r>
              <a:rPr lang="en-US" sz="1800" dirty="0" smtClean="0"/>
              <a:t> reconstruction required</a:t>
            </a:r>
          </a:p>
          <a:p>
            <a:endParaRPr lang="en-US" sz="2400" dirty="0"/>
          </a:p>
        </p:txBody>
      </p:sp>
    </p:spTree>
    <p:extLst>
      <p:ext uri="{BB962C8B-B14F-4D97-AF65-F5344CB8AC3E}">
        <p14:creationId xmlns:p14="http://schemas.microsoft.com/office/powerpoint/2010/main" val="145470350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Surgical Treatment</a:t>
            </a:r>
            <a:endParaRPr lang="en-US" dirty="0"/>
          </a:p>
        </p:txBody>
      </p:sp>
      <p:sp>
        <p:nvSpPr>
          <p:cNvPr id="3" name="Content Placeholder 2"/>
          <p:cNvSpPr>
            <a:spLocks noGrp="1"/>
          </p:cNvSpPr>
          <p:nvPr>
            <p:ph idx="1"/>
          </p:nvPr>
        </p:nvSpPr>
        <p:spPr>
          <a:xfrm>
            <a:off x="789709" y="2249424"/>
            <a:ext cx="9725891" cy="4325112"/>
          </a:xfrm>
        </p:spPr>
        <p:txBody>
          <a:bodyPr>
            <a:noAutofit/>
          </a:bodyPr>
          <a:lstStyle/>
          <a:p>
            <a:r>
              <a:rPr lang="en-US" sz="2000" dirty="0" smtClean="0"/>
              <a:t>PLC repair/reconstruction,  ACL and/or PCL reconstruction,  +/- HTO</a:t>
            </a:r>
          </a:p>
          <a:p>
            <a:pPr lvl="1"/>
            <a:r>
              <a:rPr lang="en-US" sz="1800" dirty="0" smtClean="0"/>
              <a:t>Indications</a:t>
            </a:r>
          </a:p>
          <a:p>
            <a:pPr lvl="2"/>
            <a:r>
              <a:rPr lang="en-US" sz="1600" dirty="0" smtClean="0"/>
              <a:t>In acute and chronic combined ligament injuries </a:t>
            </a:r>
          </a:p>
          <a:p>
            <a:r>
              <a:rPr lang="en-US" sz="2000" dirty="0" smtClean="0"/>
              <a:t>Technique</a:t>
            </a:r>
          </a:p>
          <a:p>
            <a:pPr lvl="1"/>
            <a:r>
              <a:rPr lang="en-US" sz="1800" dirty="0" smtClean="0"/>
              <a:t>PLC reconstruction should be performed at same time or prior to (as staged procedure) ACL or PCL to prevent early </a:t>
            </a:r>
            <a:r>
              <a:rPr lang="en-US" sz="1800" dirty="0" err="1" smtClean="0"/>
              <a:t>cruciate</a:t>
            </a:r>
            <a:r>
              <a:rPr lang="en-US" sz="1800" dirty="0" smtClean="0"/>
              <a:t> failure </a:t>
            </a:r>
          </a:p>
          <a:p>
            <a:pPr lvl="1"/>
            <a:r>
              <a:rPr lang="en-US" sz="1800" dirty="0"/>
              <a:t>Combined ACL and </a:t>
            </a:r>
            <a:r>
              <a:rPr lang="en-US" sz="1800" dirty="0" err="1"/>
              <a:t>posterolateral</a:t>
            </a:r>
            <a:r>
              <a:rPr lang="en-US" sz="1800" dirty="0"/>
              <a:t> corner reconstruction allows less anterior translation than isolated ACL reconstruction, but could not identify significant differences between the two groups in terms of functional outcomes (Kim et al JBJS 2012).</a:t>
            </a:r>
            <a:endParaRPr lang="en-US" sz="2000" dirty="0"/>
          </a:p>
          <a:p>
            <a:pPr lvl="1"/>
            <a:r>
              <a:rPr lang="en-US" sz="1800" dirty="0" smtClean="0"/>
              <a:t>High </a:t>
            </a:r>
            <a:r>
              <a:rPr lang="en-US" sz="1800" dirty="0" err="1" smtClean="0"/>
              <a:t>Tibial</a:t>
            </a:r>
            <a:r>
              <a:rPr lang="en-US" sz="1800" dirty="0" smtClean="0"/>
              <a:t> </a:t>
            </a:r>
            <a:r>
              <a:rPr lang="en-US" sz="1800" dirty="0" err="1" smtClean="0"/>
              <a:t>Osteotomy</a:t>
            </a:r>
            <a:r>
              <a:rPr lang="en-US" sz="1800" dirty="0" smtClean="0"/>
              <a:t>  </a:t>
            </a:r>
          </a:p>
          <a:p>
            <a:pPr lvl="2"/>
            <a:r>
              <a:rPr lang="en-US" sz="1600" dirty="0" smtClean="0"/>
              <a:t>Indicated in patients with </a:t>
            </a:r>
            <a:r>
              <a:rPr lang="en-US" sz="1600" dirty="0" err="1" smtClean="0"/>
              <a:t>varus</a:t>
            </a:r>
            <a:r>
              <a:rPr lang="en-US" sz="1600" dirty="0" smtClean="0"/>
              <a:t> mechanical alignment</a:t>
            </a:r>
          </a:p>
          <a:p>
            <a:pPr lvl="2"/>
            <a:r>
              <a:rPr lang="en-US" sz="1600" dirty="0" smtClean="0"/>
              <a:t>Failure to correct bony alignment jeopardizes ACL and PLC reconstruction success</a:t>
            </a:r>
          </a:p>
          <a:p>
            <a:endParaRPr lang="en-US" sz="2000" dirty="0"/>
          </a:p>
        </p:txBody>
      </p:sp>
    </p:spTree>
    <p:extLst>
      <p:ext uri="{BB962C8B-B14F-4D97-AF65-F5344CB8AC3E}">
        <p14:creationId xmlns:p14="http://schemas.microsoft.com/office/powerpoint/2010/main" val="15747734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188027" y="467591"/>
            <a:ext cx="8229600" cy="1066800"/>
          </a:xfrm>
        </p:spPr>
        <p:txBody>
          <a:bodyPr/>
          <a:lstStyle/>
          <a:p>
            <a:r>
              <a:rPr lang="en-US" dirty="0"/>
              <a:t>Surgical Treatment</a:t>
            </a:r>
          </a:p>
        </p:txBody>
      </p:sp>
      <p:sp>
        <p:nvSpPr>
          <p:cNvPr id="22531" name="Rectangle 3"/>
          <p:cNvSpPr>
            <a:spLocks noGrp="1" noChangeArrowheads="1"/>
          </p:cNvSpPr>
          <p:nvPr>
            <p:ph type="body" idx="1"/>
          </p:nvPr>
        </p:nvSpPr>
        <p:spPr>
          <a:xfrm>
            <a:off x="1188027" y="1534391"/>
            <a:ext cx="8991600" cy="5105400"/>
          </a:xfrm>
        </p:spPr>
        <p:txBody>
          <a:bodyPr>
            <a:normAutofit fontScale="85000" lnSpcReduction="20000"/>
          </a:bodyPr>
          <a:lstStyle/>
          <a:p>
            <a:r>
              <a:rPr lang="en-US" sz="2800" dirty="0"/>
              <a:t>Early surgery is better!</a:t>
            </a:r>
          </a:p>
          <a:p>
            <a:pPr lvl="1"/>
            <a:r>
              <a:rPr lang="en-US" sz="2600" dirty="0"/>
              <a:t>Within 3 weeks</a:t>
            </a:r>
          </a:p>
          <a:p>
            <a:pPr lvl="1"/>
            <a:r>
              <a:rPr lang="en-US" dirty="0" smtClean="0"/>
              <a:t>Better function and stability</a:t>
            </a:r>
          </a:p>
          <a:p>
            <a:pPr lvl="2"/>
            <a:r>
              <a:rPr lang="en-US" sz="2400" dirty="0"/>
              <a:t>More likely to restore native anatomy &amp; biomechanics</a:t>
            </a:r>
          </a:p>
          <a:p>
            <a:r>
              <a:rPr lang="en-US" sz="2800" dirty="0" err="1"/>
              <a:t>Stannard</a:t>
            </a:r>
            <a:r>
              <a:rPr lang="en-US" sz="2800" dirty="0"/>
              <a:t> (2005)– Early surgery</a:t>
            </a:r>
          </a:p>
          <a:p>
            <a:pPr lvl="1"/>
            <a:r>
              <a:rPr lang="en-US" sz="2600" dirty="0"/>
              <a:t>37% failure with repair vs. 9% failure with reconstruction</a:t>
            </a:r>
          </a:p>
          <a:p>
            <a:pPr lvl="2"/>
            <a:r>
              <a:rPr lang="en-US" sz="2400" dirty="0" err="1"/>
              <a:t>Cruciate</a:t>
            </a:r>
            <a:r>
              <a:rPr lang="en-US" sz="2400" dirty="0"/>
              <a:t> repairs were not done </a:t>
            </a:r>
            <a:r>
              <a:rPr lang="en-US" dirty="0" smtClean="0"/>
              <a:t>at initial surgery</a:t>
            </a:r>
            <a:endParaRPr lang="en-US" sz="2400" dirty="0"/>
          </a:p>
          <a:p>
            <a:r>
              <a:rPr lang="en-US" sz="2800" dirty="0"/>
              <a:t>Pearls:</a:t>
            </a:r>
          </a:p>
          <a:p>
            <a:pPr lvl="1"/>
            <a:r>
              <a:rPr lang="en-US" sz="2400" dirty="0"/>
              <a:t>1: Diagnose and address all concomitant injuries</a:t>
            </a:r>
          </a:p>
          <a:p>
            <a:pPr lvl="1"/>
            <a:r>
              <a:rPr lang="en-US" sz="2400" dirty="0"/>
              <a:t>2: Treat avulsions w/ direct internal fixation or sutures</a:t>
            </a:r>
          </a:p>
          <a:p>
            <a:pPr lvl="1"/>
            <a:r>
              <a:rPr lang="en-US" sz="2400" dirty="0"/>
              <a:t>3: LCL should have </a:t>
            </a:r>
            <a:r>
              <a:rPr lang="en-US" sz="2400" dirty="0" err="1"/>
              <a:t>midsubstance</a:t>
            </a:r>
            <a:r>
              <a:rPr lang="en-US" sz="2400" dirty="0"/>
              <a:t> repair </a:t>
            </a:r>
            <a:r>
              <a:rPr lang="en-US" sz="2400" u="sng" dirty="0"/>
              <a:t>and</a:t>
            </a:r>
            <a:r>
              <a:rPr lang="en-US" sz="2400" dirty="0"/>
              <a:t> graft reconstruction</a:t>
            </a:r>
          </a:p>
          <a:p>
            <a:pPr lvl="1"/>
            <a:r>
              <a:rPr lang="en-US" sz="2400" dirty="0"/>
              <a:t>4: Possible release of </a:t>
            </a:r>
            <a:r>
              <a:rPr lang="en-US" sz="2400" dirty="0" err="1"/>
              <a:t>peroneal</a:t>
            </a:r>
            <a:r>
              <a:rPr lang="en-US" sz="2400" dirty="0"/>
              <a:t> nerve</a:t>
            </a:r>
          </a:p>
          <a:p>
            <a:pPr lvl="1"/>
            <a:r>
              <a:rPr lang="en-US" sz="2400" dirty="0"/>
              <a:t>5: Fix all combined injuries at once if possible</a:t>
            </a:r>
          </a:p>
        </p:txBody>
      </p:sp>
    </p:spTree>
    <p:extLst>
      <p:ext uri="{BB962C8B-B14F-4D97-AF65-F5344CB8AC3E}">
        <p14:creationId xmlns:p14="http://schemas.microsoft.com/office/powerpoint/2010/main" val="42753760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Posterior Oblique Ligament:  Anatomy</a:t>
            </a:r>
            <a:endParaRPr lang="en-US" dirty="0"/>
          </a:p>
        </p:txBody>
      </p:sp>
      <p:sp>
        <p:nvSpPr>
          <p:cNvPr id="3" name="Content Placeholder 2"/>
          <p:cNvSpPr>
            <a:spLocks noGrp="1"/>
          </p:cNvSpPr>
          <p:nvPr>
            <p:ph idx="1"/>
          </p:nvPr>
        </p:nvSpPr>
        <p:spPr>
          <a:xfrm>
            <a:off x="685801" y="1971521"/>
            <a:ext cx="5673434" cy="4341860"/>
          </a:xfrm>
        </p:spPr>
        <p:txBody>
          <a:bodyPr>
            <a:normAutofit/>
          </a:bodyPr>
          <a:lstStyle/>
          <a:p>
            <a:r>
              <a:rPr lang="en-US" sz="2400" dirty="0"/>
              <a:t>Origin: medial femur distal to the adductor tubercle and posterior to the superficial MCL origin</a:t>
            </a:r>
          </a:p>
          <a:p>
            <a:r>
              <a:rPr lang="en-US" sz="2400" dirty="0"/>
              <a:t>Insertion: Posteromedial corner of tibia</a:t>
            </a:r>
          </a:p>
          <a:p>
            <a:r>
              <a:rPr lang="en-US" sz="2400" dirty="0"/>
              <a:t>Action:</a:t>
            </a:r>
          </a:p>
          <a:p>
            <a:pPr lvl="1"/>
            <a:r>
              <a:rPr lang="en-US" sz="2000" dirty="0"/>
              <a:t>Stabilize medial meniscus in conjunction with coronary ligaments</a:t>
            </a:r>
          </a:p>
          <a:p>
            <a:pPr lvl="1"/>
            <a:r>
              <a:rPr lang="en-US" sz="2000" dirty="0"/>
              <a:t>Posteromedial rotatory stability</a:t>
            </a:r>
          </a:p>
        </p:txBody>
      </p:sp>
      <p:pic>
        <p:nvPicPr>
          <p:cNvPr id="7" name="Content Placeholder 5" descr="medial structures.tiff"/>
          <p:cNvPicPr>
            <a:picLocks noChangeAspect="1"/>
          </p:cNvPicPr>
          <p:nvPr/>
        </p:nvPicPr>
        <p:blipFill>
          <a:blip r:embed="rId2">
            <a:extLst>
              <a:ext uri="{28A0092B-C50C-407E-A947-70E740481C1C}">
                <a14:useLocalDpi xmlns:a14="http://schemas.microsoft.com/office/drawing/2010/main" val="0"/>
              </a:ext>
            </a:extLst>
          </a:blip>
          <a:srcRect t="150" r="11951" b="3123"/>
          <a:stretch>
            <a:fillRect/>
          </a:stretch>
        </p:blipFill>
        <p:spPr>
          <a:xfrm>
            <a:off x="7083426" y="1971521"/>
            <a:ext cx="3733800" cy="4119092"/>
          </a:xfrm>
          <a:prstGeom prst="rect">
            <a:avLst/>
          </a:prstGeom>
        </p:spPr>
      </p:pic>
    </p:spTree>
    <p:extLst>
      <p:ext uri="{BB962C8B-B14F-4D97-AF65-F5344CB8AC3E}">
        <p14:creationId xmlns:p14="http://schemas.microsoft.com/office/powerpoint/2010/main" val="2893736561"/>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73282" y="783336"/>
            <a:ext cx="8229600" cy="1066800"/>
          </a:xfrm>
        </p:spPr>
        <p:txBody>
          <a:bodyPr/>
          <a:lstStyle/>
          <a:p>
            <a:r>
              <a:rPr lang="en-US" dirty="0" smtClean="0"/>
              <a:t>LCL Reconstruction</a:t>
            </a:r>
            <a:endParaRPr lang="en-US" dirty="0"/>
          </a:p>
        </p:txBody>
      </p:sp>
      <p:sp>
        <p:nvSpPr>
          <p:cNvPr id="23555" name="Rectangle 3"/>
          <p:cNvSpPr>
            <a:spLocks noGrp="1" noChangeArrowheads="1"/>
          </p:cNvSpPr>
          <p:nvPr>
            <p:ph type="body" idx="1"/>
          </p:nvPr>
        </p:nvSpPr>
        <p:spPr>
          <a:xfrm>
            <a:off x="578427" y="1749137"/>
            <a:ext cx="8229600" cy="4821936"/>
          </a:xfrm>
        </p:spPr>
        <p:txBody>
          <a:bodyPr>
            <a:normAutofit/>
          </a:bodyPr>
          <a:lstStyle/>
          <a:p>
            <a:pPr lvl="1"/>
            <a:r>
              <a:rPr lang="en-US" sz="2800" dirty="0" smtClean="0"/>
              <a:t>There is no benchmark technique/procedure</a:t>
            </a:r>
          </a:p>
          <a:p>
            <a:pPr lvl="1"/>
            <a:r>
              <a:rPr lang="en-US" sz="2800" dirty="0" smtClean="0"/>
              <a:t>Non-anatomic </a:t>
            </a:r>
            <a:r>
              <a:rPr lang="en-US" sz="2800" dirty="0"/>
              <a:t>vs. </a:t>
            </a:r>
            <a:r>
              <a:rPr lang="en-US" sz="2800" dirty="0" smtClean="0"/>
              <a:t>Anatomic</a:t>
            </a:r>
            <a:endParaRPr lang="en-US" sz="2800" dirty="0"/>
          </a:p>
          <a:p>
            <a:pPr lvl="2"/>
            <a:r>
              <a:rPr lang="en-US" sz="2400" dirty="0"/>
              <a:t>Non-anatomic: more historical</a:t>
            </a:r>
          </a:p>
          <a:p>
            <a:pPr lvl="3"/>
            <a:r>
              <a:rPr lang="en-US" sz="2000" dirty="0"/>
              <a:t>Biceps </a:t>
            </a:r>
            <a:r>
              <a:rPr lang="en-US" sz="2000" dirty="0" err="1"/>
              <a:t>tenodesis</a:t>
            </a:r>
            <a:r>
              <a:rPr lang="en-US" sz="2000" dirty="0"/>
              <a:t>, </a:t>
            </a:r>
            <a:r>
              <a:rPr lang="en-US" sz="2000" dirty="0" err="1"/>
              <a:t>arcuate</a:t>
            </a:r>
            <a:r>
              <a:rPr lang="en-US" sz="2000" dirty="0"/>
              <a:t> </a:t>
            </a:r>
            <a:r>
              <a:rPr lang="en-US" sz="2000" dirty="0" err="1"/>
              <a:t>copmlex</a:t>
            </a:r>
            <a:r>
              <a:rPr lang="en-US" sz="2000" dirty="0"/>
              <a:t>/proximal bone block </a:t>
            </a:r>
            <a:r>
              <a:rPr lang="en-US" sz="2000" dirty="0" err="1"/>
              <a:t>advancments</a:t>
            </a:r>
            <a:r>
              <a:rPr lang="en-US" sz="2000" dirty="0"/>
              <a:t>, IT band sling, augments</a:t>
            </a:r>
          </a:p>
          <a:p>
            <a:pPr lvl="2"/>
            <a:r>
              <a:rPr lang="en-US" sz="2400" dirty="0" smtClean="0"/>
              <a:t>Anatomic (nearly anatomic): </a:t>
            </a:r>
            <a:r>
              <a:rPr lang="en-US" sz="2400" dirty="0"/>
              <a:t>more common </a:t>
            </a:r>
            <a:r>
              <a:rPr lang="en-US" sz="2400" dirty="0" smtClean="0"/>
              <a:t>recently</a:t>
            </a:r>
            <a:endParaRPr lang="en-US" sz="2400" dirty="0"/>
          </a:p>
          <a:p>
            <a:pPr lvl="3"/>
            <a:r>
              <a:rPr lang="en-US" sz="2000" dirty="0"/>
              <a:t>Fibular-based vs. </a:t>
            </a:r>
            <a:r>
              <a:rPr lang="en-US" sz="2000" dirty="0" err="1"/>
              <a:t>tibial</a:t>
            </a:r>
            <a:r>
              <a:rPr lang="en-US" sz="2000" dirty="0"/>
              <a:t>-fibular-based</a:t>
            </a:r>
          </a:p>
        </p:txBody>
      </p:sp>
      <p:pic>
        <p:nvPicPr>
          <p:cNvPr id="7170" name="Picture 2" descr="http://noyeskneeinstitute.com/wp-content/uploads/2013/09/Fig.-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511" y="2119746"/>
            <a:ext cx="28289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43392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BICEPS TENODESIS</a:t>
            </a:r>
          </a:p>
        </p:txBody>
      </p:sp>
      <p:sp>
        <p:nvSpPr>
          <p:cNvPr id="59397" name="Rectangle 5"/>
          <p:cNvSpPr>
            <a:spLocks noGrp="1" noChangeArrowheads="1"/>
          </p:cNvSpPr>
          <p:nvPr>
            <p:ph type="body" sz="half" idx="2"/>
          </p:nvPr>
        </p:nvSpPr>
        <p:spPr>
          <a:xfrm>
            <a:off x="6096000" y="2008981"/>
            <a:ext cx="4759036" cy="4038600"/>
          </a:xfrm>
        </p:spPr>
        <p:txBody>
          <a:bodyPr>
            <a:normAutofit lnSpcReduction="10000"/>
          </a:bodyPr>
          <a:lstStyle/>
          <a:p>
            <a:pPr>
              <a:lnSpc>
                <a:spcPct val="90000"/>
              </a:lnSpc>
            </a:pPr>
            <a:r>
              <a:rPr lang="en-US" sz="2400" dirty="0"/>
              <a:t>Replaces LCL &amp; PFL</a:t>
            </a:r>
          </a:p>
          <a:p>
            <a:pPr>
              <a:lnSpc>
                <a:spcPct val="90000"/>
              </a:lnSpc>
            </a:pPr>
            <a:r>
              <a:rPr lang="en-US" sz="2400" dirty="0"/>
              <a:t>Band of distal biceps </a:t>
            </a:r>
            <a:r>
              <a:rPr lang="en-US" sz="2400" dirty="0" err="1"/>
              <a:t>femoris</a:t>
            </a:r>
            <a:r>
              <a:rPr lang="en-US" sz="2400" dirty="0"/>
              <a:t> tendon is attached to lateral femoral </a:t>
            </a:r>
            <a:r>
              <a:rPr lang="en-US" sz="2400" dirty="0" err="1"/>
              <a:t>epicondyle</a:t>
            </a:r>
            <a:r>
              <a:rPr lang="en-US" sz="2400" dirty="0"/>
              <a:t>.</a:t>
            </a:r>
          </a:p>
          <a:p>
            <a:pPr>
              <a:lnSpc>
                <a:spcPct val="90000"/>
              </a:lnSpc>
            </a:pPr>
            <a:r>
              <a:rPr lang="en-US" sz="2400" dirty="0"/>
              <a:t>Attachment to fibular head kept</a:t>
            </a:r>
          </a:p>
          <a:p>
            <a:pPr>
              <a:lnSpc>
                <a:spcPct val="90000"/>
              </a:lnSpc>
            </a:pPr>
            <a:r>
              <a:rPr lang="en-US" sz="2400" dirty="0"/>
              <a:t>Variations on this theme </a:t>
            </a:r>
            <a:r>
              <a:rPr lang="en-US" sz="2400" dirty="0">
                <a:sym typeface="Wingdings" pitchFamily="2" charset="2"/>
              </a:rPr>
              <a:t></a:t>
            </a:r>
            <a:r>
              <a:rPr lang="en-US" sz="2400" dirty="0"/>
              <a:t> whole tendon moved anterior, different modes of fixation, tendon can be looped.</a:t>
            </a:r>
          </a:p>
          <a:p>
            <a:pPr>
              <a:lnSpc>
                <a:spcPct val="90000"/>
              </a:lnSpc>
            </a:pPr>
            <a:r>
              <a:rPr lang="en-US" sz="2400" dirty="0"/>
              <a:t>Fixation on femur</a:t>
            </a:r>
          </a:p>
          <a:p>
            <a:pPr lvl="1">
              <a:lnSpc>
                <a:spcPct val="90000"/>
              </a:lnSpc>
            </a:pPr>
            <a:r>
              <a:rPr lang="en-US" sz="2200" dirty="0"/>
              <a:t>1 cm anterior to LCL attachment.</a:t>
            </a:r>
          </a:p>
        </p:txBody>
      </p:sp>
      <p:pic>
        <p:nvPicPr>
          <p:cNvPr id="59398" name="Picture 6"/>
          <p:cNvPicPr>
            <a:picLocks noGrp="1" noChangeAspect="1" noChangeArrowheads="1"/>
          </p:cNvPicPr>
          <p:nvPr>
            <p:ph sz="half" idx="1"/>
          </p:nvPr>
        </p:nvPicPr>
        <p:blipFill>
          <a:blip r:embed="rId2" cstate="print"/>
          <a:srcRect/>
          <a:stretch>
            <a:fillRect/>
          </a:stretch>
        </p:blipFill>
        <p:spPr>
          <a:xfrm>
            <a:off x="1773093" y="2112963"/>
            <a:ext cx="2655888" cy="3830637"/>
          </a:xfrm>
          <a:noFill/>
          <a:ln/>
        </p:spPr>
      </p:pic>
    </p:spTree>
    <p:extLst>
      <p:ext uri="{BB962C8B-B14F-4D97-AF65-F5344CB8AC3E}">
        <p14:creationId xmlns:p14="http://schemas.microsoft.com/office/powerpoint/2010/main" val="199098848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dirty="0" smtClean="0"/>
              <a:t>LCL Reconstruction</a:t>
            </a:r>
            <a:endParaRPr lang="en-US" dirty="0"/>
          </a:p>
        </p:txBody>
      </p:sp>
      <p:sp>
        <p:nvSpPr>
          <p:cNvPr id="24579" name="Rectangle 3"/>
          <p:cNvSpPr>
            <a:spLocks noGrp="1" noChangeArrowheads="1"/>
          </p:cNvSpPr>
          <p:nvPr>
            <p:ph type="body" sz="half" idx="2"/>
          </p:nvPr>
        </p:nvSpPr>
        <p:spPr>
          <a:xfrm>
            <a:off x="1106054" y="1548247"/>
            <a:ext cx="5384800" cy="4530725"/>
          </a:xfrm>
        </p:spPr>
        <p:txBody>
          <a:bodyPr/>
          <a:lstStyle/>
          <a:p>
            <a:r>
              <a:rPr lang="en-US" sz="2800" dirty="0"/>
              <a:t>Fibular-based</a:t>
            </a:r>
          </a:p>
          <a:p>
            <a:pPr lvl="1"/>
            <a:r>
              <a:rPr lang="en-US" sz="2400" dirty="0"/>
              <a:t>Larson</a:t>
            </a:r>
          </a:p>
          <a:p>
            <a:pPr lvl="2"/>
            <a:r>
              <a:rPr lang="en-US" sz="2200" dirty="0"/>
              <a:t>Reconstruct both LCL and PFL</a:t>
            </a:r>
          </a:p>
          <a:p>
            <a:pPr lvl="2"/>
            <a:r>
              <a:rPr lang="en-US" sz="2200" dirty="0"/>
              <a:t>Two-tailed, figure of 8</a:t>
            </a:r>
          </a:p>
        </p:txBody>
      </p:sp>
      <p:pic>
        <p:nvPicPr>
          <p:cNvPr id="24581" name="Picture 5"/>
          <p:cNvPicPr>
            <a:picLocks noGrp="1" noChangeAspect="1" noChangeArrowheads="1"/>
          </p:cNvPicPr>
          <p:nvPr>
            <p:ph type="clipArt" sz="half" idx="1"/>
          </p:nvPr>
        </p:nvPicPr>
        <p:blipFill>
          <a:blip r:embed="rId2" cstate="print"/>
          <a:srcRect/>
          <a:stretch>
            <a:fillRect/>
          </a:stretch>
        </p:blipFill>
        <p:spPr>
          <a:xfrm>
            <a:off x="7806604" y="1513899"/>
            <a:ext cx="2557286" cy="4565073"/>
          </a:xfrm>
          <a:noFill/>
          <a:ln/>
        </p:spPr>
      </p:pic>
    </p:spTree>
    <p:extLst>
      <p:ext uri="{BB962C8B-B14F-4D97-AF65-F5344CB8AC3E}">
        <p14:creationId xmlns:p14="http://schemas.microsoft.com/office/powerpoint/2010/main" val="387176868"/>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dirty="0" smtClean="0"/>
              <a:t>LCL </a:t>
            </a:r>
            <a:r>
              <a:rPr lang="en-US" dirty="0" err="1" smtClean="0"/>
              <a:t>REconstruction</a:t>
            </a:r>
            <a:endParaRPr lang="en-US" dirty="0"/>
          </a:p>
        </p:txBody>
      </p:sp>
      <p:sp>
        <p:nvSpPr>
          <p:cNvPr id="59395" name="Rectangle 3"/>
          <p:cNvSpPr>
            <a:spLocks noGrp="1" noChangeArrowheads="1"/>
          </p:cNvSpPr>
          <p:nvPr>
            <p:ph type="body" sz="half" idx="1"/>
          </p:nvPr>
        </p:nvSpPr>
        <p:spPr>
          <a:xfrm>
            <a:off x="609600" y="1631373"/>
            <a:ext cx="5832764" cy="4876800"/>
          </a:xfrm>
        </p:spPr>
        <p:txBody>
          <a:bodyPr>
            <a:normAutofit/>
          </a:bodyPr>
          <a:lstStyle/>
          <a:p>
            <a:r>
              <a:rPr lang="en-US" sz="2800" dirty="0" err="1"/>
              <a:t>Tib</a:t>
            </a:r>
            <a:r>
              <a:rPr lang="en-US" sz="2800" dirty="0"/>
              <a:t>-fib-based</a:t>
            </a:r>
          </a:p>
          <a:p>
            <a:pPr lvl="1"/>
            <a:r>
              <a:rPr lang="en-US" sz="2400" dirty="0"/>
              <a:t>More closely resembles anatomy</a:t>
            </a:r>
          </a:p>
          <a:p>
            <a:pPr lvl="1"/>
            <a:r>
              <a:rPr lang="en-US" sz="2400" dirty="0"/>
              <a:t>No evidence of improved outcomes yet</a:t>
            </a:r>
          </a:p>
          <a:p>
            <a:pPr lvl="1"/>
            <a:r>
              <a:rPr lang="en-US" sz="2400" dirty="0"/>
              <a:t>More technically demanding</a:t>
            </a:r>
          </a:p>
          <a:p>
            <a:pPr lvl="1"/>
            <a:endParaRPr lang="en-US" sz="2400" dirty="0"/>
          </a:p>
          <a:p>
            <a:pPr lvl="1"/>
            <a:r>
              <a:rPr lang="en-US" sz="2400" dirty="0" err="1"/>
              <a:t>LaPrade</a:t>
            </a:r>
            <a:r>
              <a:rPr lang="en-US" sz="2400" dirty="0"/>
              <a:t> technique</a:t>
            </a:r>
          </a:p>
          <a:p>
            <a:pPr lvl="2"/>
            <a:r>
              <a:rPr lang="en-US" sz="2200" dirty="0"/>
              <a:t>Reconstructs LCL, PFL, and </a:t>
            </a:r>
            <a:r>
              <a:rPr lang="en-US" sz="2200" dirty="0" err="1"/>
              <a:t>popliteus</a:t>
            </a:r>
            <a:r>
              <a:rPr lang="en-US" sz="2200" dirty="0"/>
              <a:t> tendon</a:t>
            </a:r>
          </a:p>
          <a:p>
            <a:pPr lvl="2"/>
            <a:r>
              <a:rPr lang="en-US" sz="2200" dirty="0"/>
              <a:t>2 tendon grafts</a:t>
            </a:r>
          </a:p>
        </p:txBody>
      </p:sp>
      <p:pic>
        <p:nvPicPr>
          <p:cNvPr id="59397" name="Picture 5"/>
          <p:cNvPicPr>
            <a:picLocks noGrp="1" noChangeAspect="1" noChangeArrowheads="1"/>
          </p:cNvPicPr>
          <p:nvPr>
            <p:ph type="clipArt" sz="half" idx="2"/>
          </p:nvPr>
        </p:nvPicPr>
        <p:blipFill>
          <a:blip r:embed="rId2" cstate="print"/>
          <a:srcRect/>
          <a:stretch>
            <a:fillRect/>
          </a:stretch>
        </p:blipFill>
        <p:spPr>
          <a:xfrm>
            <a:off x="7839076" y="1420813"/>
            <a:ext cx="2854325" cy="5105400"/>
          </a:xfrm>
          <a:noFill/>
          <a:ln/>
        </p:spPr>
      </p:pic>
    </p:spTree>
    <p:extLst>
      <p:ext uri="{BB962C8B-B14F-4D97-AF65-F5344CB8AC3E}">
        <p14:creationId xmlns:p14="http://schemas.microsoft.com/office/powerpoint/2010/main" val="292827914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LCL </a:t>
            </a:r>
            <a:r>
              <a:rPr lang="en-US" dirty="0" err="1"/>
              <a:t>REconstruction</a:t>
            </a:r>
            <a:endParaRPr lang="en-US" dirty="0"/>
          </a:p>
        </p:txBody>
      </p:sp>
      <p:sp>
        <p:nvSpPr>
          <p:cNvPr id="3" name="Text Placeholder 2"/>
          <p:cNvSpPr>
            <a:spLocks noGrp="1"/>
          </p:cNvSpPr>
          <p:nvPr>
            <p:ph type="body" sz="half" idx="1"/>
          </p:nvPr>
        </p:nvSpPr>
        <p:spPr>
          <a:xfrm>
            <a:off x="609599" y="1600200"/>
            <a:ext cx="5780809" cy="4530725"/>
          </a:xfrm>
        </p:spPr>
        <p:txBody>
          <a:bodyPr>
            <a:normAutofit/>
          </a:bodyPr>
          <a:lstStyle/>
          <a:p>
            <a:r>
              <a:rPr lang="en-US" sz="2400" dirty="0" err="1" smtClean="0"/>
              <a:t>Tib</a:t>
            </a:r>
            <a:r>
              <a:rPr lang="en-US" sz="2400" dirty="0" smtClean="0"/>
              <a:t>-Fib Based</a:t>
            </a:r>
          </a:p>
          <a:p>
            <a:pPr lvl="1"/>
            <a:r>
              <a:rPr lang="en-US" sz="2000" dirty="0" smtClean="0"/>
              <a:t>Tendon graft is fixed to isometric point of the femoral </a:t>
            </a:r>
            <a:r>
              <a:rPr lang="en-US" sz="2000" dirty="0" err="1" smtClean="0"/>
              <a:t>epicondyle</a:t>
            </a:r>
            <a:r>
              <a:rPr lang="en-US" sz="2000" dirty="0" smtClean="0"/>
              <a:t>.</a:t>
            </a:r>
          </a:p>
          <a:p>
            <a:pPr lvl="1"/>
            <a:r>
              <a:rPr lang="en-US" sz="2000" dirty="0" smtClean="0"/>
              <a:t>One branch is fixed to the fibular head with a bone tunnel and </a:t>
            </a:r>
            <a:r>
              <a:rPr lang="en-US" sz="2000" dirty="0" err="1" smtClean="0"/>
              <a:t>tranosseous</a:t>
            </a:r>
            <a:r>
              <a:rPr lang="en-US" sz="2000" dirty="0" smtClean="0"/>
              <a:t> sutures to reconstruct the LCL.</a:t>
            </a:r>
          </a:p>
          <a:p>
            <a:pPr lvl="1"/>
            <a:r>
              <a:rPr lang="en-US" sz="2000" dirty="0" smtClean="0"/>
              <a:t>Second limb is brought through the posterior tibia to </a:t>
            </a:r>
            <a:r>
              <a:rPr lang="en-US" sz="2000" dirty="0" err="1" smtClean="0"/>
              <a:t>reconstuct</a:t>
            </a:r>
            <a:r>
              <a:rPr lang="en-US" sz="2000" dirty="0" smtClean="0"/>
              <a:t> the </a:t>
            </a:r>
            <a:r>
              <a:rPr lang="en-US" sz="2000" dirty="0" err="1" smtClean="0"/>
              <a:t>popliteofibular</a:t>
            </a:r>
            <a:r>
              <a:rPr lang="en-US" sz="2000" dirty="0" smtClean="0"/>
              <a:t> ligament</a:t>
            </a:r>
          </a:p>
          <a:p>
            <a:pPr lvl="1"/>
            <a:endParaRPr lang="en-US" sz="2000" dirty="0"/>
          </a:p>
        </p:txBody>
      </p:sp>
      <p:sp>
        <p:nvSpPr>
          <p:cNvPr id="4" name="ClipArt Placeholder 3"/>
          <p:cNvSpPr>
            <a:spLocks noGrp="1"/>
          </p:cNvSpPr>
          <p:nvPr>
            <p:ph type="clipArt" sz="half" idx="2"/>
          </p:nvPr>
        </p:nvSpPr>
        <p:spPr/>
      </p:sp>
      <p:pic>
        <p:nvPicPr>
          <p:cNvPr id="5" name="Picture 8"/>
          <p:cNvPicPr>
            <a:picLocks noChangeAspect="1" noChangeArrowheads="1"/>
          </p:cNvPicPr>
          <p:nvPr/>
        </p:nvPicPr>
        <p:blipFill>
          <a:blip r:embed="rId2" cstate="print"/>
          <a:srcRect/>
          <a:stretch>
            <a:fillRect/>
          </a:stretch>
        </p:blipFill>
        <p:spPr bwMode="auto">
          <a:xfrm>
            <a:off x="6671513" y="2327563"/>
            <a:ext cx="4517477" cy="2996046"/>
          </a:xfrm>
          <a:prstGeom prst="rect">
            <a:avLst/>
          </a:prstGeom>
          <a:noFill/>
          <a:ln w="9525">
            <a:noFill/>
            <a:miter lim="800000"/>
            <a:headEnd/>
            <a:tailEnd/>
          </a:ln>
          <a:effectLst/>
        </p:spPr>
      </p:pic>
    </p:spTree>
    <p:extLst>
      <p:ext uri="{BB962C8B-B14F-4D97-AF65-F5344CB8AC3E}">
        <p14:creationId xmlns:p14="http://schemas.microsoft.com/office/powerpoint/2010/main" val="38197883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p:cNvPicPr>
            <a:picLocks noChangeAspect="1" noChangeArrowheads="1"/>
          </p:cNvPicPr>
          <p:nvPr/>
        </p:nvPicPr>
        <p:blipFill>
          <a:blip r:embed="rId2" cstate="print"/>
          <a:srcRect/>
          <a:stretch>
            <a:fillRect/>
          </a:stretch>
        </p:blipFill>
        <p:spPr bwMode="auto">
          <a:xfrm>
            <a:off x="1686791" y="2209800"/>
            <a:ext cx="8839200" cy="35766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LCL </a:t>
            </a:r>
            <a:r>
              <a:rPr lang="en-US" dirty="0" err="1"/>
              <a:t>REconstruction</a:t>
            </a:r>
            <a:endParaRPr lang="en-US" dirty="0"/>
          </a:p>
        </p:txBody>
      </p:sp>
    </p:spTree>
    <p:extLst>
      <p:ext uri="{BB962C8B-B14F-4D97-AF65-F5344CB8AC3E}">
        <p14:creationId xmlns:p14="http://schemas.microsoft.com/office/powerpoint/2010/main" val="171621279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p:cNvPicPr>
            <a:picLocks noChangeAspect="1" noChangeArrowheads="1"/>
          </p:cNvPicPr>
          <p:nvPr/>
        </p:nvPicPr>
        <p:blipFill>
          <a:blip r:embed="rId2" cstate="print"/>
          <a:srcRect/>
          <a:stretch>
            <a:fillRect/>
          </a:stretch>
        </p:blipFill>
        <p:spPr bwMode="auto">
          <a:xfrm>
            <a:off x="3501736" y="1696608"/>
            <a:ext cx="4748645" cy="3693920"/>
          </a:xfrm>
          <a:prstGeom prst="rect">
            <a:avLst/>
          </a:prstGeom>
          <a:noFill/>
          <a:ln w="9525">
            <a:noFill/>
            <a:miter lim="800000"/>
            <a:headEnd/>
            <a:tailEnd/>
          </a:ln>
          <a:effectLst/>
        </p:spPr>
      </p:pic>
      <p:sp>
        <p:nvSpPr>
          <p:cNvPr id="67589" name="Text Box 5"/>
          <p:cNvSpPr txBox="1">
            <a:spLocks noChangeArrowheads="1"/>
          </p:cNvSpPr>
          <p:nvPr/>
        </p:nvSpPr>
        <p:spPr bwMode="auto">
          <a:xfrm>
            <a:off x="1555461" y="5676900"/>
            <a:ext cx="9251374" cy="584775"/>
          </a:xfrm>
          <a:prstGeom prst="rect">
            <a:avLst/>
          </a:prstGeom>
          <a:noFill/>
          <a:ln w="9525">
            <a:noFill/>
            <a:miter lim="800000"/>
            <a:headEnd/>
            <a:tailEnd/>
          </a:ln>
          <a:effectLst/>
        </p:spPr>
        <p:txBody>
          <a:bodyPr wrap="square">
            <a:spAutoFit/>
          </a:bodyPr>
          <a:lstStyle/>
          <a:p>
            <a:pPr eaLnBrk="1" hangingPunct="1">
              <a:spcBef>
                <a:spcPct val="50000"/>
              </a:spcBef>
            </a:pPr>
            <a:r>
              <a:rPr lang="en-US" sz="3200" dirty="0"/>
              <a:t>Bone –PT-Bone Allograft.  Achilles can be used as well.</a:t>
            </a:r>
          </a:p>
        </p:txBody>
      </p:sp>
      <p:sp>
        <p:nvSpPr>
          <p:cNvPr id="2" name="Title 1"/>
          <p:cNvSpPr>
            <a:spLocks noGrp="1"/>
          </p:cNvSpPr>
          <p:nvPr>
            <p:ph type="title"/>
          </p:nvPr>
        </p:nvSpPr>
        <p:spPr>
          <a:xfrm>
            <a:off x="675410" y="349827"/>
            <a:ext cx="10131425" cy="1456267"/>
          </a:xfrm>
        </p:spPr>
        <p:txBody>
          <a:bodyPr/>
          <a:lstStyle/>
          <a:p>
            <a:r>
              <a:rPr lang="en-US" dirty="0"/>
              <a:t>LCL </a:t>
            </a:r>
            <a:r>
              <a:rPr lang="en-US" dirty="0" err="1"/>
              <a:t>REconstruction</a:t>
            </a:r>
            <a:endParaRPr lang="en-US" dirty="0"/>
          </a:p>
        </p:txBody>
      </p:sp>
    </p:spTree>
    <p:extLst>
      <p:ext uri="{BB962C8B-B14F-4D97-AF65-F5344CB8AC3E}">
        <p14:creationId xmlns:p14="http://schemas.microsoft.com/office/powerpoint/2010/main" val="176432424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981200" y="457200"/>
            <a:ext cx="8229600" cy="1066800"/>
          </a:xfrm>
        </p:spPr>
        <p:txBody>
          <a:bodyPr/>
          <a:lstStyle/>
          <a:p>
            <a:r>
              <a:rPr lang="en-US" dirty="0"/>
              <a:t>Treatment Options</a:t>
            </a:r>
          </a:p>
        </p:txBody>
      </p:sp>
      <p:pic>
        <p:nvPicPr>
          <p:cNvPr id="21508" name="Picture 4"/>
          <p:cNvPicPr>
            <a:picLocks noGrp="1" noChangeAspect="1" noChangeArrowheads="1"/>
          </p:cNvPicPr>
          <p:nvPr>
            <p:ph type="body" idx="1"/>
          </p:nvPr>
        </p:nvPicPr>
        <p:blipFill>
          <a:blip r:embed="rId2" cstate="print"/>
          <a:srcRect/>
          <a:stretch>
            <a:fillRect/>
          </a:stretch>
        </p:blipFill>
        <p:spPr>
          <a:xfrm>
            <a:off x="1752600" y="1600200"/>
            <a:ext cx="8763000" cy="5092700"/>
          </a:xfrm>
          <a:noFill/>
          <a:ln/>
        </p:spPr>
      </p:pic>
      <p:sp>
        <p:nvSpPr>
          <p:cNvPr id="4" name="TextBox 3"/>
          <p:cNvSpPr txBox="1"/>
          <p:nvPr/>
        </p:nvSpPr>
        <p:spPr>
          <a:xfrm>
            <a:off x="1905000" y="6324600"/>
            <a:ext cx="5257800" cy="369332"/>
          </a:xfrm>
          <a:prstGeom prst="rect">
            <a:avLst/>
          </a:prstGeom>
          <a:noFill/>
        </p:spPr>
        <p:txBody>
          <a:bodyPr wrap="square" rtlCol="0">
            <a:spAutoFit/>
          </a:bodyPr>
          <a:lstStyle/>
          <a:p>
            <a:r>
              <a:rPr lang="en-US" dirty="0" err="1"/>
              <a:t>Ranawat</a:t>
            </a:r>
            <a:r>
              <a:rPr lang="en-US" dirty="0"/>
              <a:t> et al. (2008) JAAOS</a:t>
            </a:r>
          </a:p>
        </p:txBody>
      </p:sp>
    </p:spTree>
    <p:extLst>
      <p:ext uri="{BB962C8B-B14F-4D97-AF65-F5344CB8AC3E}">
        <p14:creationId xmlns:p14="http://schemas.microsoft.com/office/powerpoint/2010/main" val="56146918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Rehabilitation</a:t>
            </a:r>
          </a:p>
        </p:txBody>
      </p:sp>
      <p:sp>
        <p:nvSpPr>
          <p:cNvPr id="25603" name="Rectangle 3"/>
          <p:cNvSpPr>
            <a:spLocks noGrp="1" noChangeArrowheads="1"/>
          </p:cNvSpPr>
          <p:nvPr>
            <p:ph type="body" idx="1"/>
          </p:nvPr>
        </p:nvSpPr>
        <p:spPr/>
        <p:txBody>
          <a:bodyPr>
            <a:normAutofit/>
          </a:bodyPr>
          <a:lstStyle/>
          <a:p>
            <a:r>
              <a:rPr lang="en-US" sz="2800" dirty="0"/>
              <a:t>Partial WB w/ Knee brace locked in extension for 6 weeks</a:t>
            </a:r>
          </a:p>
          <a:p>
            <a:r>
              <a:rPr lang="en-US" sz="2800" dirty="0"/>
              <a:t>Brace unlocked for ROM </a:t>
            </a:r>
            <a:r>
              <a:rPr lang="en-US" sz="2800" dirty="0" smtClean="0"/>
              <a:t>exercise early </a:t>
            </a:r>
            <a:r>
              <a:rPr lang="en-US" sz="2800" dirty="0">
                <a:sym typeface="Wingdings" pitchFamily="2" charset="2"/>
              </a:rPr>
              <a:t> closed chain quad </a:t>
            </a:r>
            <a:r>
              <a:rPr lang="en-US" sz="2800" dirty="0" smtClean="0">
                <a:sym typeface="Wingdings" pitchFamily="2" charset="2"/>
              </a:rPr>
              <a:t>strengthening</a:t>
            </a:r>
          </a:p>
          <a:p>
            <a:pPr lvl="1"/>
            <a:r>
              <a:rPr lang="en-US" sz="2400" dirty="0" smtClean="0">
                <a:sym typeface="Wingdings" pitchFamily="2" charset="2"/>
              </a:rPr>
              <a:t>Avoid active flexion exercises early</a:t>
            </a:r>
            <a:endParaRPr lang="en-US" sz="2400" dirty="0">
              <a:sym typeface="Wingdings" pitchFamily="2" charset="2"/>
            </a:endParaRPr>
          </a:p>
          <a:p>
            <a:r>
              <a:rPr lang="en-US" sz="2800" dirty="0">
                <a:sym typeface="Wingdings" pitchFamily="2" charset="2"/>
              </a:rPr>
              <a:t>Quad sets</a:t>
            </a:r>
          </a:p>
          <a:p>
            <a:r>
              <a:rPr lang="en-US" sz="2800" dirty="0">
                <a:sym typeface="Wingdings" pitchFamily="2" charset="2"/>
              </a:rPr>
              <a:t>Return to full function at 10-12 months</a:t>
            </a:r>
            <a:endParaRPr lang="en-US" sz="2800" dirty="0"/>
          </a:p>
        </p:txBody>
      </p:sp>
    </p:spTree>
    <p:extLst>
      <p:ext uri="{BB962C8B-B14F-4D97-AF65-F5344CB8AC3E}">
        <p14:creationId xmlns:p14="http://schemas.microsoft.com/office/powerpoint/2010/main" val="90660471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583" y="2885209"/>
            <a:ext cx="6161808" cy="1456267"/>
          </a:xfrm>
        </p:spPr>
        <p:txBody>
          <a:bodyPr>
            <a:normAutofit/>
          </a:bodyPr>
          <a:lstStyle/>
          <a:p>
            <a:r>
              <a:rPr lang="en-US" sz="6000" dirty="0" smtClean="0"/>
              <a:t>OITE Questions</a:t>
            </a:r>
            <a:endParaRPr lang="en-US" sz="6000"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98283940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583" t="3130"/>
          <a:stretch/>
        </p:blipFill>
        <p:spPr bwMode="auto">
          <a:xfrm>
            <a:off x="953772" y="716974"/>
            <a:ext cx="3985373" cy="576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970" t="8844" b="1424"/>
          <a:stretch/>
        </p:blipFill>
        <p:spPr bwMode="auto">
          <a:xfrm>
            <a:off x="5878198" y="716974"/>
            <a:ext cx="5346696" cy="576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372503"/>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b="1" dirty="0" smtClean="0"/>
              <a:t>A soccer player sustains a knee injury. He is noted to have a significant increase in </a:t>
            </a:r>
            <a:r>
              <a:rPr lang="en-US" sz="2400" b="1" dirty="0" err="1" smtClean="0"/>
              <a:t>tibial</a:t>
            </a:r>
            <a:r>
              <a:rPr lang="en-US" sz="2400" b="1" dirty="0" smtClean="0"/>
              <a:t> passive external rotation both at 30 and 90 degrees. His MRI would most likely show which of the following?</a:t>
            </a:r>
          </a:p>
          <a:p>
            <a:r>
              <a:rPr lang="en-US" sz="2400" dirty="0" smtClean="0"/>
              <a:t/>
            </a:r>
            <a:br>
              <a:rPr lang="en-US" sz="2400" dirty="0" smtClean="0"/>
            </a:br>
            <a:r>
              <a:rPr lang="en-US" sz="2400" b="1" dirty="0" smtClean="0"/>
              <a:t>1. A fibular collateral ligament tear </a:t>
            </a:r>
            <a:br>
              <a:rPr lang="en-US" sz="2400" b="1" dirty="0" smtClean="0"/>
            </a:br>
            <a:r>
              <a:rPr lang="en-US" sz="2400" b="1" dirty="0" smtClean="0"/>
              <a:t>2. A </a:t>
            </a:r>
            <a:r>
              <a:rPr lang="en-US" sz="2400" b="1" dirty="0" err="1" smtClean="0"/>
              <a:t>popliteus</a:t>
            </a:r>
            <a:r>
              <a:rPr lang="en-US" sz="2400" b="1" dirty="0" smtClean="0"/>
              <a:t> tendon tear </a:t>
            </a:r>
            <a:br>
              <a:rPr lang="en-US" sz="2400" b="1" dirty="0" smtClean="0"/>
            </a:br>
            <a:r>
              <a:rPr lang="en-US" sz="2400" b="1" dirty="0" smtClean="0"/>
              <a:t>3. A posterior </a:t>
            </a:r>
            <a:r>
              <a:rPr lang="en-US" sz="2400" b="1" dirty="0" err="1" smtClean="0"/>
              <a:t>cruciate</a:t>
            </a:r>
            <a:r>
              <a:rPr lang="en-US" sz="2400" b="1" dirty="0" smtClean="0"/>
              <a:t> ligament tear </a:t>
            </a:r>
            <a:br>
              <a:rPr lang="en-US" sz="2400" b="1" dirty="0" smtClean="0"/>
            </a:br>
            <a:r>
              <a:rPr lang="en-US" sz="2400" b="1" dirty="0" smtClean="0"/>
              <a:t>4. Answers 1 &amp; 2 </a:t>
            </a:r>
            <a:br>
              <a:rPr lang="en-US" sz="2400" b="1" dirty="0" smtClean="0"/>
            </a:br>
            <a:r>
              <a:rPr lang="en-US" sz="2400" b="1" dirty="0" smtClean="0"/>
              <a:t>5. Answers 1, 2 &amp; 3 </a:t>
            </a:r>
          </a:p>
          <a:p>
            <a:endParaRPr lang="en-US" sz="2400" dirty="0"/>
          </a:p>
        </p:txBody>
      </p:sp>
    </p:spTree>
    <p:extLst>
      <p:ext uri="{BB962C8B-B14F-4D97-AF65-F5344CB8AC3E}">
        <p14:creationId xmlns:p14="http://schemas.microsoft.com/office/powerpoint/2010/main" val="197904951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Preferred Response: 5</a:t>
            </a:r>
            <a:endParaRPr lang="en-US" dirty="0"/>
          </a:p>
        </p:txBody>
      </p:sp>
      <p:sp>
        <p:nvSpPr>
          <p:cNvPr id="3" name="Content Placeholder 2"/>
          <p:cNvSpPr>
            <a:spLocks noGrp="1"/>
          </p:cNvSpPr>
          <p:nvPr>
            <p:ph idx="1"/>
          </p:nvPr>
        </p:nvSpPr>
        <p:spPr/>
        <p:txBody>
          <a:bodyPr>
            <a:normAutofit/>
          </a:bodyPr>
          <a:lstStyle/>
          <a:p>
            <a:r>
              <a:rPr lang="en-US" dirty="0" smtClean="0"/>
              <a:t>DISCUSSION: The fibular collateral ligament (also known as lateral collateral) and the </a:t>
            </a:r>
            <a:r>
              <a:rPr lang="en-US" dirty="0" err="1" smtClean="0"/>
              <a:t>popliteus</a:t>
            </a:r>
            <a:r>
              <a:rPr lang="en-US" dirty="0" smtClean="0"/>
              <a:t> tendon are both components of the </a:t>
            </a:r>
            <a:r>
              <a:rPr lang="en-US" dirty="0" err="1" smtClean="0"/>
              <a:t>postero</a:t>
            </a:r>
            <a:r>
              <a:rPr lang="en-US" dirty="0" smtClean="0"/>
              <a:t>-lateral corner (PLC). A positive dial test at 30 degrees indicates an isolated PLC injury, while a positive dial test at 30 and 90 degrees indicates PLC and concurrent posterior </a:t>
            </a:r>
            <a:r>
              <a:rPr lang="en-US" dirty="0" err="1" smtClean="0"/>
              <a:t>cruciate</a:t>
            </a:r>
            <a:r>
              <a:rPr lang="en-US" dirty="0" smtClean="0"/>
              <a:t> ligament (PCL) injury. The </a:t>
            </a:r>
            <a:r>
              <a:rPr lang="en-US" dirty="0" err="1" smtClean="0"/>
              <a:t>Fanelli</a:t>
            </a:r>
            <a:r>
              <a:rPr lang="en-US" dirty="0" smtClean="0"/>
              <a:t> article describes the evaluation and treatment of multi-ligament knee injuries including PCL and posterior-lateral corner tears. </a:t>
            </a:r>
            <a:br>
              <a:rPr lang="en-US" dirty="0" smtClean="0"/>
            </a:br>
            <a:r>
              <a:rPr lang="en-US" dirty="0" smtClean="0"/>
              <a:t>REFERENCES:</a:t>
            </a:r>
          </a:p>
          <a:p>
            <a:r>
              <a:rPr lang="en-US" dirty="0" smtClean="0"/>
              <a:t>1. OITE07 #123</a:t>
            </a:r>
          </a:p>
          <a:p>
            <a:r>
              <a:rPr lang="en-US" dirty="0" smtClean="0"/>
              <a:t>2. </a:t>
            </a:r>
            <a:r>
              <a:rPr lang="en-US" dirty="0" err="1" smtClean="0"/>
              <a:t>Fanelli</a:t>
            </a:r>
            <a:r>
              <a:rPr lang="en-US" dirty="0" smtClean="0"/>
              <a:t> GC, </a:t>
            </a:r>
            <a:r>
              <a:rPr lang="en-US" dirty="0" err="1" smtClean="0"/>
              <a:t>Orcutt</a:t>
            </a:r>
            <a:r>
              <a:rPr lang="en-US" dirty="0" smtClean="0"/>
              <a:t> DR, </a:t>
            </a:r>
            <a:r>
              <a:rPr lang="en-US" dirty="0" err="1" smtClean="0"/>
              <a:t>Edson</a:t>
            </a:r>
            <a:r>
              <a:rPr lang="en-US" dirty="0" smtClean="0"/>
              <a:t> CJ: The multiple-ligament injured knee: Evaluation, treatment, and results. Arthroscopy. 2005:21:471-486. PMID:15800529 (Link to Abstract)</a:t>
            </a:r>
          </a:p>
          <a:p>
            <a:endParaRPr lang="en-US" dirty="0"/>
          </a:p>
        </p:txBody>
      </p:sp>
    </p:spTree>
    <p:extLst>
      <p:ext uri="{BB962C8B-B14F-4D97-AF65-F5344CB8AC3E}">
        <p14:creationId xmlns:p14="http://schemas.microsoft.com/office/powerpoint/2010/main" val="388182653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p:txBody>
          <a:bodyPr>
            <a:normAutofit/>
          </a:bodyPr>
          <a:lstStyle/>
          <a:p>
            <a:pPr>
              <a:lnSpc>
                <a:spcPct val="90000"/>
              </a:lnSpc>
              <a:buFont typeface="Wingdings" pitchFamily="2" charset="2"/>
              <a:buNone/>
            </a:pPr>
            <a:r>
              <a:rPr lang="en-US" sz="2400" dirty="0"/>
              <a:t>A 25-year-old man injured his knee in a motor vehicle collision. Abnormal examination findings include 10° increased external </a:t>
            </a:r>
            <a:r>
              <a:rPr lang="en-US" sz="2400" dirty="0" err="1"/>
              <a:t>tibial</a:t>
            </a:r>
            <a:r>
              <a:rPr lang="en-US" sz="2400" dirty="0"/>
              <a:t> rotation at 30° and 90° knee flexion. What additional examination finding is expected?</a:t>
            </a:r>
          </a:p>
          <a:p>
            <a:pPr>
              <a:lnSpc>
                <a:spcPct val="90000"/>
              </a:lnSpc>
            </a:pPr>
            <a:r>
              <a:rPr lang="en-US" sz="2400" dirty="0"/>
              <a:t>1- Increased opening to valgus stress at 30° of knee flexion</a:t>
            </a:r>
          </a:p>
          <a:p>
            <a:pPr>
              <a:lnSpc>
                <a:spcPct val="90000"/>
              </a:lnSpc>
            </a:pPr>
            <a:r>
              <a:rPr lang="en-US" sz="2400" dirty="0"/>
              <a:t>2- Increased </a:t>
            </a:r>
            <a:r>
              <a:rPr lang="en-US" sz="2400" dirty="0" err="1"/>
              <a:t>varus</a:t>
            </a:r>
            <a:r>
              <a:rPr lang="en-US" sz="2400" dirty="0"/>
              <a:t> opening at 0° of knee flexion</a:t>
            </a:r>
          </a:p>
          <a:p>
            <a:pPr>
              <a:lnSpc>
                <a:spcPct val="90000"/>
              </a:lnSpc>
            </a:pPr>
            <a:r>
              <a:rPr lang="en-US" sz="2400" dirty="0"/>
              <a:t>3- Positive apprehension sign with lateral patellar translation</a:t>
            </a:r>
          </a:p>
          <a:p>
            <a:pPr>
              <a:lnSpc>
                <a:spcPct val="90000"/>
              </a:lnSpc>
            </a:pPr>
            <a:r>
              <a:rPr lang="en-US" sz="2400" dirty="0"/>
              <a:t>4- Positive pivot shift test</a:t>
            </a:r>
          </a:p>
          <a:p>
            <a:pPr>
              <a:lnSpc>
                <a:spcPct val="90000"/>
              </a:lnSpc>
            </a:pPr>
            <a:r>
              <a:rPr lang="en-US" sz="2400" dirty="0"/>
              <a:t>5- Medial </a:t>
            </a:r>
            <a:r>
              <a:rPr lang="en-US" sz="2400" dirty="0" err="1"/>
              <a:t>tibial</a:t>
            </a:r>
            <a:r>
              <a:rPr lang="en-US" sz="2400" dirty="0"/>
              <a:t> plateau rests 10 mm anterior to the medial femoral condyle</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71349630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648691" y="1003158"/>
            <a:ext cx="8575964" cy="5262979"/>
          </a:xfrm>
          <a:prstGeom prst="rect">
            <a:avLst/>
          </a:prstGeom>
          <a:noFill/>
          <a:ln w="9525">
            <a:noFill/>
            <a:miter lim="800000"/>
            <a:headEnd/>
            <a:tailEnd/>
          </a:ln>
          <a:effectLst/>
        </p:spPr>
        <p:txBody>
          <a:bodyPr wrap="square">
            <a:spAutoFit/>
          </a:bodyPr>
          <a:lstStyle/>
          <a:p>
            <a:pPr>
              <a:spcBef>
                <a:spcPct val="50000"/>
              </a:spcBef>
            </a:pPr>
            <a:r>
              <a:rPr lang="en-US" sz="2400" dirty="0"/>
              <a:t>Preferred Response: 2</a:t>
            </a:r>
          </a:p>
          <a:p>
            <a:pPr>
              <a:spcBef>
                <a:spcPct val="50000"/>
              </a:spcBef>
            </a:pPr>
            <a:r>
              <a:rPr lang="en-US" sz="2400" dirty="0"/>
              <a:t>Recommended Reading(s):</a:t>
            </a:r>
          </a:p>
          <a:p>
            <a:pPr>
              <a:spcBef>
                <a:spcPct val="50000"/>
              </a:spcBef>
            </a:pPr>
            <a:r>
              <a:rPr lang="en-US" sz="2400" dirty="0" err="1"/>
              <a:t>LaPrade</a:t>
            </a:r>
            <a:r>
              <a:rPr lang="en-US" sz="2400" dirty="0"/>
              <a:t> RF, Terry GC: Injuries to the posterolateral aspect of the knee: Association of</a:t>
            </a:r>
          </a:p>
          <a:p>
            <a:pPr>
              <a:spcBef>
                <a:spcPct val="50000"/>
              </a:spcBef>
            </a:pPr>
            <a:r>
              <a:rPr lang="en-US" sz="2400" dirty="0"/>
              <a:t>anatomic injury patterns with clinical instability. Am J Sports Med 1997;25:433-438.</a:t>
            </a:r>
          </a:p>
          <a:p>
            <a:pPr>
              <a:spcBef>
                <a:spcPct val="50000"/>
              </a:spcBef>
            </a:pPr>
            <a:r>
              <a:rPr lang="en-US" sz="2400" dirty="0" err="1"/>
              <a:t>Gollehon</a:t>
            </a:r>
            <a:r>
              <a:rPr lang="en-US" sz="2400" dirty="0"/>
              <a:t> DL, </a:t>
            </a:r>
            <a:r>
              <a:rPr lang="en-US" sz="2400" dirty="0" err="1"/>
              <a:t>Torzilli</a:t>
            </a:r>
            <a:r>
              <a:rPr lang="en-US" sz="2400" dirty="0"/>
              <a:t> PA, Warren RF: The role of posterolateral and cruciate ligaments in</a:t>
            </a:r>
          </a:p>
          <a:p>
            <a:pPr>
              <a:spcBef>
                <a:spcPct val="50000"/>
              </a:spcBef>
            </a:pPr>
            <a:r>
              <a:rPr lang="en-US" sz="2400" dirty="0"/>
              <a:t>the stability of the human knee: A biomechanical study. J Bone Joint </a:t>
            </a:r>
            <a:r>
              <a:rPr lang="en-US" sz="2400" dirty="0" err="1"/>
              <a:t>Surg</a:t>
            </a:r>
            <a:r>
              <a:rPr lang="en-US" sz="2400" dirty="0"/>
              <a:t> Am</a:t>
            </a:r>
          </a:p>
          <a:p>
            <a:pPr>
              <a:spcBef>
                <a:spcPct val="50000"/>
              </a:spcBef>
            </a:pPr>
            <a:r>
              <a:rPr lang="en-US" sz="2400" dirty="0"/>
              <a:t>1987;69:233-242.</a:t>
            </a:r>
          </a:p>
        </p:txBody>
      </p:sp>
    </p:spTree>
    <p:extLst>
      <p:ext uri="{BB962C8B-B14F-4D97-AF65-F5344CB8AC3E}">
        <p14:creationId xmlns:p14="http://schemas.microsoft.com/office/powerpoint/2010/main" val="313365148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550719" y="1258840"/>
            <a:ext cx="11398828" cy="4840624"/>
          </a:xfrm>
        </p:spPr>
        <p:txBody>
          <a:bodyPr>
            <a:normAutofit/>
          </a:bodyPr>
          <a:lstStyle/>
          <a:p>
            <a:pPr>
              <a:lnSpc>
                <a:spcPct val="90000"/>
              </a:lnSpc>
              <a:buFont typeface="Wingdings" pitchFamily="2" charset="2"/>
              <a:buNone/>
            </a:pPr>
            <a:r>
              <a:rPr lang="en-US" sz="2000" dirty="0"/>
              <a:t>A 25-year-old competitive soccer player has chronic anterior knee pain and reports “sloppiness” since injuring it in a collision with another player 2 months ago. He missed several weeks of practice but has since attempted a return to play. Examination reveals no quadriceps atrophy, standing </a:t>
            </a:r>
            <a:r>
              <a:rPr lang="en-US" sz="2000" dirty="0" err="1"/>
              <a:t>varus</a:t>
            </a:r>
            <a:r>
              <a:rPr lang="en-US" sz="2000" dirty="0"/>
              <a:t> alignment of 8°, a posterior sag sign, 3+ posterior drawer, 2+ </a:t>
            </a:r>
            <a:r>
              <a:rPr lang="en-US" sz="2000" dirty="0" err="1"/>
              <a:t>varus</a:t>
            </a:r>
            <a:r>
              <a:rPr lang="en-US" sz="2000" dirty="0"/>
              <a:t> instability in extension, 3+ </a:t>
            </a:r>
            <a:r>
              <a:rPr lang="en-US" sz="2000" dirty="0" err="1"/>
              <a:t>varus</a:t>
            </a:r>
            <a:r>
              <a:rPr lang="en-US" sz="2000" dirty="0"/>
              <a:t> instability at 30°, and 20° increased prone external rotation at 30° and 90°. He walks with a </a:t>
            </a:r>
            <a:r>
              <a:rPr lang="en-US" sz="2000" dirty="0" err="1"/>
              <a:t>varus</a:t>
            </a:r>
            <a:r>
              <a:rPr lang="en-US" sz="2000" dirty="0"/>
              <a:t> thrust. What is the best treatment option?</a:t>
            </a:r>
          </a:p>
          <a:p>
            <a:pPr>
              <a:lnSpc>
                <a:spcPct val="90000"/>
              </a:lnSpc>
            </a:pPr>
            <a:r>
              <a:rPr lang="en-US" sz="2000" dirty="0"/>
              <a:t>1- High </a:t>
            </a:r>
            <a:r>
              <a:rPr lang="en-US" sz="2000" dirty="0" err="1"/>
              <a:t>tibial</a:t>
            </a:r>
            <a:r>
              <a:rPr lang="en-US" sz="2000" dirty="0"/>
              <a:t> osteotomy</a:t>
            </a:r>
          </a:p>
          <a:p>
            <a:pPr>
              <a:lnSpc>
                <a:spcPct val="90000"/>
              </a:lnSpc>
            </a:pPr>
            <a:r>
              <a:rPr lang="en-US" sz="2000" dirty="0"/>
              <a:t>2- Reconstruction of the posterior cruciate ligament (PCL) and repair of the posterolateral</a:t>
            </a:r>
          </a:p>
          <a:p>
            <a:pPr>
              <a:lnSpc>
                <a:spcPct val="90000"/>
              </a:lnSpc>
            </a:pPr>
            <a:r>
              <a:rPr lang="en-US" sz="2000" dirty="0"/>
              <a:t>corner (PLC)</a:t>
            </a:r>
          </a:p>
          <a:p>
            <a:pPr>
              <a:lnSpc>
                <a:spcPct val="90000"/>
              </a:lnSpc>
            </a:pPr>
            <a:r>
              <a:rPr lang="en-US" sz="2000" dirty="0"/>
              <a:t>3- Reconstruction of the PCL</a:t>
            </a:r>
          </a:p>
          <a:p>
            <a:pPr>
              <a:lnSpc>
                <a:spcPct val="90000"/>
              </a:lnSpc>
            </a:pPr>
            <a:r>
              <a:rPr lang="en-US" sz="2000" dirty="0"/>
              <a:t>4- Reconstruction of the PCL and PLC</a:t>
            </a:r>
          </a:p>
          <a:p>
            <a:pPr>
              <a:lnSpc>
                <a:spcPct val="90000"/>
              </a:lnSpc>
            </a:pPr>
            <a:r>
              <a:rPr lang="en-US" sz="2000" dirty="0"/>
              <a:t>5- High </a:t>
            </a:r>
            <a:r>
              <a:rPr lang="en-US" sz="2000" dirty="0" err="1"/>
              <a:t>tibial</a:t>
            </a:r>
            <a:r>
              <a:rPr lang="en-US" sz="2000" dirty="0"/>
              <a:t> osteotomy and PCL/PLC reconstruction</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90938251"/>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209800" y="1724891"/>
            <a:ext cx="2935612" cy="461665"/>
          </a:xfrm>
          <a:prstGeom prst="rect">
            <a:avLst/>
          </a:prstGeom>
          <a:noFill/>
          <a:ln w="9525">
            <a:noFill/>
            <a:miter lim="800000"/>
            <a:headEnd/>
            <a:tailEnd/>
          </a:ln>
          <a:effectLst/>
        </p:spPr>
        <p:txBody>
          <a:bodyPr wrap="none">
            <a:spAutoFit/>
          </a:bodyPr>
          <a:lstStyle/>
          <a:p>
            <a:r>
              <a:rPr lang="en-US" sz="2400" dirty="0"/>
              <a:t>Preferred Response: 5</a:t>
            </a:r>
          </a:p>
        </p:txBody>
      </p:sp>
      <p:sp>
        <p:nvSpPr>
          <p:cNvPr id="38915" name="Rectangle 3"/>
          <p:cNvSpPr>
            <a:spLocks noChangeArrowheads="1"/>
          </p:cNvSpPr>
          <p:nvPr/>
        </p:nvSpPr>
        <p:spPr bwMode="auto">
          <a:xfrm>
            <a:off x="2209800" y="2438400"/>
            <a:ext cx="7696200" cy="3785652"/>
          </a:xfrm>
          <a:prstGeom prst="rect">
            <a:avLst/>
          </a:prstGeom>
          <a:noFill/>
          <a:ln w="9525">
            <a:noFill/>
            <a:miter lim="800000"/>
            <a:headEnd/>
            <a:tailEnd/>
          </a:ln>
          <a:effectLst/>
        </p:spPr>
        <p:txBody>
          <a:bodyPr>
            <a:spAutoFit/>
          </a:bodyPr>
          <a:lstStyle/>
          <a:p>
            <a:pPr>
              <a:spcBef>
                <a:spcPct val="50000"/>
              </a:spcBef>
            </a:pPr>
            <a:r>
              <a:rPr lang="en-US" sz="2400" dirty="0"/>
              <a:t>Recommended Reading(s):</a:t>
            </a:r>
          </a:p>
          <a:p>
            <a:pPr>
              <a:spcBef>
                <a:spcPct val="50000"/>
              </a:spcBef>
            </a:pPr>
            <a:r>
              <a:rPr lang="en-US" sz="2400" dirty="0"/>
              <a:t>Garrick JG (</a:t>
            </a:r>
            <a:r>
              <a:rPr lang="en-US" sz="2400" dirty="0" err="1"/>
              <a:t>ed</a:t>
            </a:r>
            <a:r>
              <a:rPr lang="en-US" sz="2400" dirty="0"/>
              <a:t>): </a:t>
            </a:r>
            <a:r>
              <a:rPr lang="en-US" sz="2400" dirty="0" err="1"/>
              <a:t>Orthopaedic</a:t>
            </a:r>
            <a:r>
              <a:rPr lang="en-US" sz="2400" dirty="0"/>
              <a:t> Knowledge Update: Sports Medicine 3. Rosemont, IL,</a:t>
            </a:r>
          </a:p>
          <a:p>
            <a:pPr>
              <a:spcBef>
                <a:spcPct val="50000"/>
              </a:spcBef>
            </a:pPr>
            <a:r>
              <a:rPr lang="en-US" sz="2400" dirty="0"/>
              <a:t>American Academy of </a:t>
            </a:r>
            <a:r>
              <a:rPr lang="en-US" sz="2400" dirty="0" err="1"/>
              <a:t>Orthopaedic</a:t>
            </a:r>
            <a:r>
              <a:rPr lang="en-US" sz="2400" dirty="0"/>
              <a:t> Surgeons, 2004, pp 183-197.</a:t>
            </a:r>
          </a:p>
          <a:p>
            <a:pPr>
              <a:spcBef>
                <a:spcPct val="50000"/>
              </a:spcBef>
            </a:pPr>
            <a:r>
              <a:rPr lang="en-US" sz="2400" dirty="0" err="1"/>
              <a:t>Giffin</a:t>
            </a:r>
            <a:r>
              <a:rPr lang="en-US" sz="2400" dirty="0"/>
              <a:t> JR, </a:t>
            </a:r>
            <a:r>
              <a:rPr lang="en-US" sz="2400" dirty="0" err="1"/>
              <a:t>Vogrin</a:t>
            </a:r>
            <a:r>
              <a:rPr lang="en-US" sz="2400" dirty="0"/>
              <a:t> TM, </a:t>
            </a:r>
            <a:r>
              <a:rPr lang="en-US" sz="2400" dirty="0" err="1"/>
              <a:t>Zantop</a:t>
            </a:r>
            <a:r>
              <a:rPr lang="en-US" sz="2400" dirty="0"/>
              <a:t> T, et al: Effects of increasing </a:t>
            </a:r>
            <a:r>
              <a:rPr lang="en-US" sz="2400" dirty="0" err="1"/>
              <a:t>tibial</a:t>
            </a:r>
            <a:r>
              <a:rPr lang="en-US" sz="2400" dirty="0"/>
              <a:t> slope on the biomechanics</a:t>
            </a:r>
          </a:p>
          <a:p>
            <a:pPr>
              <a:spcBef>
                <a:spcPct val="50000"/>
              </a:spcBef>
            </a:pPr>
            <a:r>
              <a:rPr lang="en-US" sz="2400" dirty="0"/>
              <a:t>of the knee. Am J Sports Med 2004;32:376-382.</a:t>
            </a:r>
          </a:p>
        </p:txBody>
      </p:sp>
    </p:spTree>
    <p:extLst>
      <p:ext uri="{BB962C8B-B14F-4D97-AF65-F5344CB8AC3E}">
        <p14:creationId xmlns:p14="http://schemas.microsoft.com/office/powerpoint/2010/main" val="1108164061"/>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p:txBody>
          <a:bodyPr>
            <a:normAutofit/>
          </a:bodyPr>
          <a:lstStyle/>
          <a:p>
            <a:r>
              <a:rPr lang="en-US" sz="2400" dirty="0">
                <a:effectLst/>
              </a:rPr>
              <a:t>What anatomic structure inserts most anteriorly on the proximal fibula?</a:t>
            </a:r>
          </a:p>
          <a:p>
            <a:r>
              <a:rPr lang="en-US" sz="2400" dirty="0">
                <a:effectLst/>
              </a:rPr>
              <a:t>1- Sartorius</a:t>
            </a:r>
          </a:p>
          <a:p>
            <a:r>
              <a:rPr lang="en-US" sz="2400" dirty="0">
                <a:effectLst/>
              </a:rPr>
              <a:t>2- Iliotibial band</a:t>
            </a:r>
          </a:p>
          <a:p>
            <a:r>
              <a:rPr lang="en-US" sz="2400" dirty="0">
                <a:effectLst/>
              </a:rPr>
              <a:t>3- Biceps </a:t>
            </a:r>
            <a:r>
              <a:rPr lang="en-US" sz="2400" dirty="0" err="1">
                <a:effectLst/>
              </a:rPr>
              <a:t>femoris</a:t>
            </a:r>
            <a:endParaRPr lang="en-US" sz="2400" dirty="0">
              <a:effectLst/>
            </a:endParaRPr>
          </a:p>
          <a:p>
            <a:r>
              <a:rPr lang="en-US" sz="2400" dirty="0">
                <a:effectLst/>
              </a:rPr>
              <a:t>4- </a:t>
            </a:r>
            <a:r>
              <a:rPr lang="en-US" sz="2400" dirty="0" err="1">
                <a:effectLst/>
              </a:rPr>
              <a:t>Popliteofibular</a:t>
            </a:r>
            <a:r>
              <a:rPr lang="en-US" sz="2400" dirty="0">
                <a:effectLst/>
              </a:rPr>
              <a:t> ligament</a:t>
            </a:r>
          </a:p>
          <a:p>
            <a:r>
              <a:rPr lang="en-US" sz="2400" dirty="0">
                <a:effectLst/>
              </a:rPr>
              <a:t>5- Lateral collateral ligament</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59436634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808018" y="1213861"/>
            <a:ext cx="7467600" cy="4816703"/>
          </a:xfrm>
          <a:prstGeom prst="rect">
            <a:avLst/>
          </a:prstGeom>
          <a:noFill/>
          <a:ln w="9525">
            <a:noFill/>
            <a:miter lim="800000"/>
            <a:headEnd/>
            <a:tailEnd/>
          </a:ln>
          <a:effectLst/>
        </p:spPr>
        <p:txBody>
          <a:bodyPr>
            <a:spAutoFit/>
          </a:bodyPr>
          <a:lstStyle/>
          <a:p>
            <a:pPr>
              <a:spcBef>
                <a:spcPct val="50000"/>
              </a:spcBef>
            </a:pPr>
            <a:r>
              <a:rPr lang="en-US" sz="2000" dirty="0"/>
              <a:t>Preferred Response: 5</a:t>
            </a:r>
          </a:p>
          <a:p>
            <a:pPr>
              <a:spcBef>
                <a:spcPct val="50000"/>
              </a:spcBef>
            </a:pPr>
            <a:r>
              <a:rPr lang="en-US" sz="2000" dirty="0"/>
              <a:t>Recommended Reading(s):</a:t>
            </a:r>
          </a:p>
          <a:p>
            <a:pPr>
              <a:spcBef>
                <a:spcPct val="50000"/>
              </a:spcBef>
            </a:pPr>
            <a:r>
              <a:rPr lang="en-US" sz="2000" dirty="0" err="1"/>
              <a:t>LaPrade</a:t>
            </a:r>
            <a:r>
              <a:rPr lang="en-US" sz="2000" dirty="0"/>
              <a:t> RF, Ly TV, </a:t>
            </a:r>
            <a:r>
              <a:rPr lang="en-US" sz="2000" dirty="0" err="1"/>
              <a:t>Wentorf</a:t>
            </a:r>
            <a:r>
              <a:rPr lang="en-US" sz="2000" dirty="0"/>
              <a:t> FA, et al: The posterolateral attachments of the knee: A</a:t>
            </a:r>
          </a:p>
          <a:p>
            <a:pPr>
              <a:spcBef>
                <a:spcPct val="50000"/>
              </a:spcBef>
            </a:pPr>
            <a:r>
              <a:rPr lang="en-US" sz="2000" dirty="0"/>
              <a:t>qualitative and quantitative morphologic analysis of the fibular collateral ligament, popliteus</a:t>
            </a:r>
          </a:p>
          <a:p>
            <a:pPr>
              <a:spcBef>
                <a:spcPct val="50000"/>
              </a:spcBef>
            </a:pPr>
            <a:r>
              <a:rPr lang="en-US" sz="2000" dirty="0"/>
              <a:t>tendon, </a:t>
            </a:r>
            <a:r>
              <a:rPr lang="en-US" sz="2000" dirty="0" err="1"/>
              <a:t>popliteofibular</a:t>
            </a:r>
            <a:r>
              <a:rPr lang="en-US" sz="2000" dirty="0"/>
              <a:t> ligament, and lateral gastrocnemius tendon. Am J Sports Med</a:t>
            </a:r>
          </a:p>
          <a:p>
            <a:pPr>
              <a:spcBef>
                <a:spcPct val="50000"/>
              </a:spcBef>
            </a:pPr>
            <a:r>
              <a:rPr lang="en-US" sz="2000" dirty="0"/>
              <a:t>2003;31:854-860.</a:t>
            </a:r>
          </a:p>
          <a:p>
            <a:pPr>
              <a:spcBef>
                <a:spcPct val="50000"/>
              </a:spcBef>
            </a:pPr>
            <a:r>
              <a:rPr lang="en-US" sz="2000" dirty="0" err="1"/>
              <a:t>Stannard</a:t>
            </a:r>
            <a:r>
              <a:rPr lang="en-US" sz="2000" dirty="0"/>
              <a:t> JP, Brown SL, Farris RC, et al: The posterolateral corner of the knee: Repair</a:t>
            </a:r>
          </a:p>
          <a:p>
            <a:pPr>
              <a:spcBef>
                <a:spcPct val="50000"/>
              </a:spcBef>
            </a:pPr>
            <a:r>
              <a:rPr lang="en-US" sz="2000" dirty="0"/>
              <a:t>versus reconstruction. Am J Sports Med 2005;33:881-888.</a:t>
            </a:r>
          </a:p>
        </p:txBody>
      </p:sp>
    </p:spTree>
    <p:extLst>
      <p:ext uri="{BB962C8B-B14F-4D97-AF65-F5344CB8AC3E}">
        <p14:creationId xmlns:p14="http://schemas.microsoft.com/office/powerpoint/2010/main" val="58084894"/>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p:txBody>
      </p:sp>
      <p:sp>
        <p:nvSpPr>
          <p:cNvPr id="22" name="Rectangle 22"/>
          <p:cNvSpPr>
            <a:spLocks noChangeArrowheads="1"/>
          </p:cNvSpPr>
          <p:nvPr/>
        </p:nvSpPr>
        <p:spPr bwMode="auto">
          <a:xfrm rot="10800000" flipV="1">
            <a:off x="1345767" y="1658408"/>
            <a:ext cx="8811492" cy="34163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All of the following are true regarding grade III medial collateral ligament (MCL) tears of the knee EXCEPT:</a:t>
            </a:r>
            <a:r>
              <a:rPr kumimoji="0" lang="en-US" altLang="en-US" b="0" i="0" u="none" strike="noStrike" cap="none" normalizeH="0" baseline="0" dirty="0" smtClean="0">
                <a:ln>
                  <a:noFill/>
                </a:ln>
                <a:solidFill>
                  <a:srgbClr val="22229C"/>
                </a:solidFill>
                <a:effectLst/>
                <a:latin typeface="Arial" panose="020B0604020202020204" pitchFamily="34" charset="0"/>
                <a:cs typeface="Arial" panose="020B0604020202020204" pitchFamily="34" charset="0"/>
                <a:hlinkClick r:id="rId2"/>
              </a:rPr>
              <a:t>   </a:t>
            </a:r>
            <a:r>
              <a:rPr kumimoji="0" lang="en-US" altLang="en-US" sz="1400" b="0" i="0" u="none" strike="noStrike" cap="none" normalizeH="0" baseline="0" dirty="0" smtClean="0">
                <a:ln>
                  <a:noFill/>
                </a:ln>
                <a:solidFill>
                  <a:srgbClr val="22229C"/>
                </a:solidFill>
                <a:effectLst/>
                <a:latin typeface="Arial" panose="020B0604020202020204" pitchFamily="34" charset="0"/>
                <a:cs typeface="Arial" panose="020B0604020202020204" pitchFamily="34" charset="0"/>
                <a:hlinkClick r:id="rId2"/>
              </a:rPr>
              <a:t> </a:t>
            </a:r>
            <a:r>
              <a:rPr kumimoji="0" lang="en-US" altLang="en-US" b="0" i="0" u="none" strike="noStrike" cap="none" normalizeH="0" baseline="0" dirty="0" smtClean="0">
                <a:ln>
                  <a:noFill/>
                </a:ln>
                <a:solidFill>
                  <a:srgbClr val="22229C"/>
                </a:solidFill>
                <a:effectLst/>
                <a:latin typeface="Arial" panose="020B0604020202020204" pitchFamily="34" charset="0"/>
                <a:cs typeface="Arial" panose="020B0604020202020204" pitchFamily="34" charset="0"/>
                <a:hlinkClick r:id="rId2"/>
              </a:rPr>
              <a:t>Review Topic</a:t>
            </a:r>
            <a:endParaRPr kumimoji="0" lang="en-US" altLang="en-US" sz="16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22229C"/>
                </a:solidFill>
                <a:effectLst/>
                <a:latin typeface="Arial" panose="020B0604020202020204" pitchFamily="34" charset="0"/>
                <a:cs typeface="Arial" panose="020B0604020202020204" pitchFamily="34" charset="0"/>
              </a:rPr>
              <a:t/>
            </a:r>
            <a:br>
              <a:rPr kumimoji="0" lang="en-US" altLang="en-US" b="0" i="0" u="none" strike="noStrike" cap="none" normalizeH="0" baseline="0" dirty="0" smtClean="0">
                <a:ln>
                  <a:noFill/>
                </a:ln>
                <a:solidFill>
                  <a:srgbClr val="22229C"/>
                </a:solidFill>
                <a:effectLst/>
                <a:latin typeface="Arial" panose="020B0604020202020204" pitchFamily="34" charset="0"/>
                <a:cs typeface="Arial" panose="020B0604020202020204" pitchFamily="34" charset="0"/>
              </a:rPr>
            </a:br>
            <a:endParaRPr kumimoji="0" lang="en-US" altLang="en-US" b="0" i="0" u="none" strike="noStrike" cap="none" normalizeH="0" baseline="0" dirty="0" smtClean="0">
              <a:ln>
                <a:noFill/>
              </a:ln>
              <a:solidFill>
                <a:srgbClr val="22229C"/>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1.  Proximal ruptures have decreased residual valgus laxity following </a:t>
            </a:r>
            <a:r>
              <a:rPr kumimoji="0" lang="en-US" altLang="en-US" b="0" i="0" u="none" strike="noStrike" cap="none" normalizeH="0" baseline="0" dirty="0" err="1" smtClean="0">
                <a:ln>
                  <a:noFill/>
                </a:ln>
                <a:solidFill>
                  <a:srgbClr val="333333"/>
                </a:solidFill>
                <a:effectLst/>
                <a:latin typeface="Arial" panose="020B0604020202020204" pitchFamily="34" charset="0"/>
                <a:cs typeface="Arial" panose="020B0604020202020204" pitchFamily="34" charset="0"/>
              </a:rPr>
              <a:t>nonoperative</a:t>
            </a: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 treatment than distal ruptures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2.  They result in greater than 10 mm of valgus opening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3.  They can result in a </a:t>
            </a:r>
            <a:r>
              <a:rPr kumimoji="0" lang="en-US" altLang="en-US" b="0" i="0" u="none" strike="noStrike" cap="none" normalizeH="0" baseline="0" dirty="0" err="1" smtClean="0">
                <a:ln>
                  <a:noFill/>
                </a:ln>
                <a:solidFill>
                  <a:srgbClr val="333333"/>
                </a:solidFill>
                <a:effectLst/>
                <a:latin typeface="Arial" panose="020B0604020202020204" pitchFamily="34" charset="0"/>
                <a:cs typeface="Arial" panose="020B0604020202020204" pitchFamily="34" charset="0"/>
              </a:rPr>
              <a:t>Stener</a:t>
            </a: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-type lesion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4.  They require operative repair when there is a concomitant anterior cruciate ligament tear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5.  Proximal ruptures have better healing potential with </a:t>
            </a:r>
            <a:r>
              <a:rPr kumimoji="0" lang="en-US" altLang="en-US" b="0" i="0" u="none" strike="noStrike" cap="none" normalizeH="0" baseline="0" dirty="0" err="1" smtClean="0">
                <a:ln>
                  <a:noFill/>
                </a:ln>
                <a:solidFill>
                  <a:srgbClr val="333333"/>
                </a:solidFill>
                <a:effectLst/>
                <a:latin typeface="Arial" panose="020B0604020202020204" pitchFamily="34" charset="0"/>
                <a:cs typeface="Arial" panose="020B0604020202020204" pitchFamily="34" charset="0"/>
              </a:rPr>
              <a:t>nonoperative</a:t>
            </a:r>
            <a:r>
              <a:rPr kumimoji="0" lang="en-US" altLang="en-US" b="0" i="0" u="none" strike="noStrike" cap="none" normalizeH="0" baseline="0" dirty="0" smtClean="0">
                <a:ln>
                  <a:noFill/>
                </a:ln>
                <a:solidFill>
                  <a:srgbClr val="333333"/>
                </a:solidFill>
                <a:effectLst/>
                <a:latin typeface="Arial" panose="020B0604020202020204" pitchFamily="34" charset="0"/>
                <a:cs typeface="Arial" panose="020B0604020202020204" pitchFamily="34" charset="0"/>
              </a:rPr>
              <a:t> treatment than distal ruptures</a:t>
            </a:r>
            <a:endParaRPr kumimoji="0" lang="en-US" altLang="en-US" b="0" i="0" u="none" strike="noStrike" cap="none" normalizeH="0" baseline="0" dirty="0" smtClean="0">
              <a:ln>
                <a:noFill/>
              </a:ln>
              <a:solidFill>
                <a:srgbClr val="22229C"/>
              </a:solidFill>
              <a:effectLst/>
              <a:latin typeface="Arial" panose="020B0604020202020204" pitchFamily="34" charset="0"/>
              <a:cs typeface="Arial" panose="020B0604020202020204" pitchFamily="34" charset="0"/>
            </a:endParaRPr>
          </a:p>
        </p:txBody>
      </p:sp>
      <p:pic>
        <p:nvPicPr>
          <p:cNvPr id="8215" name="Picture 23" descr="Topic">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050" y="-609600"/>
            <a:ext cx="133350" cy="13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30334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1" y="1433946"/>
            <a:ext cx="10131425" cy="4668982"/>
          </a:xfrm>
        </p:spPr>
        <p:txBody>
          <a:bodyPr>
            <a:normAutofit lnSpcReduction="10000"/>
          </a:bodyPr>
          <a:lstStyle/>
          <a:p>
            <a:r>
              <a:rPr lang="en-US" u="sng" dirty="0"/>
              <a:t>PREFERRED RESPONSE ▶</a:t>
            </a:r>
            <a:r>
              <a:rPr lang="en-US" dirty="0"/>
              <a:t> 4</a:t>
            </a:r>
          </a:p>
          <a:p>
            <a:r>
              <a:rPr lang="en-US" dirty="0"/>
              <a:t>Grade III indicates a complete rupture of the MCL with greater than 10mm of opening on valgus stress. Careful evaluation is needed to evaluate for concomitant injuries such as medial meniscus and ACL tears. However, the presence of an ACL tear does not preclude </a:t>
            </a:r>
            <a:r>
              <a:rPr lang="en-US" dirty="0" err="1"/>
              <a:t>nonoperative</a:t>
            </a:r>
            <a:r>
              <a:rPr lang="en-US" dirty="0"/>
              <a:t> treatment. Timing of ACL reconstruction with a concomitant MCL sprain should be delayed proportional to the extent of MCL damage. (Grade I injuries, 3-4 weeks; grade II injuries, 4-6 weeks; grade III injuries, 6-8 weeks.)</a:t>
            </a:r>
            <a:br>
              <a:rPr lang="en-US" dirty="0"/>
            </a:br>
            <a:r>
              <a:rPr lang="en-US" dirty="0"/>
              <a:t/>
            </a:r>
            <a:br>
              <a:rPr lang="en-US" dirty="0"/>
            </a:br>
            <a:r>
              <a:rPr lang="en-US" dirty="0"/>
              <a:t>According to </a:t>
            </a:r>
            <a:r>
              <a:rPr lang="en-US" dirty="0" err="1"/>
              <a:t>Shelbourne</a:t>
            </a:r>
            <a:r>
              <a:rPr lang="en-US" dirty="0"/>
              <a:t> et al, many surgeons recommend </a:t>
            </a:r>
            <a:r>
              <a:rPr lang="en-US" dirty="0" err="1"/>
              <a:t>nonoperative</a:t>
            </a:r>
            <a:r>
              <a:rPr lang="en-US" dirty="0"/>
              <a:t> management of acute grade III MCL injuries occurring at the femoral origin or mid-substance, and primary repair of injuries at the </a:t>
            </a:r>
            <a:r>
              <a:rPr lang="en-US" dirty="0" err="1"/>
              <a:t>tibial</a:t>
            </a:r>
            <a:r>
              <a:rPr lang="en-US" dirty="0"/>
              <a:t> origin. Perhaps because of better vascularity, proximal tears tend to heal better than distal ones. In contrast, distal ruptures may heal with excessive valgus instability and occasionally result in a </a:t>
            </a:r>
            <a:r>
              <a:rPr lang="en-US" dirty="0" err="1"/>
              <a:t>Stener</a:t>
            </a:r>
            <a:r>
              <a:rPr lang="en-US" dirty="0"/>
              <a:t>-type lesion with the torn MCL flipped over the insertion of the pes </a:t>
            </a:r>
            <a:r>
              <a:rPr lang="en-US" dirty="0" err="1"/>
              <a:t>anserinus</a:t>
            </a:r>
            <a:r>
              <a:rPr lang="en-US" dirty="0"/>
              <a:t> where it is unable to heal normally. Illustration A is an MRI image showing a distal grade III rupture. </a:t>
            </a:r>
            <a:br>
              <a:rPr lang="en-US" dirty="0"/>
            </a:br>
            <a:r>
              <a:rPr lang="en-US" dirty="0"/>
              <a:t/>
            </a:r>
            <a:br>
              <a:rPr lang="en-US" dirty="0"/>
            </a:br>
            <a:r>
              <a:rPr lang="en-US" dirty="0"/>
              <a:t>The reference by Azar provides a review of the anatomy, clinical exam and treatment options for MCL tears.</a:t>
            </a:r>
          </a:p>
          <a:p>
            <a:pPr marL="0" indent="0">
              <a:buNone/>
            </a:pPr>
            <a:endParaRPr lang="en-US" dirty="0"/>
          </a:p>
        </p:txBody>
      </p:sp>
    </p:spTree>
    <p:extLst>
      <p:ext uri="{BB962C8B-B14F-4D97-AF65-F5344CB8AC3E}">
        <p14:creationId xmlns:p14="http://schemas.microsoft.com/office/powerpoint/2010/main" val="6999970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Semimembranosus</a:t>
            </a:r>
            <a:endParaRPr lang="en-US" dirty="0"/>
          </a:p>
        </p:txBody>
      </p:sp>
      <p:sp>
        <p:nvSpPr>
          <p:cNvPr id="3" name="Content Placeholder 2"/>
          <p:cNvSpPr>
            <a:spLocks noGrp="1"/>
          </p:cNvSpPr>
          <p:nvPr>
            <p:ph idx="1"/>
          </p:nvPr>
        </p:nvSpPr>
        <p:spPr>
          <a:xfrm>
            <a:off x="838200" y="2103437"/>
            <a:ext cx="4191000" cy="4525963"/>
          </a:xfrm>
        </p:spPr>
        <p:txBody>
          <a:bodyPr>
            <a:normAutofit/>
          </a:bodyPr>
          <a:lstStyle/>
          <a:p>
            <a:r>
              <a:rPr lang="en-US" sz="2400" dirty="0" smtClean="0"/>
              <a:t>Tension on POL during knee flexion thought to retract posterior horn of medial meniscus, preventing impingement.</a:t>
            </a:r>
            <a:endParaRPr lang="en-US" sz="2400"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295400"/>
            <a:ext cx="390271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395592"/>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References</a:t>
            </a:r>
            <a:endParaRPr lang="en-US" dirty="0"/>
          </a:p>
        </p:txBody>
      </p:sp>
      <p:sp>
        <p:nvSpPr>
          <p:cNvPr id="3" name="Content Placeholder 2"/>
          <p:cNvSpPr>
            <a:spLocks noGrp="1"/>
          </p:cNvSpPr>
          <p:nvPr>
            <p:ph idx="1"/>
          </p:nvPr>
        </p:nvSpPr>
        <p:spPr/>
        <p:txBody>
          <a:bodyPr>
            <a:normAutofit fontScale="70000" lnSpcReduction="20000"/>
          </a:bodyPr>
          <a:lstStyle/>
          <a:p>
            <a:r>
              <a:rPr lang="en-US" dirty="0" err="1" smtClean="0"/>
              <a:t>Ranawat</a:t>
            </a:r>
            <a:r>
              <a:rPr lang="en-US" dirty="0" smtClean="0"/>
              <a:t> A, Baker CL, Henry S, </a:t>
            </a:r>
            <a:r>
              <a:rPr lang="en-US" dirty="0" err="1" smtClean="0"/>
              <a:t>Harner</a:t>
            </a:r>
            <a:r>
              <a:rPr lang="en-US" dirty="0" smtClean="0"/>
              <a:t> CD: </a:t>
            </a:r>
            <a:r>
              <a:rPr lang="en-US" dirty="0" err="1" smtClean="0"/>
              <a:t>Posterolateral</a:t>
            </a:r>
            <a:r>
              <a:rPr lang="en-US" dirty="0" smtClean="0"/>
              <a:t> Corner Injury of the Knee: Evaluation and Management. JAAOS 2008; 16: 506-518.</a:t>
            </a:r>
          </a:p>
          <a:p>
            <a:r>
              <a:rPr lang="en-US" dirty="0" err="1" smtClean="0"/>
              <a:t>Gollehon</a:t>
            </a:r>
            <a:r>
              <a:rPr lang="en-US" dirty="0" smtClean="0"/>
              <a:t> DL, </a:t>
            </a:r>
            <a:r>
              <a:rPr lang="en-US" dirty="0" err="1" smtClean="0"/>
              <a:t>Torzilli</a:t>
            </a:r>
            <a:r>
              <a:rPr lang="en-US" dirty="0" smtClean="0"/>
              <a:t> PA, Warren RF: The role of the </a:t>
            </a:r>
            <a:r>
              <a:rPr lang="en-US" dirty="0" err="1" smtClean="0"/>
              <a:t>posterolateral</a:t>
            </a:r>
            <a:r>
              <a:rPr lang="en-US" dirty="0" smtClean="0"/>
              <a:t> and </a:t>
            </a:r>
            <a:r>
              <a:rPr lang="en-US" dirty="0" err="1" smtClean="0"/>
              <a:t>cruciate</a:t>
            </a:r>
            <a:r>
              <a:rPr lang="en-US" dirty="0" smtClean="0"/>
              <a:t> ligaments in the stability of the human knee: A biomechanical study. J Bone Joint </a:t>
            </a:r>
            <a:r>
              <a:rPr lang="en-US" dirty="0" err="1" smtClean="0"/>
              <a:t>Surg</a:t>
            </a:r>
            <a:r>
              <a:rPr lang="en-US" dirty="0" smtClean="0"/>
              <a:t> Am 1987; 69:233-242.</a:t>
            </a:r>
          </a:p>
          <a:p>
            <a:r>
              <a:rPr lang="en-US" dirty="0" err="1" smtClean="0"/>
              <a:t>Grood</a:t>
            </a:r>
            <a:r>
              <a:rPr lang="en-US" dirty="0" smtClean="0"/>
              <a:t> ES, </a:t>
            </a:r>
            <a:r>
              <a:rPr lang="en-US" dirty="0" err="1" smtClean="0"/>
              <a:t>Stowers</a:t>
            </a:r>
            <a:r>
              <a:rPr lang="en-US" dirty="0" smtClean="0"/>
              <a:t> SF, Noyes FR: Limits of movement in the human knee: Effect of sectioning of the posterior </a:t>
            </a:r>
            <a:r>
              <a:rPr lang="en-US" dirty="0" err="1" smtClean="0"/>
              <a:t>cruciate</a:t>
            </a:r>
            <a:r>
              <a:rPr lang="en-US" dirty="0" smtClean="0"/>
              <a:t> ligament and </a:t>
            </a:r>
            <a:r>
              <a:rPr lang="en-US" dirty="0" err="1" smtClean="0"/>
              <a:t>posterolateral</a:t>
            </a:r>
            <a:r>
              <a:rPr lang="en-US" dirty="0" smtClean="0"/>
              <a:t> structures. J Bone Joint </a:t>
            </a:r>
            <a:r>
              <a:rPr lang="en-US" dirty="0" err="1" smtClean="0"/>
              <a:t>Surg</a:t>
            </a:r>
            <a:r>
              <a:rPr lang="en-US" dirty="0" smtClean="0"/>
              <a:t> Am 1988; 70:88-97.</a:t>
            </a:r>
          </a:p>
          <a:p>
            <a:r>
              <a:rPr lang="en-US" dirty="0" smtClean="0"/>
              <a:t>Watanabe Y, Moriya H, Takahashi K, et al: Functional Anatomy of the </a:t>
            </a:r>
            <a:r>
              <a:rPr lang="en-US" dirty="0" err="1" smtClean="0"/>
              <a:t>posterolateral</a:t>
            </a:r>
            <a:r>
              <a:rPr lang="en-US" dirty="0" smtClean="0"/>
              <a:t> structures of the knee. Am J Sports Med 1996; 24: 311-316.</a:t>
            </a:r>
          </a:p>
          <a:p>
            <a:r>
              <a:rPr lang="en-US" dirty="0" smtClean="0"/>
              <a:t>Orthobullets.com</a:t>
            </a:r>
          </a:p>
          <a:p>
            <a:r>
              <a:rPr lang="en-US" dirty="0" err="1" smtClean="0"/>
              <a:t>LaPrade</a:t>
            </a:r>
            <a:r>
              <a:rPr lang="en-US" dirty="0" smtClean="0"/>
              <a:t> RF, Terry GC. Injuries to the </a:t>
            </a:r>
            <a:r>
              <a:rPr lang="en-US" dirty="0" err="1" smtClean="0"/>
              <a:t>posterolateral</a:t>
            </a:r>
            <a:r>
              <a:rPr lang="en-US" dirty="0" smtClean="0"/>
              <a:t> aspect of the knee. Association of anatomic injury patterns with clinical instability. Am J Sports Med. 1997 Jul-Aug;25(4):433-8.</a:t>
            </a:r>
          </a:p>
          <a:p>
            <a:r>
              <a:rPr lang="en-US" dirty="0" err="1" smtClean="0"/>
              <a:t>Fanelli</a:t>
            </a:r>
            <a:r>
              <a:rPr lang="en-US" dirty="0" smtClean="0"/>
              <a:t> GC, </a:t>
            </a:r>
            <a:r>
              <a:rPr lang="en-US" dirty="0" err="1" smtClean="0"/>
              <a:t>Orcutt</a:t>
            </a:r>
            <a:r>
              <a:rPr lang="en-US" dirty="0" smtClean="0"/>
              <a:t> DR, </a:t>
            </a:r>
            <a:r>
              <a:rPr lang="en-US" dirty="0" err="1" smtClean="0"/>
              <a:t>Edson</a:t>
            </a:r>
            <a:r>
              <a:rPr lang="en-US" dirty="0" smtClean="0"/>
              <a:t> CJ: The multiple-ligament injured knee: Evaluation, treatment, and results. Arthroscopy. 2005:21:471-486. </a:t>
            </a:r>
          </a:p>
          <a:p>
            <a:r>
              <a:rPr lang="en-US" dirty="0" smtClean="0"/>
              <a:t>Sung-Jae Kim, MD, PhD; Duck-Hyun </a:t>
            </a:r>
            <a:r>
              <a:rPr lang="en-US" dirty="0" err="1" smtClean="0"/>
              <a:t>Choi</a:t>
            </a:r>
            <a:r>
              <a:rPr lang="en-US" dirty="0" smtClean="0"/>
              <a:t>, MD; </a:t>
            </a:r>
            <a:r>
              <a:rPr lang="en-US" dirty="0" err="1" smtClean="0"/>
              <a:t>Byoung</a:t>
            </a:r>
            <a:r>
              <a:rPr lang="en-US" dirty="0" smtClean="0"/>
              <a:t>-Yoon Hwang, MD: The Influence of </a:t>
            </a:r>
            <a:r>
              <a:rPr lang="en-US" dirty="0" err="1" smtClean="0"/>
              <a:t>Posterolateral</a:t>
            </a:r>
            <a:r>
              <a:rPr lang="en-US" dirty="0" smtClean="0"/>
              <a:t> </a:t>
            </a:r>
            <a:r>
              <a:rPr lang="en-US" dirty="0" err="1" smtClean="0"/>
              <a:t>Rotatory</a:t>
            </a:r>
            <a:r>
              <a:rPr lang="en-US" dirty="0" smtClean="0"/>
              <a:t> Instability on ACL Reconstruction: Comparison Between Isolated ACL Reconstruction and ACL Reconstruction Combined with </a:t>
            </a:r>
            <a:r>
              <a:rPr lang="en-US" dirty="0" err="1" smtClean="0"/>
              <a:t>Posterolateral</a:t>
            </a:r>
            <a:r>
              <a:rPr lang="en-US" dirty="0" smtClean="0"/>
              <a:t> Corner </a:t>
            </a:r>
            <a:r>
              <a:rPr lang="en-US" dirty="0" err="1" smtClean="0"/>
              <a:t>Reconstruction.</a:t>
            </a:r>
            <a:r>
              <a:rPr lang="en-US" i="1" dirty="0" err="1" smtClean="0"/>
              <a:t>J</a:t>
            </a:r>
            <a:r>
              <a:rPr lang="en-US" i="1" dirty="0" smtClean="0"/>
              <a:t> Bone Joint </a:t>
            </a:r>
            <a:r>
              <a:rPr lang="en-US" i="1" dirty="0" err="1" smtClean="0"/>
              <a:t>Surg</a:t>
            </a:r>
            <a:r>
              <a:rPr lang="en-US" i="1" dirty="0" smtClean="0"/>
              <a:t> Am.</a:t>
            </a:r>
            <a:r>
              <a:rPr lang="en-US" dirty="0" smtClean="0"/>
              <a:t>  2012;94(3):253-259 .</a:t>
            </a:r>
          </a:p>
          <a:p>
            <a:endParaRPr lang="en-US" dirty="0"/>
          </a:p>
        </p:txBody>
      </p:sp>
    </p:spTree>
    <p:extLst>
      <p:ext uri="{BB962C8B-B14F-4D97-AF65-F5344CB8AC3E}">
        <p14:creationId xmlns:p14="http://schemas.microsoft.com/office/powerpoint/2010/main" val="290752140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xmlns=""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700</TotalTime>
  <Words>3866</Words>
  <Application>Microsoft Macintosh PowerPoint</Application>
  <PresentationFormat>Custom</PresentationFormat>
  <Paragraphs>545</Paragraphs>
  <Slides>90</Slides>
  <Notes>3</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Celestial</vt:lpstr>
      <vt:lpstr>Medial and Lateral Collateral Ligament Injuries</vt:lpstr>
      <vt:lpstr>Medial Collateral Ligament</vt:lpstr>
      <vt:lpstr>MCL:  Anatomy</vt:lpstr>
      <vt:lpstr>MCL:  Anatomy</vt:lpstr>
      <vt:lpstr>MCL:  Anatomy</vt:lpstr>
      <vt:lpstr>MCL:  Anatomy</vt:lpstr>
      <vt:lpstr>Posterior Oblique Ligament:  Anatomy</vt:lpstr>
      <vt:lpstr>PowerPoint Presentation</vt:lpstr>
      <vt:lpstr>Semimembranosus</vt:lpstr>
      <vt:lpstr>MCL:  Anatomy</vt:lpstr>
      <vt:lpstr>Medial Knee Stability</vt:lpstr>
      <vt:lpstr>MCL:  Anatomy</vt:lpstr>
      <vt:lpstr>MCL:  Layer 1</vt:lpstr>
      <vt:lpstr>MCL:  Between Layers 1 and 2</vt:lpstr>
      <vt:lpstr>MCL:  Layer 2</vt:lpstr>
      <vt:lpstr>MCL:  Layer 3</vt:lpstr>
      <vt:lpstr>MCL:  Biomechanics</vt:lpstr>
      <vt:lpstr>MCL:  Research</vt:lpstr>
      <vt:lpstr>MCL:  Research</vt:lpstr>
      <vt:lpstr>MCL:  INJURY MEcHANISM</vt:lpstr>
      <vt:lpstr>MCL:  Injury Mechanism</vt:lpstr>
      <vt:lpstr>MCL:  Physical Examination</vt:lpstr>
      <vt:lpstr>MCL:  Severity</vt:lpstr>
      <vt:lpstr>MCL:  Slocum’s Test</vt:lpstr>
      <vt:lpstr>MCL:  Gait</vt:lpstr>
      <vt:lpstr>MCL:  Imaging</vt:lpstr>
      <vt:lpstr>MCL:  Imaging</vt:lpstr>
      <vt:lpstr>MCL:  Miller’s Treatment Algorithm</vt:lpstr>
      <vt:lpstr>PowerPoint Presentation</vt:lpstr>
      <vt:lpstr>Grade I (isolated)</vt:lpstr>
      <vt:lpstr>Grade II</vt:lpstr>
      <vt:lpstr>Grade III (isolated)</vt:lpstr>
      <vt:lpstr>PowerPoint Presentation</vt:lpstr>
      <vt:lpstr>MCL Repair</vt:lpstr>
      <vt:lpstr>MCL reconstruction </vt:lpstr>
      <vt:lpstr>MCL:  Rehabilitation Protocol</vt:lpstr>
      <vt:lpstr>MCL:  Return to play</vt:lpstr>
      <vt:lpstr>MCL:  Associated Injuries</vt:lpstr>
      <vt:lpstr>MCL:  Associated ACL Injury</vt:lpstr>
      <vt:lpstr>Lateral Collateral Ligament</vt:lpstr>
      <vt:lpstr>INTRODUCTION</vt:lpstr>
      <vt:lpstr>LCL Anatomy</vt:lpstr>
      <vt:lpstr>PLC Anatomy</vt:lpstr>
      <vt:lpstr>PLC Anatomy</vt:lpstr>
      <vt:lpstr>PLC Anatomy- Other supports and restraints </vt:lpstr>
      <vt:lpstr>Anatomy:  Lateral Layers</vt:lpstr>
      <vt:lpstr>ANATOMY – Layer 1</vt:lpstr>
      <vt:lpstr>ANATOMY – Layer 2</vt:lpstr>
      <vt:lpstr>ANATOMY – Layer 3</vt:lpstr>
      <vt:lpstr>ANATOMY – Layer 3</vt:lpstr>
      <vt:lpstr>Biomechanics</vt:lpstr>
      <vt:lpstr>Biomechanics</vt:lpstr>
      <vt:lpstr>Biomechanics</vt:lpstr>
      <vt:lpstr>Clinical Evaluation</vt:lpstr>
      <vt:lpstr>Physical Examination</vt:lpstr>
      <vt:lpstr>Physical Examination</vt:lpstr>
      <vt:lpstr>Physical Examination:  Dial Test</vt:lpstr>
      <vt:lpstr>Physical Examination</vt:lpstr>
      <vt:lpstr>Physical Examination</vt:lpstr>
      <vt:lpstr>Physical Examination</vt:lpstr>
      <vt:lpstr>Classification</vt:lpstr>
      <vt:lpstr>Imaging</vt:lpstr>
      <vt:lpstr>Imaging</vt:lpstr>
      <vt:lpstr>Treatment Options</vt:lpstr>
      <vt:lpstr>TREATMENT</vt:lpstr>
      <vt:lpstr>TREATMENT</vt:lpstr>
      <vt:lpstr>Surgical Treatment</vt:lpstr>
      <vt:lpstr>Surgical Treatment</vt:lpstr>
      <vt:lpstr>Surgical Treatment</vt:lpstr>
      <vt:lpstr>LCL Reconstruction</vt:lpstr>
      <vt:lpstr>BICEPS TENODESIS</vt:lpstr>
      <vt:lpstr>LCL Reconstruction</vt:lpstr>
      <vt:lpstr>LCL REconstruction</vt:lpstr>
      <vt:lpstr>LCL REconstruction</vt:lpstr>
      <vt:lpstr>LCL REconstruction</vt:lpstr>
      <vt:lpstr>LCL REconstruction</vt:lpstr>
      <vt:lpstr>Treatment Options</vt:lpstr>
      <vt:lpstr>Rehabilitation</vt:lpstr>
      <vt:lpstr>OITE Questions</vt:lpstr>
      <vt:lpstr>PowerPoint Presentation</vt:lpstr>
      <vt:lpstr>Preferred Response: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Medial and Lateral Collateral Ligament Injuries</dc:title>
  <dc:creator>Stephanie</dc:creator>
  <cp:lastModifiedBy>IAN RICE</cp:lastModifiedBy>
  <cp:revision>31</cp:revision>
  <dcterms:created xsi:type="dcterms:W3CDTF">2016-02-03T23:46:15Z</dcterms:created>
  <dcterms:modified xsi:type="dcterms:W3CDTF">2016-10-11T18:41:33Z</dcterms:modified>
</cp:coreProperties>
</file>