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3" r:id="rId65"/>
    <p:sldId id="324" r:id="rId6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240"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33022801"/>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p:nvPr/>
        </p:nvSpPr>
        <p:spPr>
          <a:xfrm>
            <a:off x="571500" y="4749800"/>
            <a:ext cx="11868094" cy="129"/>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Shape 13"/>
          <p:cNvSpPr>
            <a:spLocks noGrp="1"/>
          </p:cNvSpPr>
          <p:nvPr>
            <p:ph type="title"/>
          </p:nvPr>
        </p:nvSpPr>
        <p:spPr>
          <a:xfrm>
            <a:off x="571500" y="1320800"/>
            <a:ext cx="11861800" cy="3175000"/>
          </a:xfrm>
          <a:prstGeom prst="rect">
            <a:avLst/>
          </a:prstGeom>
        </p:spPr>
        <p:txBody>
          <a:bodyPr/>
          <a:lstStyle/>
          <a:p>
            <a:r>
              <a:t>Title Text</a:t>
            </a:r>
          </a:p>
        </p:txBody>
      </p:sp>
      <p:sp>
        <p:nvSpPr>
          <p:cNvPr id="14" name="Shape 14"/>
          <p:cNvSpPr>
            <a:spLocks noGrp="1"/>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270000" y="6362700"/>
            <a:ext cx="10464800" cy="498422"/>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270000" y="4292600"/>
            <a:ext cx="10464800" cy="711200"/>
          </a:xfrm>
          <a:prstGeom prst="rect">
            <a:avLst/>
          </a:prstGeom>
        </p:spPr>
        <p:txBody>
          <a:bodyPr anchor="ctr">
            <a:spAutoFit/>
          </a:bodyPr>
          <a:lstStyle>
            <a:lvl1pPr marL="0" indent="0" algn="ctr" defTabSz="457200">
              <a:spcBef>
                <a:spcPts val="2400"/>
              </a:spcBef>
              <a:buSzTx/>
              <a:buFontTx/>
              <a:buNone/>
              <a:defRPr sz="40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Shape 125"/>
          <p:cNvSpPr>
            <a:spLocks noGrp="1"/>
          </p:cNvSpPr>
          <p:nvPr>
            <p:ph type="title"/>
          </p:nvPr>
        </p:nvSpPr>
        <p:spPr>
          <a:xfrm>
            <a:off x="787400" y="254000"/>
            <a:ext cx="11430000" cy="2438400"/>
          </a:xfrm>
          <a:prstGeom prst="rect">
            <a:avLst/>
          </a:prstGeom>
        </p:spPr>
        <p:txBody>
          <a:bodyPr anchor="ctr"/>
          <a:lstStyle>
            <a:lvl1pPr>
              <a:defRPr sz="7200">
                <a:solidFill>
                  <a:srgbClr val="FFFFFF"/>
                </a:solidFill>
                <a:effectLst>
                  <a:outerShdw blurRad="50800" dist="38100" dir="5400000" rotWithShape="0">
                    <a:srgbClr val="000000"/>
                  </a:outerShdw>
                </a:effectLst>
              </a:defRPr>
            </a:lvl1pPr>
          </a:lstStyle>
          <a:p>
            <a:r>
              <a:t>Title Text</a:t>
            </a:r>
          </a:p>
        </p:txBody>
      </p:sp>
      <p:sp>
        <p:nvSpPr>
          <p:cNvPr id="126" name="Shape 126"/>
          <p:cNvSpPr>
            <a:spLocks noGrp="1"/>
          </p:cNvSpPr>
          <p:nvPr>
            <p:ph type="body" idx="1"/>
          </p:nvPr>
        </p:nvSpPr>
        <p:spPr>
          <a:xfrm>
            <a:off x="787400" y="2768600"/>
            <a:ext cx="11430000" cy="5715000"/>
          </a:xfrm>
          <a:prstGeom prst="rect">
            <a:avLst/>
          </a:prstGeom>
        </p:spPr>
        <p:txBody>
          <a:bodyPr anchor="ctr"/>
          <a:lstStyle>
            <a:lvl1pPr marL="444500" indent="-444500">
              <a:spcBef>
                <a:spcPts val="3600"/>
              </a:spcBef>
              <a:buSzPct val="30000"/>
              <a:buFontTx/>
              <a:buBlip>
                <a:blip r:embed="rId3"/>
              </a:buBlip>
              <a:defRPr>
                <a:solidFill>
                  <a:srgbClr val="FFFFFF"/>
                </a:solidFill>
                <a:effectLst>
                  <a:outerShdw blurRad="50800" dist="38100" dir="5400000" rotWithShape="0">
                    <a:srgbClr val="000000"/>
                  </a:outerShdw>
                </a:effectLst>
              </a:defRPr>
            </a:lvl1pPr>
            <a:lvl2pPr marL="889000" indent="-444500">
              <a:spcBef>
                <a:spcPts val="3600"/>
              </a:spcBef>
              <a:buSzPct val="30000"/>
              <a:buFontTx/>
              <a:buBlip>
                <a:blip r:embed="rId3"/>
              </a:buBlip>
              <a:defRPr>
                <a:solidFill>
                  <a:srgbClr val="FFFFFF"/>
                </a:solidFill>
                <a:effectLst>
                  <a:outerShdw blurRad="50800" dist="38100" dir="5400000" rotWithShape="0">
                    <a:srgbClr val="000000"/>
                  </a:outerShdw>
                </a:effectLst>
              </a:defRPr>
            </a:lvl2pPr>
            <a:lvl3pPr marL="1333500" indent="-444500">
              <a:spcBef>
                <a:spcPts val="3600"/>
              </a:spcBef>
              <a:buSzPct val="30000"/>
              <a:buFontTx/>
              <a:buBlip>
                <a:blip r:embed="rId3"/>
              </a:buBlip>
              <a:defRPr>
                <a:solidFill>
                  <a:srgbClr val="FFFFFF"/>
                </a:solidFill>
                <a:effectLst>
                  <a:outerShdw blurRad="50800" dist="38100" dir="5400000" rotWithShape="0">
                    <a:srgbClr val="000000"/>
                  </a:outerShdw>
                </a:effectLst>
              </a:defRPr>
            </a:lvl3pPr>
            <a:lvl4pPr marL="1778000" indent="-444500">
              <a:spcBef>
                <a:spcPts val="3600"/>
              </a:spcBef>
              <a:buSzPct val="30000"/>
              <a:buFontTx/>
              <a:buBlip>
                <a:blip r:embed="rId3"/>
              </a:buBlip>
              <a:defRPr>
                <a:solidFill>
                  <a:srgbClr val="FFFFFF"/>
                </a:solidFill>
                <a:effectLst>
                  <a:outerShdw blurRad="50800" dist="38100" dir="5400000" rotWithShape="0">
                    <a:srgbClr val="000000"/>
                  </a:outerShdw>
                </a:effectLst>
              </a:defRPr>
            </a:lvl4pPr>
            <a:lvl5pPr marL="2222500" indent="-444500">
              <a:spcBef>
                <a:spcPts val="3600"/>
              </a:spcBef>
              <a:buSzPct val="30000"/>
              <a:buFontTx/>
              <a:buBlip>
                <a:blip r:embed="rId3"/>
              </a:buBlip>
              <a:defRPr>
                <a:solidFill>
                  <a:srgbClr val="FFFFFF"/>
                </a:solidFill>
                <a:effectLst>
                  <a:outerShdw blurRad="50800" dist="38100" dir="54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12536220" y="9309100"/>
            <a:ext cx="312015" cy="312343"/>
          </a:xfrm>
          <a:prstGeom prst="rect">
            <a:avLst/>
          </a:prstGeom>
        </p:spPr>
        <p:txBody>
          <a:bodyPr/>
          <a:lstStyle>
            <a:lvl1pPr>
              <a:defRPr b="1">
                <a:solidFill>
                  <a:srgbClr val="FFFFFF">
                    <a:alpha val="70000"/>
                  </a:srgbClr>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hape 134"/>
          <p:cNvSpPr>
            <a:spLocks noGrp="1"/>
          </p:cNvSpPr>
          <p:nvPr>
            <p:ph type="title"/>
          </p:nvPr>
        </p:nvSpPr>
        <p:spPr>
          <a:xfrm>
            <a:off x="1270000" y="635000"/>
            <a:ext cx="10464800" cy="2108200"/>
          </a:xfrm>
          <a:prstGeom prst="rect">
            <a:avLst/>
          </a:prstGeom>
        </p:spPr>
        <p:txBody>
          <a:bodyPr anchor="ctr"/>
          <a:lstStyle>
            <a:lvl1pPr algn="ctr">
              <a:defRPr sz="7200">
                <a:solidFill>
                  <a:srgbClr val="3E231A"/>
                </a:solidFill>
                <a:latin typeface="Papyrus"/>
                <a:ea typeface="Papyrus"/>
                <a:cs typeface="Papyrus"/>
                <a:sym typeface="Papyrus"/>
              </a:defRPr>
            </a:lvl1pPr>
          </a:lstStyle>
          <a:p>
            <a:r>
              <a:t>Title Text</a:t>
            </a:r>
          </a:p>
        </p:txBody>
      </p:sp>
      <p:sp>
        <p:nvSpPr>
          <p:cNvPr id="135" name="Shape 135"/>
          <p:cNvSpPr>
            <a:spLocks noGrp="1"/>
          </p:cNvSpPr>
          <p:nvPr>
            <p:ph type="body" idx="1"/>
          </p:nvPr>
        </p:nvSpPr>
        <p:spPr>
          <a:xfrm>
            <a:off x="1270000" y="2819400"/>
            <a:ext cx="10464800" cy="5842000"/>
          </a:xfrm>
          <a:prstGeom prst="rect">
            <a:avLst/>
          </a:prstGeom>
        </p:spPr>
        <p:txBody>
          <a:bodyPr anchor="ctr"/>
          <a:lstStyle>
            <a:lvl1pPr marL="469900" indent="-469900">
              <a:spcBef>
                <a:spcPts val="3000"/>
              </a:spcBef>
              <a:buSzPct val="25000"/>
              <a:buFontTx/>
              <a:buBlip>
                <a:blip r:embed="rId3"/>
              </a:buBlip>
              <a:defRPr sz="3800">
                <a:solidFill>
                  <a:srgbClr val="3E231A"/>
                </a:solidFill>
                <a:latin typeface="Papyrus"/>
                <a:ea typeface="Papyrus"/>
                <a:cs typeface="Papyrus"/>
                <a:sym typeface="Papyrus"/>
              </a:defRPr>
            </a:lvl1pPr>
            <a:lvl2pPr marL="939800" indent="-469900">
              <a:spcBef>
                <a:spcPts val="3000"/>
              </a:spcBef>
              <a:buSzPct val="25000"/>
              <a:buFontTx/>
              <a:buBlip>
                <a:blip r:embed="rId3"/>
              </a:buBlip>
              <a:defRPr sz="3800">
                <a:solidFill>
                  <a:srgbClr val="3E231A"/>
                </a:solidFill>
                <a:latin typeface="Papyrus"/>
                <a:ea typeface="Papyrus"/>
                <a:cs typeface="Papyrus"/>
                <a:sym typeface="Papyrus"/>
              </a:defRPr>
            </a:lvl2pPr>
            <a:lvl3pPr marL="1409700" indent="-469900">
              <a:spcBef>
                <a:spcPts val="3000"/>
              </a:spcBef>
              <a:buSzPct val="25000"/>
              <a:buFontTx/>
              <a:buBlip>
                <a:blip r:embed="rId3"/>
              </a:buBlip>
              <a:defRPr sz="3800">
                <a:solidFill>
                  <a:srgbClr val="3E231A"/>
                </a:solidFill>
                <a:latin typeface="Papyrus"/>
                <a:ea typeface="Papyrus"/>
                <a:cs typeface="Papyrus"/>
                <a:sym typeface="Papyrus"/>
              </a:defRPr>
            </a:lvl3pPr>
            <a:lvl4pPr marL="1879600" indent="-469900">
              <a:spcBef>
                <a:spcPts val="3000"/>
              </a:spcBef>
              <a:buSzPct val="25000"/>
              <a:buFontTx/>
              <a:buBlip>
                <a:blip r:embed="rId3"/>
              </a:buBlip>
              <a:defRPr sz="3800">
                <a:solidFill>
                  <a:srgbClr val="3E231A"/>
                </a:solidFill>
                <a:latin typeface="Papyrus"/>
                <a:ea typeface="Papyrus"/>
                <a:cs typeface="Papyrus"/>
                <a:sym typeface="Papyrus"/>
              </a:defRPr>
            </a:lvl4pPr>
            <a:lvl5pPr marL="2349500" indent="-469900">
              <a:spcBef>
                <a:spcPts val="3000"/>
              </a:spcBef>
              <a:buSzPct val="25000"/>
              <a:buFontTx/>
              <a:buBlip>
                <a:blip r:embed="rId3"/>
              </a:buBlip>
              <a:defRPr sz="38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6337299" y="9296400"/>
            <a:ext cx="323479" cy="457200"/>
          </a:xfrm>
          <a:prstGeom prst="rect">
            <a:avLst/>
          </a:prstGeom>
        </p:spPr>
        <p:txBody>
          <a:bodyPr/>
          <a:lstStyle>
            <a:lvl1pPr algn="ctr">
              <a:defRPr sz="1800">
                <a:solidFill>
                  <a:srgbClr val="3E231A"/>
                </a:solid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2" name="Shape 22"/>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Shape 23"/>
          <p:cNvSpPr>
            <a:spLocks noGrp="1"/>
          </p:cNvSpPr>
          <p:nvPr>
            <p:ph type="pic" idx="13"/>
          </p:nvPr>
        </p:nvSpPr>
        <p:spPr>
          <a:xfrm>
            <a:off x="0" y="0"/>
            <a:ext cx="13004800" cy="7594600"/>
          </a:xfrm>
          <a:prstGeom prst="rect">
            <a:avLst/>
          </a:prstGeom>
        </p:spPr>
        <p:txBody>
          <a:bodyPr lIns="91439" tIns="45719" rIns="91439" bIns="45719">
            <a:noAutofit/>
          </a:bodyPr>
          <a:lstStyle/>
          <a:p>
            <a:endParaRPr/>
          </a:p>
        </p:txBody>
      </p:sp>
      <p:sp>
        <p:nvSpPr>
          <p:cNvPr id="24" name="Shape 24"/>
          <p:cNvSpPr>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25" name="Shape 25"/>
          <p:cNvSpPr>
            <a:spLocks noGrp="1"/>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3289300"/>
            <a:ext cx="11861800" cy="31750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Shape 41"/>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Shape 42"/>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Shape 43"/>
          <p:cNvSpPr>
            <a:spLocks noGrp="1"/>
          </p:cNvSpPr>
          <p:nvPr>
            <p:ph type="title"/>
          </p:nvPr>
        </p:nvSpPr>
        <p:spPr>
          <a:xfrm>
            <a:off x="571500" y="1435100"/>
            <a:ext cx="5334000" cy="3175000"/>
          </a:xfrm>
          <a:prstGeom prst="rect">
            <a:avLst/>
          </a:prstGeom>
        </p:spPr>
        <p:txBody>
          <a:bodyPr/>
          <a:lstStyle/>
          <a:p>
            <a:r>
              <a:t>Title Text</a:t>
            </a:r>
          </a:p>
        </p:txBody>
      </p:sp>
      <p:sp>
        <p:nvSpPr>
          <p:cNvPr id="44" name="Shape 44"/>
          <p:cNvSpPr>
            <a:spLocks noGrp="1"/>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Shape 69"/>
          <p:cNvSpPr/>
          <p:nvPr/>
        </p:nvSpPr>
        <p:spPr>
          <a:xfrm>
            <a:off x="571500" y="1968500"/>
            <a:ext cx="5073394" cy="133"/>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 name="Shape 70"/>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71" name="Shape 71"/>
          <p:cNvSpPr>
            <a:spLocks noGrp="1"/>
          </p:cNvSpPr>
          <p:nvPr>
            <p:ph type="title"/>
          </p:nvPr>
        </p:nvSpPr>
        <p:spPr>
          <a:xfrm>
            <a:off x="571500" y="330200"/>
            <a:ext cx="5080000" cy="1397000"/>
          </a:xfrm>
          <a:prstGeom prst="rect">
            <a:avLst/>
          </a:prstGeom>
        </p:spPr>
        <p:txBody>
          <a:bodyPr/>
          <a:lstStyle/>
          <a:p>
            <a:r>
              <a:t>Title Text</a:t>
            </a:r>
          </a:p>
        </p:txBody>
      </p:sp>
      <p:sp>
        <p:nvSpPr>
          <p:cNvPr id="72" name="Shape 72"/>
          <p:cNvSpPr>
            <a:spLocks noGrp="1"/>
          </p:cNvSpPr>
          <p:nvPr>
            <p:ph type="body" sz="half"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0" name="Shape 80"/>
          <p:cNvSpPr>
            <a:spLocks noGrp="1"/>
          </p:cNvSpPr>
          <p:nvPr>
            <p:ph type="body" idx="1"/>
          </p:nvPr>
        </p:nvSpPr>
        <p:spPr>
          <a:xfrm>
            <a:off x="889000" y="889000"/>
            <a:ext cx="11214100" cy="7962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8" name="Shape 88"/>
          <p:cNvSpPr/>
          <p:nvPr/>
        </p:nvSpPr>
        <p:spPr>
          <a:xfrm>
            <a:off x="9055098" y="508000"/>
            <a:ext cx="128" cy="7975631"/>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9" name="Shape 89"/>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0" name="Shape 90"/>
          <p:cNvSpPr>
            <a:spLocks noGrp="1"/>
          </p:cNvSpPr>
          <p:nvPr>
            <p:ph type="pic" idx="13"/>
          </p:nvPr>
        </p:nvSpPr>
        <p:spPr>
          <a:xfrm>
            <a:off x="520700" y="508000"/>
            <a:ext cx="8369300" cy="79756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9220200" y="4622800"/>
            <a:ext cx="3276600" cy="38608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9220200" y="508000"/>
            <a:ext cx="3276600" cy="37973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 Id="rId3"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 Id="rId3"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ctrTitle"/>
          </p:nvPr>
        </p:nvSpPr>
        <p:spPr>
          <a:prstGeom prst="rect">
            <a:avLst/>
          </a:prstGeom>
        </p:spPr>
        <p:txBody>
          <a:bodyPr/>
          <a:lstStyle/>
          <a:p>
            <a:r>
              <a:t>Femoroacetabular Impingement and Hip Arthroscopy</a:t>
            </a:r>
          </a:p>
        </p:txBody>
      </p:sp>
      <p:sp>
        <p:nvSpPr>
          <p:cNvPr id="146" name="Shape 146"/>
          <p:cNvSpPr>
            <a:spLocks noGrp="1"/>
          </p:cNvSpPr>
          <p:nvPr>
            <p:ph type="subTitle" sz="quarter" idx="1"/>
          </p:nvPr>
        </p:nvSpPr>
        <p:spPr>
          <a:prstGeom prst="rect">
            <a:avLst/>
          </a:prstGeom>
        </p:spPr>
        <p:txBody>
          <a:bodyPr>
            <a:normAutofit/>
          </a:bodyPr>
          <a:lstStyle/>
          <a:p>
            <a:pPr defTabSz="455675">
              <a:defRPr sz="2027"/>
            </a:pPr>
            <a:r>
              <a:rPr lang="en-US" dirty="0" smtClean="0"/>
              <a:t>Ian Rice</a:t>
            </a:r>
            <a:r>
              <a:rPr dirty="0" smtClean="0"/>
              <a:t>, </a:t>
            </a:r>
            <a:r>
              <a:rPr dirty="0"/>
              <a:t>M.D.</a:t>
            </a:r>
          </a:p>
          <a:p>
            <a:pPr defTabSz="455675">
              <a:defRPr sz="2027"/>
            </a:pPr>
            <a:endParaRPr dirty="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body" idx="1"/>
          </p:nvPr>
        </p:nvSpPr>
        <p:spPr>
          <a:xfrm>
            <a:off x="571500" y="2677616"/>
            <a:ext cx="11993886" cy="6212384"/>
          </a:xfrm>
          <a:prstGeom prst="rect">
            <a:avLst/>
          </a:prstGeom>
        </p:spPr>
        <p:txBody>
          <a:bodyPr/>
          <a:lstStyle/>
          <a:p>
            <a:pPr marL="425195" indent="-425195" defTabSz="543305">
              <a:spcBef>
                <a:spcPts val="3900"/>
              </a:spcBef>
              <a:defRPr sz="3348"/>
            </a:pPr>
            <a:r>
              <a:t>75 patients</a:t>
            </a:r>
          </a:p>
          <a:p>
            <a:pPr marL="425195" indent="-425195" defTabSz="543305">
              <a:spcBef>
                <a:spcPts val="3900"/>
              </a:spcBef>
              <a:defRPr sz="3348"/>
            </a:pPr>
            <a:r>
              <a:t>Hip is flexed to 70 deg and 30 deg short of full abduction</a:t>
            </a:r>
          </a:p>
          <a:p>
            <a:pPr marL="425195" indent="-425195" defTabSz="543305">
              <a:spcBef>
                <a:spcPts val="3900"/>
              </a:spcBef>
              <a:defRPr sz="3348"/>
            </a:pPr>
            <a:r>
              <a:t>Hip is then internally and externally rotated to it’s limits of motion</a:t>
            </a:r>
          </a:p>
          <a:p>
            <a:pPr marL="850391" lvl="1" indent="-425195" defTabSz="543305">
              <a:spcBef>
                <a:spcPts val="3900"/>
              </a:spcBef>
              <a:defRPr sz="3348"/>
            </a:pPr>
            <a:r>
              <a:t>Pain is considered a positive test</a:t>
            </a:r>
          </a:p>
          <a:p>
            <a:pPr marL="425195" indent="-425195" defTabSz="543305">
              <a:spcBef>
                <a:spcPts val="3900"/>
              </a:spcBef>
              <a:defRPr sz="3348"/>
            </a:pPr>
            <a:r>
              <a:t>Patients were then hip scoped</a:t>
            </a:r>
          </a:p>
          <a:p>
            <a:pPr marL="425195" indent="-425195" defTabSz="543305">
              <a:spcBef>
                <a:spcPts val="3900"/>
              </a:spcBef>
              <a:defRPr sz="3348"/>
            </a:pPr>
            <a:r>
              <a:t>Sensitivity 90% and Specificity 85%</a:t>
            </a:r>
          </a:p>
        </p:txBody>
      </p:sp>
      <p:pic>
        <p:nvPicPr>
          <p:cNvPr id="176" name="Screen Shot 2016-03-22 at 9.33.06 AM.png"/>
          <p:cNvPicPr>
            <a:picLocks noChangeAspect="1"/>
          </p:cNvPicPr>
          <p:nvPr/>
        </p:nvPicPr>
        <p:blipFill>
          <a:blip r:embed="rId2">
            <a:extLst/>
          </a:blip>
          <a:stretch>
            <a:fillRect/>
          </a:stretch>
        </p:blipFill>
        <p:spPr>
          <a:xfrm>
            <a:off x="3364756" y="221981"/>
            <a:ext cx="6275289" cy="2424544"/>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creen Shot 2016-03-22 at 9.45.58 AM.png"/>
          <p:cNvPicPr>
            <a:picLocks noChangeAspect="1"/>
          </p:cNvPicPr>
          <p:nvPr/>
        </p:nvPicPr>
        <p:blipFill>
          <a:blip r:embed="rId2">
            <a:extLst/>
          </a:blip>
          <a:stretch>
            <a:fillRect/>
          </a:stretch>
        </p:blipFill>
        <p:spPr>
          <a:xfrm>
            <a:off x="1641994" y="768499"/>
            <a:ext cx="4718189" cy="8414676"/>
          </a:xfrm>
          <a:prstGeom prst="rect">
            <a:avLst/>
          </a:prstGeom>
          <a:ln w="12700">
            <a:miter lim="400000"/>
          </a:ln>
        </p:spPr>
      </p:pic>
      <p:pic>
        <p:nvPicPr>
          <p:cNvPr id="179" name="Screen Shot 2016-03-22 at 9.46.04 AM.png"/>
          <p:cNvPicPr>
            <a:picLocks noChangeAspect="1"/>
          </p:cNvPicPr>
          <p:nvPr/>
        </p:nvPicPr>
        <p:blipFill>
          <a:blip r:embed="rId3">
            <a:extLst/>
          </a:blip>
          <a:stretch>
            <a:fillRect/>
          </a:stretch>
        </p:blipFill>
        <p:spPr>
          <a:xfrm>
            <a:off x="6925264" y="664186"/>
            <a:ext cx="5207001" cy="8623301"/>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r>
              <a:t>Ligamentum Teres Tears</a:t>
            </a:r>
          </a:p>
        </p:txBody>
      </p:sp>
      <p:sp>
        <p:nvSpPr>
          <p:cNvPr id="182" name="Shape 182"/>
          <p:cNvSpPr>
            <a:spLocks noGrp="1"/>
          </p:cNvSpPr>
          <p:nvPr>
            <p:ph type="body" idx="1"/>
          </p:nvPr>
        </p:nvSpPr>
        <p:spPr>
          <a:prstGeom prst="rect">
            <a:avLst/>
          </a:prstGeom>
        </p:spPr>
        <p:txBody>
          <a:bodyPr/>
          <a:lstStyle/>
          <a:p>
            <a:pPr marL="384047" indent="-384047" defTabSz="490727">
              <a:spcBef>
                <a:spcPts val="3500"/>
              </a:spcBef>
              <a:defRPr sz="3024"/>
            </a:pPr>
            <a:r>
              <a:t>Treatment: Debridement</a:t>
            </a:r>
          </a:p>
          <a:p>
            <a:pPr marL="384047" indent="-384047" defTabSz="490727">
              <a:spcBef>
                <a:spcPts val="3500"/>
              </a:spcBef>
              <a:defRPr sz="3024"/>
            </a:pPr>
            <a:r>
              <a:t>Internal and External Rotation of the Hip at 30 and 60 deg of abduction places the bundles of the ligaments in tension</a:t>
            </a:r>
          </a:p>
          <a:p>
            <a:pPr marL="384047" indent="-384047" defTabSz="490727">
              <a:spcBef>
                <a:spcPts val="3500"/>
              </a:spcBef>
              <a:defRPr sz="3024"/>
            </a:pPr>
            <a:r>
              <a:t>LT is max tight at 90 deg of hip flexion and 90 deg of external rotation</a:t>
            </a:r>
          </a:p>
          <a:p>
            <a:pPr marL="768095" lvl="1" indent="-384047" defTabSz="490727">
              <a:spcBef>
                <a:spcPts val="3500"/>
              </a:spcBef>
              <a:defRPr sz="3024"/>
            </a:pPr>
            <a:r>
              <a:t>Capsular ligaments are lax in this position</a:t>
            </a:r>
          </a:p>
          <a:p>
            <a:pPr marL="384047" indent="-384047" defTabSz="490727">
              <a:spcBef>
                <a:spcPts val="3500"/>
              </a:spcBef>
              <a:defRPr sz="3024"/>
            </a:pPr>
            <a:r>
              <a:t>Want to avoid soft tissue or bony impingement</a:t>
            </a:r>
          </a:p>
          <a:p>
            <a:pPr marL="768095" lvl="1" indent="-384047" defTabSz="490727">
              <a:spcBef>
                <a:spcPts val="3500"/>
              </a:spcBef>
              <a:defRPr sz="3024"/>
            </a:pPr>
            <a:r>
              <a:t>However, labral tears and pincer lesions are a confounding variable</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a:prstGeom prst="rect">
            <a:avLst/>
          </a:prstGeom>
        </p:spPr>
        <p:txBody>
          <a:bodyPr/>
          <a:lstStyle/>
          <a:p>
            <a:r>
              <a:t>Imaging</a:t>
            </a:r>
          </a:p>
        </p:txBody>
      </p:sp>
      <p:sp>
        <p:nvSpPr>
          <p:cNvPr id="185" name="Shape 185"/>
          <p:cNvSpPr>
            <a:spLocks noGrp="1"/>
          </p:cNvSpPr>
          <p:nvPr>
            <p:ph type="body" sz="half" idx="1"/>
          </p:nvPr>
        </p:nvSpPr>
        <p:spPr>
          <a:xfrm>
            <a:off x="571500" y="2222500"/>
            <a:ext cx="7141465" cy="7075254"/>
          </a:xfrm>
          <a:prstGeom prst="rect">
            <a:avLst/>
          </a:prstGeom>
        </p:spPr>
        <p:txBody>
          <a:bodyPr/>
          <a:lstStyle/>
          <a:p>
            <a:pPr marL="338327" indent="-338327" defTabSz="432308">
              <a:spcBef>
                <a:spcPts val="3100"/>
              </a:spcBef>
              <a:defRPr sz="2664"/>
            </a:pPr>
            <a:r>
              <a:t>X-rays</a:t>
            </a:r>
          </a:p>
          <a:p>
            <a:pPr marL="676655" lvl="1" indent="-338327" defTabSz="432308">
              <a:spcBef>
                <a:spcPts val="3100"/>
              </a:spcBef>
              <a:defRPr sz="2664"/>
            </a:pPr>
            <a:r>
              <a:t>Standing true AP and lateral radiographs</a:t>
            </a:r>
          </a:p>
          <a:p>
            <a:pPr marL="676655" lvl="1" indent="-338327" defTabSz="432308">
              <a:spcBef>
                <a:spcPts val="3100"/>
              </a:spcBef>
              <a:defRPr sz="2664"/>
            </a:pPr>
            <a:r>
              <a:t>True AP: coccyx points towards the symphysis pubis with a distance of 1-2 cm between</a:t>
            </a:r>
          </a:p>
          <a:p>
            <a:pPr marL="1014983" lvl="2" indent="-338327" defTabSz="432308">
              <a:spcBef>
                <a:spcPts val="3100"/>
              </a:spcBef>
              <a:defRPr sz="2664"/>
            </a:pPr>
            <a:r>
              <a:t>Critical to assess version</a:t>
            </a:r>
          </a:p>
          <a:p>
            <a:pPr marL="338327" indent="-338327" defTabSz="432308">
              <a:spcBef>
                <a:spcPts val="3100"/>
              </a:spcBef>
              <a:defRPr sz="2664"/>
            </a:pPr>
            <a:r>
              <a:t>MRI Arthrograms</a:t>
            </a:r>
          </a:p>
          <a:p>
            <a:pPr marL="676655" lvl="1" indent="-338327" defTabSz="432308">
              <a:spcBef>
                <a:spcPts val="3100"/>
              </a:spcBef>
              <a:defRPr sz="2664"/>
            </a:pPr>
            <a:r>
              <a:t>Sensitive (&gt;90%) and specific (50-90%) for detecting labral and chondral lesions</a:t>
            </a:r>
          </a:p>
          <a:p>
            <a:pPr marL="1014983" lvl="2" indent="-338327" defTabSz="432308">
              <a:spcBef>
                <a:spcPts val="3100"/>
              </a:spcBef>
              <a:defRPr sz="2664"/>
            </a:pPr>
            <a:r>
              <a:t>Limited in detecting undetached chondral separations</a:t>
            </a:r>
          </a:p>
        </p:txBody>
      </p:sp>
      <p:pic>
        <p:nvPicPr>
          <p:cNvPr id="186" name="pasted-image.jpg"/>
          <p:cNvPicPr>
            <a:picLocks noChangeAspect="1"/>
          </p:cNvPicPr>
          <p:nvPr/>
        </p:nvPicPr>
        <p:blipFill>
          <a:blip r:embed="rId2">
            <a:extLst/>
          </a:blip>
          <a:stretch>
            <a:fillRect/>
          </a:stretch>
        </p:blipFill>
        <p:spPr>
          <a:xfrm>
            <a:off x="7937404" y="3453276"/>
            <a:ext cx="4943727" cy="4218648"/>
          </a:xfrm>
          <a:prstGeom prst="rect">
            <a:avLst/>
          </a:prstGeom>
          <a:ln w="12700">
            <a:miter lim="400000"/>
          </a:ln>
        </p:spPr>
      </p:pic>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lstStyle/>
          <a:p>
            <a:r>
              <a:t>X-ray buzzwords</a:t>
            </a:r>
          </a:p>
        </p:txBody>
      </p:sp>
      <p:sp>
        <p:nvSpPr>
          <p:cNvPr id="189" name="Shape 189"/>
          <p:cNvSpPr>
            <a:spLocks noGrp="1"/>
          </p:cNvSpPr>
          <p:nvPr>
            <p:ph type="body" idx="1"/>
          </p:nvPr>
        </p:nvSpPr>
        <p:spPr>
          <a:prstGeom prst="rect">
            <a:avLst/>
          </a:prstGeom>
        </p:spPr>
        <p:txBody>
          <a:bodyPr/>
          <a:lstStyle/>
          <a:p>
            <a:pPr marL="425195" indent="-425195" defTabSz="543305">
              <a:spcBef>
                <a:spcPts val="3900"/>
              </a:spcBef>
              <a:defRPr sz="3348"/>
            </a:pPr>
            <a:r>
              <a:t>Increased Alpha Angle</a:t>
            </a:r>
          </a:p>
          <a:p>
            <a:pPr marL="425195" indent="-425195" defTabSz="543305">
              <a:spcBef>
                <a:spcPts val="3900"/>
              </a:spcBef>
              <a:defRPr sz="3348"/>
            </a:pPr>
            <a:r>
              <a:t>Head Neck offset</a:t>
            </a:r>
          </a:p>
          <a:p>
            <a:pPr marL="425195" indent="-425195" defTabSz="543305">
              <a:spcBef>
                <a:spcPts val="3900"/>
              </a:spcBef>
              <a:defRPr sz="3348"/>
            </a:pPr>
            <a:r>
              <a:t>Cross over or posterior wall sign</a:t>
            </a:r>
          </a:p>
          <a:p>
            <a:pPr marL="425195" indent="-425195" defTabSz="543305">
              <a:spcBef>
                <a:spcPts val="3900"/>
              </a:spcBef>
              <a:defRPr sz="3348"/>
            </a:pPr>
            <a:r>
              <a:t>Increased lateral center-edge angle</a:t>
            </a:r>
          </a:p>
          <a:p>
            <a:pPr marL="425195" indent="-425195" defTabSz="543305">
              <a:spcBef>
                <a:spcPts val="3900"/>
              </a:spcBef>
              <a:defRPr sz="3348"/>
            </a:pPr>
            <a:r>
              <a:t>Ischial spine sign</a:t>
            </a:r>
          </a:p>
          <a:p>
            <a:pPr marL="425195" indent="-425195" defTabSz="543305">
              <a:spcBef>
                <a:spcPts val="3900"/>
              </a:spcBef>
              <a:defRPr sz="3348"/>
            </a:pPr>
            <a:r>
              <a:t>Retroversion</a:t>
            </a:r>
          </a:p>
          <a:p>
            <a:pPr marL="425195" indent="-425195" defTabSz="543305">
              <a:spcBef>
                <a:spcPts val="3900"/>
              </a:spcBef>
              <a:defRPr sz="3348"/>
            </a:pPr>
            <a:r>
              <a:t>Acetabular overcoverage</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t>Alpha Angle</a:t>
            </a:r>
          </a:p>
        </p:txBody>
      </p:sp>
      <p:sp>
        <p:nvSpPr>
          <p:cNvPr id="192" name="Shape 192"/>
          <p:cNvSpPr>
            <a:spLocks noGrp="1"/>
          </p:cNvSpPr>
          <p:nvPr>
            <p:ph type="body" idx="1"/>
          </p:nvPr>
        </p:nvSpPr>
        <p:spPr>
          <a:xfrm>
            <a:off x="571500" y="3710182"/>
            <a:ext cx="11880805" cy="5179818"/>
          </a:xfrm>
          <a:prstGeom prst="rect">
            <a:avLst/>
          </a:prstGeom>
        </p:spPr>
        <p:txBody>
          <a:bodyPr/>
          <a:lstStyle/>
          <a:p>
            <a:pPr marL="384047" indent="-384047" defTabSz="490727">
              <a:spcBef>
                <a:spcPts val="3500"/>
              </a:spcBef>
              <a:defRPr sz="3024"/>
            </a:pPr>
            <a:r>
              <a:t>Longitudinal axis of femoral neck is defined through the narrowest point and through the head center</a:t>
            </a:r>
          </a:p>
          <a:p>
            <a:pPr marL="384047" indent="-384047" defTabSz="490727">
              <a:spcBef>
                <a:spcPts val="3500"/>
              </a:spcBef>
              <a:defRPr sz="3024"/>
            </a:pPr>
            <a:r>
              <a:t>Alpha point: radius of curvature of the femoral head first exits the circle of best fit corresponding to the circular head</a:t>
            </a:r>
          </a:p>
          <a:p>
            <a:pPr marL="384047" indent="-384047" defTabSz="490727">
              <a:spcBef>
                <a:spcPts val="3500"/>
              </a:spcBef>
              <a:defRPr sz="3024"/>
            </a:pPr>
            <a:r>
              <a:t>Laborie et al BJJ 2014 found avg alpha angle in frog leg view was for men was 47 deg and 42 for women (AP view was 62 and 52 deg)</a:t>
            </a:r>
          </a:p>
          <a:p>
            <a:pPr marL="768095" lvl="1" indent="-384047" defTabSz="490727">
              <a:spcBef>
                <a:spcPts val="3500"/>
              </a:spcBef>
              <a:defRPr sz="3024"/>
            </a:pPr>
            <a:r>
              <a:t>Showed original thresholds of 50 deg to be too low, need to increase to 55 or even 60 deg to reduce false positive results</a:t>
            </a:r>
          </a:p>
        </p:txBody>
      </p:sp>
      <p:pic>
        <p:nvPicPr>
          <p:cNvPr id="193" name="Screen Shot 2015-05-16 at 1.15.07 PM.png"/>
          <p:cNvPicPr>
            <a:picLocks noChangeAspect="1"/>
          </p:cNvPicPr>
          <p:nvPr/>
        </p:nvPicPr>
        <p:blipFill>
          <a:blip r:embed="rId2">
            <a:extLst/>
          </a:blip>
          <a:stretch>
            <a:fillRect/>
          </a:stretch>
        </p:blipFill>
        <p:spPr>
          <a:xfrm>
            <a:off x="4922160" y="206962"/>
            <a:ext cx="4522677" cy="3301225"/>
          </a:xfrm>
          <a:prstGeom prst="rect">
            <a:avLst/>
          </a:prstGeom>
          <a:ln w="12700">
            <a:miter lim="400000"/>
          </a:ln>
        </p:spPr>
      </p:pic>
      <p:pic>
        <p:nvPicPr>
          <p:cNvPr id="194" name="Screen Shot 2015-05-16 at 1.15.11 PM.png"/>
          <p:cNvPicPr>
            <a:picLocks noChangeAspect="1"/>
          </p:cNvPicPr>
          <p:nvPr/>
        </p:nvPicPr>
        <p:blipFill>
          <a:blip r:embed="rId3">
            <a:extLst/>
          </a:blip>
          <a:stretch>
            <a:fillRect/>
          </a:stretch>
        </p:blipFill>
        <p:spPr>
          <a:xfrm>
            <a:off x="9508823" y="179435"/>
            <a:ext cx="3378580" cy="3356279"/>
          </a:xfrm>
          <a:prstGeom prst="rect">
            <a:avLst/>
          </a:prstGeom>
          <a:ln w="12700">
            <a:miter lim="400000"/>
          </a:ln>
        </p:spPr>
      </p:pic>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prstGeom prst="rect">
            <a:avLst/>
          </a:prstGeom>
        </p:spPr>
        <p:txBody>
          <a:bodyPr/>
          <a:lstStyle/>
          <a:p>
            <a:r>
              <a:t>Head Neck Offset Ratio</a:t>
            </a:r>
          </a:p>
        </p:txBody>
      </p:sp>
      <p:sp>
        <p:nvSpPr>
          <p:cNvPr id="197" name="Shape 197"/>
          <p:cNvSpPr>
            <a:spLocks noGrp="1"/>
          </p:cNvSpPr>
          <p:nvPr>
            <p:ph type="body" sz="half" idx="1"/>
          </p:nvPr>
        </p:nvSpPr>
        <p:spPr>
          <a:xfrm>
            <a:off x="571500" y="6365223"/>
            <a:ext cx="11977237" cy="2524777"/>
          </a:xfrm>
          <a:prstGeom prst="rect">
            <a:avLst/>
          </a:prstGeom>
        </p:spPr>
        <p:txBody>
          <a:bodyPr/>
          <a:lstStyle/>
          <a:p>
            <a:pPr marL="237743" indent="-237743" defTabSz="303783">
              <a:spcBef>
                <a:spcPts val="2100"/>
              </a:spcBef>
              <a:defRPr sz="1871"/>
            </a:pPr>
            <a:r>
              <a:t>Line at center of neck to head, two parallel lines at top of neck and top of femoral head gives the neck-head length.</a:t>
            </a:r>
          </a:p>
          <a:p>
            <a:pPr marL="475487" lvl="1" indent="-237743" defTabSz="303783">
              <a:spcBef>
                <a:spcPts val="2100"/>
              </a:spcBef>
              <a:defRPr sz="1871"/>
            </a:pPr>
            <a:r>
              <a:t>Ratio is neck to head length to diameter of head</a:t>
            </a:r>
          </a:p>
          <a:p>
            <a:pPr marL="237743" indent="-237743" defTabSz="303783">
              <a:spcBef>
                <a:spcPts val="2100"/>
              </a:spcBef>
              <a:defRPr sz="1871"/>
            </a:pPr>
            <a:r>
              <a:t>Eijer used MRI and found 7.2mm and ratio of 0.13 in symptomatic vs 11.6mm and 0.21 in asymptomatic controls</a:t>
            </a:r>
          </a:p>
          <a:p>
            <a:pPr marL="475487" lvl="1" indent="-237743" defTabSz="303783">
              <a:spcBef>
                <a:spcPts val="2100"/>
              </a:spcBef>
              <a:defRPr sz="1871"/>
            </a:pPr>
            <a:r>
              <a:t>Proposed 8mm and 0.17 ratio for abnormal measurements</a:t>
            </a:r>
          </a:p>
        </p:txBody>
      </p:sp>
      <p:pic>
        <p:nvPicPr>
          <p:cNvPr id="198" name="image.png"/>
          <p:cNvPicPr>
            <a:picLocks noChangeAspect="1"/>
          </p:cNvPicPr>
          <p:nvPr/>
        </p:nvPicPr>
        <p:blipFill>
          <a:blip r:embed="rId2">
            <a:extLst/>
          </a:blip>
          <a:stretch>
            <a:fillRect/>
          </a:stretch>
        </p:blipFill>
        <p:spPr>
          <a:xfrm>
            <a:off x="1635131" y="1861236"/>
            <a:ext cx="9734538" cy="4369951"/>
          </a:xfrm>
          <a:prstGeom prst="rect">
            <a:avLst/>
          </a:prstGeom>
          <a:ln w="12700">
            <a:miter lim="400000"/>
          </a:ln>
        </p:spPr>
      </p:pic>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Ischial Spine Sign</a:t>
            </a:r>
          </a:p>
        </p:txBody>
      </p:sp>
      <p:sp>
        <p:nvSpPr>
          <p:cNvPr id="201" name="Shape 201"/>
          <p:cNvSpPr>
            <a:spLocks noGrp="1"/>
          </p:cNvSpPr>
          <p:nvPr>
            <p:ph type="body" sz="half" idx="1"/>
          </p:nvPr>
        </p:nvSpPr>
        <p:spPr>
          <a:xfrm>
            <a:off x="7298585" y="2222500"/>
            <a:ext cx="5134716" cy="6563562"/>
          </a:xfrm>
          <a:prstGeom prst="rect">
            <a:avLst/>
          </a:prstGeom>
        </p:spPr>
        <p:txBody>
          <a:bodyPr/>
          <a:lstStyle/>
          <a:p>
            <a:r>
              <a:t>If ischial spine is present inside the pelvis, indicating of retroversion of acetabulum</a:t>
            </a:r>
          </a:p>
        </p:txBody>
      </p:sp>
      <p:pic>
        <p:nvPicPr>
          <p:cNvPr id="202" name="image.png"/>
          <p:cNvPicPr>
            <a:picLocks noChangeAspect="1"/>
          </p:cNvPicPr>
          <p:nvPr/>
        </p:nvPicPr>
        <p:blipFill>
          <a:blip r:embed="rId2">
            <a:extLst/>
          </a:blip>
          <a:stretch>
            <a:fillRect/>
          </a:stretch>
        </p:blipFill>
        <p:spPr>
          <a:xfrm>
            <a:off x="306498" y="1791961"/>
            <a:ext cx="6985868" cy="6667501"/>
          </a:xfrm>
          <a:prstGeom prst="rect">
            <a:avLst/>
          </a:prstGeom>
          <a:ln w="12700">
            <a:miter lim="400000"/>
          </a:ln>
        </p:spPr>
      </p:pic>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prstGeom prst="rect">
            <a:avLst/>
          </a:prstGeom>
        </p:spPr>
        <p:txBody>
          <a:bodyPr/>
          <a:lstStyle/>
          <a:p>
            <a:r>
              <a:t>Crossover Sign</a:t>
            </a:r>
          </a:p>
        </p:txBody>
      </p:sp>
      <p:sp>
        <p:nvSpPr>
          <p:cNvPr id="205" name="Shape 205"/>
          <p:cNvSpPr>
            <a:spLocks noGrp="1"/>
          </p:cNvSpPr>
          <p:nvPr>
            <p:ph type="body" sz="half" idx="1"/>
          </p:nvPr>
        </p:nvSpPr>
        <p:spPr>
          <a:xfrm>
            <a:off x="571500" y="2222500"/>
            <a:ext cx="4097410" cy="6904935"/>
          </a:xfrm>
          <a:prstGeom prst="rect">
            <a:avLst/>
          </a:prstGeom>
        </p:spPr>
        <p:txBody>
          <a:bodyPr/>
          <a:lstStyle/>
          <a:p>
            <a:r>
              <a:t>Anterior wall projects lateral to medial wall before coverage at lateral acetabular sourcil</a:t>
            </a:r>
          </a:p>
        </p:txBody>
      </p:sp>
      <p:pic>
        <p:nvPicPr>
          <p:cNvPr id="206" name="image.png"/>
          <p:cNvPicPr>
            <a:picLocks noChangeAspect="1"/>
          </p:cNvPicPr>
          <p:nvPr/>
        </p:nvPicPr>
        <p:blipFill>
          <a:blip r:embed="rId2">
            <a:extLst/>
          </a:blip>
          <a:stretch>
            <a:fillRect/>
          </a:stretch>
        </p:blipFill>
        <p:spPr>
          <a:xfrm>
            <a:off x="4902131" y="1974721"/>
            <a:ext cx="8003293" cy="6426886"/>
          </a:xfrm>
          <a:prstGeom prst="rect">
            <a:avLst/>
          </a:prstGeom>
          <a:ln w="12700">
            <a:miter lim="400000"/>
          </a:ln>
        </p:spPr>
      </p:pic>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p>
            <a:r>
              <a:t>Global Overcoverage</a:t>
            </a:r>
          </a:p>
        </p:txBody>
      </p:sp>
      <p:pic>
        <p:nvPicPr>
          <p:cNvPr id="209" name="image.png"/>
          <p:cNvPicPr>
            <a:picLocks noChangeAspect="1"/>
          </p:cNvPicPr>
          <p:nvPr/>
        </p:nvPicPr>
        <p:blipFill>
          <a:blip r:embed="rId2">
            <a:extLst/>
          </a:blip>
          <a:stretch>
            <a:fillRect/>
          </a:stretch>
        </p:blipFill>
        <p:spPr>
          <a:xfrm>
            <a:off x="178709" y="3213942"/>
            <a:ext cx="12647382" cy="4697316"/>
          </a:xfrm>
          <a:prstGeom prst="rect">
            <a:avLst/>
          </a:prstGeom>
          <a:ln w="12700">
            <a:miter lim="400000"/>
          </a:ln>
        </p:spPr>
      </p:pic>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p>
            <a:r>
              <a:t>Overview</a:t>
            </a:r>
          </a:p>
        </p:txBody>
      </p:sp>
      <p:sp>
        <p:nvSpPr>
          <p:cNvPr id="149" name="Shape 149"/>
          <p:cNvSpPr>
            <a:spLocks noGrp="1"/>
          </p:cNvSpPr>
          <p:nvPr>
            <p:ph type="body" idx="1"/>
          </p:nvPr>
        </p:nvSpPr>
        <p:spPr>
          <a:xfrm>
            <a:off x="571500" y="2006308"/>
            <a:ext cx="12172901" cy="7421833"/>
          </a:xfrm>
          <a:prstGeom prst="rect">
            <a:avLst/>
          </a:prstGeom>
        </p:spPr>
        <p:txBody>
          <a:bodyPr/>
          <a:lstStyle/>
          <a:p>
            <a:pPr marL="228600" indent="-228600" defTabSz="292100">
              <a:spcBef>
                <a:spcPts val="2100"/>
              </a:spcBef>
              <a:defRPr sz="1800"/>
            </a:pPr>
            <a:r>
              <a:t>Newer (last 15-20 years) concept to explain hip pain and development of osteoarthritis in patients without history and radiographic evidence of hip dysplasia</a:t>
            </a:r>
          </a:p>
          <a:p>
            <a:pPr marL="457200" lvl="1" indent="-228600" defTabSz="292100">
              <a:spcBef>
                <a:spcPts val="2100"/>
              </a:spcBef>
              <a:defRPr sz="1800"/>
            </a:pPr>
            <a:r>
              <a:t>Stulberg in 1975 developed the term “pistol grip” deformity</a:t>
            </a:r>
          </a:p>
          <a:p>
            <a:pPr marL="457200" lvl="1" indent="-228600" defTabSz="292100">
              <a:spcBef>
                <a:spcPts val="2100"/>
              </a:spcBef>
              <a:defRPr sz="1800"/>
            </a:pPr>
            <a:r>
              <a:t>Ganz first described FAI in 1995</a:t>
            </a:r>
          </a:p>
          <a:p>
            <a:pPr marL="228600" indent="-228600" defTabSz="292100">
              <a:spcBef>
                <a:spcPts val="2100"/>
              </a:spcBef>
              <a:defRPr sz="1800"/>
            </a:pPr>
            <a:r>
              <a:t>Conditions leading to FAI</a:t>
            </a:r>
          </a:p>
          <a:p>
            <a:pPr marL="457200" lvl="1" indent="-228600" defTabSz="292100">
              <a:spcBef>
                <a:spcPts val="2100"/>
              </a:spcBef>
              <a:defRPr sz="1800"/>
            </a:pPr>
            <a:r>
              <a:t>Posttraumatic deformities, coxa profunda (deep socket), protrusio acetabuli, acetabular retroversion</a:t>
            </a:r>
          </a:p>
          <a:p>
            <a:pPr marL="228600" indent="-228600" defTabSz="292100">
              <a:spcBef>
                <a:spcPts val="2100"/>
              </a:spcBef>
              <a:defRPr sz="1800"/>
            </a:pPr>
            <a:r>
              <a:t>Three Types of FAI</a:t>
            </a:r>
          </a:p>
          <a:p>
            <a:pPr marL="457200" lvl="1" indent="-228600" defTabSz="292100">
              <a:spcBef>
                <a:spcPts val="2100"/>
              </a:spcBef>
              <a:defRPr sz="1800"/>
            </a:pPr>
            <a:r>
              <a:t>CAM</a:t>
            </a:r>
          </a:p>
          <a:p>
            <a:pPr marL="457200" lvl="1" indent="-228600" defTabSz="292100">
              <a:spcBef>
                <a:spcPts val="2100"/>
              </a:spcBef>
              <a:defRPr sz="1800"/>
            </a:pPr>
            <a:r>
              <a:t>Pincer</a:t>
            </a:r>
          </a:p>
          <a:p>
            <a:pPr marL="457200" lvl="1" indent="-228600" defTabSz="292100">
              <a:spcBef>
                <a:spcPts val="2100"/>
              </a:spcBef>
              <a:defRPr sz="1800"/>
            </a:pPr>
            <a:r>
              <a:t>Combined CAM/Pincer</a:t>
            </a:r>
          </a:p>
          <a:p>
            <a:pPr marL="228600" indent="-228600" defTabSz="292100">
              <a:spcBef>
                <a:spcPts val="2100"/>
              </a:spcBef>
              <a:defRPr sz="1800"/>
            </a:pPr>
            <a:r>
              <a:t>Unclear role of genetics</a:t>
            </a:r>
          </a:p>
          <a:p>
            <a:pPr marL="457200" lvl="1" indent="-228600" defTabSz="292100">
              <a:spcBef>
                <a:spcPts val="2100"/>
              </a:spcBef>
              <a:defRPr sz="1800"/>
            </a:pPr>
            <a:r>
              <a:t>Siblings with a cam-type deformity have a relative risk of 2.8</a:t>
            </a:r>
          </a:p>
          <a:p>
            <a:pPr marL="457200" lvl="1" indent="-228600" defTabSz="292100">
              <a:spcBef>
                <a:spcPts val="2100"/>
              </a:spcBef>
              <a:defRPr sz="1800"/>
            </a:pPr>
            <a:r>
              <a:t>Pincer-type has a relative risk of 2.0</a:t>
            </a:r>
          </a:p>
          <a:p>
            <a:pPr marL="457200" lvl="1" indent="-228600" defTabSz="292100">
              <a:spcBef>
                <a:spcPts val="2100"/>
              </a:spcBef>
              <a:defRPr sz="1800"/>
            </a:pPr>
            <a:r>
              <a:t>Prevalence is low in the Eastern world</a:t>
            </a:r>
          </a:p>
        </p:txBody>
      </p:sp>
      <p:sp>
        <p:nvSpPr>
          <p:cNvPr id="150" name="Shape 150"/>
          <p:cNvSpPr/>
          <p:nvPr/>
        </p:nvSpPr>
        <p:spPr>
          <a:xfrm>
            <a:off x="7024014" y="8651462"/>
            <a:ext cx="5269367" cy="324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r>
              <a:t>Parvizi et al JAAOS 2007</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p:spPr>
        <p:txBody>
          <a:bodyPr/>
          <a:lstStyle/>
          <a:p>
            <a:r>
              <a:t>Center Edge Angle</a:t>
            </a:r>
          </a:p>
        </p:txBody>
      </p:sp>
      <p:sp>
        <p:nvSpPr>
          <p:cNvPr id="212" name="Shape 212"/>
          <p:cNvSpPr>
            <a:spLocks noGrp="1"/>
          </p:cNvSpPr>
          <p:nvPr>
            <p:ph type="body" idx="1"/>
          </p:nvPr>
        </p:nvSpPr>
        <p:spPr>
          <a:xfrm>
            <a:off x="571500" y="2222500"/>
            <a:ext cx="11861800" cy="6680200"/>
          </a:xfrm>
          <a:prstGeom prst="rect">
            <a:avLst/>
          </a:prstGeom>
        </p:spPr>
        <p:txBody>
          <a:bodyPr/>
          <a:lstStyle/>
          <a:p>
            <a:r>
              <a:t>Center Edge Angle (Normal 25-39, &lt;15 is dysplasia)</a:t>
            </a:r>
          </a:p>
        </p:txBody>
      </p:sp>
      <p:pic>
        <p:nvPicPr>
          <p:cNvPr id="213" name="Screen Shot 2015-05-19 at 3.33.52 PM.png"/>
          <p:cNvPicPr>
            <a:picLocks noChangeAspect="1"/>
          </p:cNvPicPr>
          <p:nvPr/>
        </p:nvPicPr>
        <p:blipFill>
          <a:blip r:embed="rId2">
            <a:extLst/>
          </a:blip>
          <a:stretch>
            <a:fillRect/>
          </a:stretch>
        </p:blipFill>
        <p:spPr>
          <a:xfrm>
            <a:off x="3757610" y="3058758"/>
            <a:ext cx="5489579" cy="5528512"/>
          </a:xfrm>
          <a:prstGeom prst="rect">
            <a:avLst/>
          </a:prstGeom>
          <a:ln w="12700">
            <a:miter lim="400000"/>
          </a:ln>
        </p:spPr>
      </p:pic>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p>
            <a:r>
              <a:t>Global Overcoverage</a:t>
            </a:r>
          </a:p>
        </p:txBody>
      </p:sp>
      <p:pic>
        <p:nvPicPr>
          <p:cNvPr id="216" name="image.png"/>
          <p:cNvPicPr>
            <a:picLocks noChangeAspect="1"/>
          </p:cNvPicPr>
          <p:nvPr/>
        </p:nvPicPr>
        <p:blipFill>
          <a:blip r:embed="rId2">
            <a:extLst/>
          </a:blip>
          <a:stretch>
            <a:fillRect/>
          </a:stretch>
        </p:blipFill>
        <p:spPr>
          <a:xfrm>
            <a:off x="140958" y="2866216"/>
            <a:ext cx="12722884" cy="5392768"/>
          </a:xfrm>
          <a:prstGeom prst="rect">
            <a:avLst/>
          </a:prstGeom>
          <a:ln w="12700">
            <a:miter lim="400000"/>
          </a:ln>
        </p:spPr>
      </p:pic>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xfrm>
            <a:off x="571500" y="330200"/>
            <a:ext cx="4667318" cy="1583765"/>
          </a:xfrm>
          <a:prstGeom prst="rect">
            <a:avLst/>
          </a:prstGeom>
        </p:spPr>
        <p:txBody>
          <a:bodyPr/>
          <a:lstStyle/>
          <a:p>
            <a:r>
              <a:t>MRI - Normal Hip Labrum</a:t>
            </a:r>
          </a:p>
        </p:txBody>
      </p:sp>
      <p:pic>
        <p:nvPicPr>
          <p:cNvPr id="219" name="Screen Shot 2015-05-20 at 5.05.07 PM.png"/>
          <p:cNvPicPr>
            <a:picLocks noChangeAspect="1"/>
          </p:cNvPicPr>
          <p:nvPr/>
        </p:nvPicPr>
        <p:blipFill>
          <a:blip r:embed="rId2">
            <a:extLst/>
          </a:blip>
          <a:stretch>
            <a:fillRect/>
          </a:stretch>
        </p:blipFill>
        <p:spPr>
          <a:xfrm>
            <a:off x="4905026" y="314179"/>
            <a:ext cx="4963242" cy="9125242"/>
          </a:xfrm>
          <a:prstGeom prst="rect">
            <a:avLst/>
          </a:prstGeom>
          <a:ln w="12700">
            <a:miter lim="400000"/>
          </a:ln>
        </p:spPr>
      </p:pic>
      <p:sp>
        <p:nvSpPr>
          <p:cNvPr id="220" name="Shape 220"/>
          <p:cNvSpPr/>
          <p:nvPr/>
        </p:nvSpPr>
        <p:spPr>
          <a:xfrm>
            <a:off x="204888" y="9233941"/>
            <a:ext cx="3182367" cy="39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Kelly et al Arthroscopy 2005</a:t>
            </a: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p:nvPr>
        </p:nvSpPr>
        <p:spPr>
          <a:prstGeom prst="rect">
            <a:avLst/>
          </a:prstGeom>
        </p:spPr>
        <p:txBody>
          <a:bodyPr/>
          <a:lstStyle/>
          <a:p>
            <a:r>
              <a:t>MRI - Labral Tear</a:t>
            </a:r>
          </a:p>
        </p:txBody>
      </p:sp>
      <p:pic>
        <p:nvPicPr>
          <p:cNvPr id="223" name="Screen Shot 2015-05-20 at 5.05.50 PM.png"/>
          <p:cNvPicPr>
            <a:picLocks noChangeAspect="1"/>
          </p:cNvPicPr>
          <p:nvPr/>
        </p:nvPicPr>
        <p:blipFill>
          <a:blip r:embed="rId2">
            <a:extLst/>
          </a:blip>
          <a:stretch>
            <a:fillRect/>
          </a:stretch>
        </p:blipFill>
        <p:spPr>
          <a:xfrm>
            <a:off x="4990206" y="146303"/>
            <a:ext cx="5181572" cy="9460994"/>
          </a:xfrm>
          <a:prstGeom prst="rect">
            <a:avLst/>
          </a:prstGeom>
          <a:ln w="12700">
            <a:miter lim="400000"/>
          </a:ln>
        </p:spPr>
      </p:pic>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571500" y="330200"/>
            <a:ext cx="3976127" cy="2979787"/>
          </a:xfrm>
          <a:prstGeom prst="rect">
            <a:avLst/>
          </a:prstGeom>
        </p:spPr>
        <p:txBody>
          <a:bodyPr/>
          <a:lstStyle/>
          <a:p>
            <a:r>
              <a:t>MRI - Degenerative Hip Labral Tear</a:t>
            </a:r>
          </a:p>
        </p:txBody>
      </p:sp>
      <p:pic>
        <p:nvPicPr>
          <p:cNvPr id="226" name="Screen Shot 2015-05-20 at 5.06.45 PM.png"/>
          <p:cNvPicPr>
            <a:picLocks noChangeAspect="1"/>
          </p:cNvPicPr>
          <p:nvPr/>
        </p:nvPicPr>
        <p:blipFill>
          <a:blip r:embed="rId2">
            <a:extLst/>
          </a:blip>
          <a:stretch>
            <a:fillRect/>
          </a:stretch>
        </p:blipFill>
        <p:spPr>
          <a:xfrm>
            <a:off x="4459455" y="129868"/>
            <a:ext cx="5615734" cy="9493864"/>
          </a:xfrm>
          <a:prstGeom prst="rect">
            <a:avLst/>
          </a:prstGeom>
          <a:ln w="12700">
            <a:miter lim="400000"/>
          </a:ln>
        </p:spPr>
      </p:pic>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body" idx="1"/>
          </p:nvPr>
        </p:nvSpPr>
        <p:spPr>
          <a:prstGeom prst="rect">
            <a:avLst/>
          </a:prstGeom>
        </p:spPr>
        <p:txBody>
          <a:bodyPr/>
          <a:lstStyle/>
          <a:p>
            <a:pPr marL="320039" indent="-320039" defTabSz="408940">
              <a:spcBef>
                <a:spcPts val="2900"/>
              </a:spcBef>
              <a:defRPr sz="2520"/>
            </a:pPr>
            <a:r>
              <a:t>6 cadavers (12 hips) underwent an MRI, then injected with India Ink, then frozen and labrum was sliced into 3mm sections</a:t>
            </a:r>
          </a:p>
          <a:p>
            <a:pPr marL="320039" indent="-320039" defTabSz="408940">
              <a:spcBef>
                <a:spcPts val="2900"/>
              </a:spcBef>
              <a:defRPr sz="2520"/>
            </a:pPr>
            <a:endParaRPr/>
          </a:p>
          <a:p>
            <a:pPr marL="320039" indent="-320039" defTabSz="408940">
              <a:spcBef>
                <a:spcPts val="2900"/>
              </a:spcBef>
              <a:defRPr sz="2520"/>
            </a:pPr>
            <a:endParaRPr/>
          </a:p>
          <a:p>
            <a:pPr marL="320039" indent="-320039" defTabSz="408940">
              <a:spcBef>
                <a:spcPts val="2900"/>
              </a:spcBef>
              <a:defRPr sz="2520"/>
            </a:pPr>
            <a:endParaRPr/>
          </a:p>
          <a:p>
            <a:pPr marL="320039" indent="-320039" defTabSz="408940">
              <a:spcBef>
                <a:spcPts val="2900"/>
              </a:spcBef>
              <a:defRPr sz="2520"/>
            </a:pPr>
            <a:endParaRPr/>
          </a:p>
          <a:p>
            <a:pPr marL="320039" indent="-320039" defTabSz="408940">
              <a:spcBef>
                <a:spcPts val="2900"/>
              </a:spcBef>
              <a:defRPr sz="2520"/>
            </a:pPr>
            <a:r>
              <a:t>Zone 1 (capsular) had more vascularity than Zone II (articular)</a:t>
            </a:r>
          </a:p>
          <a:p>
            <a:pPr marL="320039" indent="-320039" defTabSz="408940">
              <a:spcBef>
                <a:spcPts val="2900"/>
              </a:spcBef>
              <a:defRPr sz="2520"/>
            </a:pPr>
            <a:r>
              <a:t>Zone 1a had most consistent source of vessels, Zone 1b had greatest overall mean vascularity score</a:t>
            </a:r>
          </a:p>
          <a:p>
            <a:pPr marL="320039" indent="-320039" defTabSz="408940">
              <a:spcBef>
                <a:spcPts val="2900"/>
              </a:spcBef>
              <a:defRPr sz="2520"/>
            </a:pPr>
            <a:r>
              <a:t>Overall, no intrinsic blood supply</a:t>
            </a:r>
          </a:p>
        </p:txBody>
      </p:sp>
      <p:pic>
        <p:nvPicPr>
          <p:cNvPr id="229" name="Screen Shot 2015-05-20 at 5.01.33 PM.png"/>
          <p:cNvPicPr>
            <a:picLocks noChangeAspect="1"/>
          </p:cNvPicPr>
          <p:nvPr/>
        </p:nvPicPr>
        <p:blipFill>
          <a:blip r:embed="rId2">
            <a:extLst/>
          </a:blip>
          <a:stretch>
            <a:fillRect/>
          </a:stretch>
        </p:blipFill>
        <p:spPr>
          <a:xfrm>
            <a:off x="2279650" y="381000"/>
            <a:ext cx="8445500" cy="1295400"/>
          </a:xfrm>
          <a:prstGeom prst="rect">
            <a:avLst/>
          </a:prstGeom>
          <a:ln w="12700">
            <a:miter lim="400000"/>
          </a:ln>
        </p:spPr>
      </p:pic>
      <p:pic>
        <p:nvPicPr>
          <p:cNvPr id="230" name="Screen Shot 2015-05-20 at 5.07.28 PM.png"/>
          <p:cNvPicPr>
            <a:picLocks noChangeAspect="1"/>
          </p:cNvPicPr>
          <p:nvPr/>
        </p:nvPicPr>
        <p:blipFill>
          <a:blip r:embed="rId3">
            <a:extLst/>
          </a:blip>
          <a:stretch>
            <a:fillRect/>
          </a:stretch>
        </p:blipFill>
        <p:spPr>
          <a:xfrm>
            <a:off x="264149" y="3108631"/>
            <a:ext cx="12476502" cy="2999402"/>
          </a:xfrm>
          <a:prstGeom prst="rect">
            <a:avLst/>
          </a:prstGeom>
          <a:ln w="12700">
            <a:miter lim="400000"/>
          </a:ln>
        </p:spPr>
      </p:pic>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body" sz="half" idx="1"/>
          </p:nvPr>
        </p:nvSpPr>
        <p:spPr>
          <a:xfrm>
            <a:off x="571500" y="3250320"/>
            <a:ext cx="12084943" cy="2820223"/>
          </a:xfrm>
          <a:prstGeom prst="rect">
            <a:avLst/>
          </a:prstGeom>
        </p:spPr>
        <p:txBody>
          <a:bodyPr/>
          <a:lstStyle/>
          <a:p>
            <a:pPr marL="324611" indent="-324611" defTabSz="414781">
              <a:spcBef>
                <a:spcPts val="2900"/>
              </a:spcBef>
              <a:defRPr sz="2556"/>
            </a:pPr>
            <a:r>
              <a:t>612 x-rays of the Left hip</a:t>
            </a:r>
          </a:p>
          <a:p>
            <a:pPr marL="324611" indent="-324611" defTabSz="414781">
              <a:spcBef>
                <a:spcPts val="2900"/>
              </a:spcBef>
              <a:defRPr sz="2556"/>
            </a:pPr>
            <a:r>
              <a:t>Showed a posterior rim sign (secondary ossification center of the posterior rim) which occurred around time of triradiate closure and is present for 10 months</a:t>
            </a:r>
          </a:p>
          <a:p>
            <a:pPr marL="324611" indent="-324611" defTabSz="414781">
              <a:spcBef>
                <a:spcPts val="2900"/>
              </a:spcBef>
              <a:defRPr sz="2556"/>
            </a:pPr>
            <a:r>
              <a:t>Need to be aware of this finding to ensure proper diagnosis of adolescents with acetabular undercoverage</a:t>
            </a:r>
          </a:p>
        </p:txBody>
      </p:sp>
      <p:pic>
        <p:nvPicPr>
          <p:cNvPr id="233" name="Screen Shot 2015-05-19 at 3.17.24 PM.png"/>
          <p:cNvPicPr>
            <a:picLocks noChangeAspect="1"/>
          </p:cNvPicPr>
          <p:nvPr/>
        </p:nvPicPr>
        <p:blipFill>
          <a:blip r:embed="rId2">
            <a:extLst/>
          </a:blip>
          <a:stretch>
            <a:fillRect/>
          </a:stretch>
        </p:blipFill>
        <p:spPr>
          <a:xfrm>
            <a:off x="1529358" y="411883"/>
            <a:ext cx="8448667" cy="2744012"/>
          </a:xfrm>
          <a:prstGeom prst="rect">
            <a:avLst/>
          </a:prstGeom>
          <a:ln w="12700">
            <a:miter lim="400000"/>
          </a:ln>
        </p:spPr>
      </p:pic>
      <p:pic>
        <p:nvPicPr>
          <p:cNvPr id="234" name="Screen Shot 2015-05-19 at 3.19.48 PM.png"/>
          <p:cNvPicPr>
            <a:picLocks noChangeAspect="1"/>
          </p:cNvPicPr>
          <p:nvPr/>
        </p:nvPicPr>
        <p:blipFill>
          <a:blip r:embed="rId3">
            <a:extLst/>
          </a:blip>
          <a:stretch>
            <a:fillRect/>
          </a:stretch>
        </p:blipFill>
        <p:spPr>
          <a:xfrm>
            <a:off x="646768" y="6164967"/>
            <a:ext cx="4043087" cy="3449001"/>
          </a:xfrm>
          <a:prstGeom prst="rect">
            <a:avLst/>
          </a:prstGeom>
          <a:ln w="12700">
            <a:miter lim="400000"/>
          </a:ln>
        </p:spPr>
      </p:pic>
      <p:pic>
        <p:nvPicPr>
          <p:cNvPr id="235" name="Screen Shot 2015-05-19 at 3.19.51 PM.png"/>
          <p:cNvPicPr>
            <a:picLocks noChangeAspect="1"/>
          </p:cNvPicPr>
          <p:nvPr/>
        </p:nvPicPr>
        <p:blipFill>
          <a:blip r:embed="rId4">
            <a:extLst/>
          </a:blip>
          <a:stretch>
            <a:fillRect/>
          </a:stretch>
        </p:blipFill>
        <p:spPr>
          <a:xfrm>
            <a:off x="4676101" y="6164967"/>
            <a:ext cx="4142267" cy="3449001"/>
          </a:xfrm>
          <a:prstGeom prst="rect">
            <a:avLst/>
          </a:prstGeom>
          <a:ln w="12700">
            <a:miter lim="400000"/>
          </a:ln>
        </p:spPr>
      </p:pic>
      <p:pic>
        <p:nvPicPr>
          <p:cNvPr id="236" name="Screen Shot 2015-05-19 at 3.19.55 PM.png"/>
          <p:cNvPicPr>
            <a:picLocks noChangeAspect="1"/>
          </p:cNvPicPr>
          <p:nvPr/>
        </p:nvPicPr>
        <p:blipFill>
          <a:blip r:embed="rId5">
            <a:extLst/>
          </a:blip>
          <a:stretch>
            <a:fillRect/>
          </a:stretch>
        </p:blipFill>
        <p:spPr>
          <a:xfrm>
            <a:off x="9047294" y="6108494"/>
            <a:ext cx="3869570" cy="3561948"/>
          </a:xfrm>
          <a:prstGeom prst="rect">
            <a:avLst/>
          </a:prstGeom>
          <a:ln w="12700">
            <a:miter lim="400000"/>
          </a:ln>
        </p:spPr>
      </p:pic>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Non-operative Treatment</a:t>
            </a:r>
          </a:p>
        </p:txBody>
      </p:sp>
      <p:sp>
        <p:nvSpPr>
          <p:cNvPr id="239" name="Shape 239"/>
          <p:cNvSpPr>
            <a:spLocks noGrp="1"/>
          </p:cNvSpPr>
          <p:nvPr>
            <p:ph type="body" idx="1"/>
          </p:nvPr>
        </p:nvSpPr>
        <p:spPr>
          <a:prstGeom prst="rect">
            <a:avLst/>
          </a:prstGeom>
        </p:spPr>
        <p:txBody>
          <a:bodyPr/>
          <a:lstStyle/>
          <a:p>
            <a:r>
              <a:t>Activity Modification</a:t>
            </a:r>
          </a:p>
          <a:p>
            <a:pPr lvl="1"/>
            <a:r>
              <a:t>Restriction of athletics</a:t>
            </a:r>
          </a:p>
          <a:p>
            <a:r>
              <a:t>NSAIDs</a:t>
            </a:r>
          </a:p>
          <a:p>
            <a:r>
              <a:rPr b="1">
                <a:latin typeface="Helvetica Neue"/>
                <a:ea typeface="Helvetica Neue"/>
                <a:cs typeface="Helvetica Neue"/>
                <a:sym typeface="Helvetica Neue"/>
              </a:rPr>
              <a:t>PT</a:t>
            </a:r>
            <a:r>
              <a:t> - ROM or stretching is counterproductive</a:t>
            </a:r>
          </a:p>
          <a:p>
            <a:pPr lvl="1"/>
            <a:r>
              <a:t>Strengthening is helpful</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body" idx="1"/>
          </p:nvPr>
        </p:nvSpPr>
        <p:spPr>
          <a:prstGeom prst="rect">
            <a:avLst/>
          </a:prstGeom>
        </p:spPr>
        <p:txBody>
          <a:bodyPr/>
          <a:lstStyle/>
          <a:p>
            <a:r>
              <a:t>15 patients randomized to home exercise versus formal PT for symptomatic FAI</a:t>
            </a:r>
          </a:p>
          <a:p>
            <a:r>
              <a:t>VAS and Hip Outcome Scores measured</a:t>
            </a:r>
          </a:p>
          <a:p>
            <a:r>
              <a:t>Both groups had statistically significant improvement in their scores</a:t>
            </a:r>
          </a:p>
          <a:p>
            <a:r>
              <a:t>Conclusion: Home exercises can help as much as formal PT</a:t>
            </a:r>
          </a:p>
        </p:txBody>
      </p:sp>
      <p:pic>
        <p:nvPicPr>
          <p:cNvPr id="242" name="Screen Shot 2016-03-22 at 9.03.34 AM.png"/>
          <p:cNvPicPr>
            <a:picLocks noChangeAspect="1"/>
          </p:cNvPicPr>
          <p:nvPr/>
        </p:nvPicPr>
        <p:blipFill>
          <a:blip r:embed="rId2">
            <a:extLst/>
          </a:blip>
          <a:stretch>
            <a:fillRect/>
          </a:stretch>
        </p:blipFill>
        <p:spPr>
          <a:xfrm>
            <a:off x="561997" y="435366"/>
            <a:ext cx="11880806" cy="1279263"/>
          </a:xfrm>
          <a:prstGeom prst="rect">
            <a:avLst/>
          </a:prstGeom>
          <a:ln w="12700">
            <a:miter lim="400000"/>
          </a:ln>
        </p:spPr>
      </p:pic>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lstStyle/>
          <a:p>
            <a:r>
              <a:t>Surgical Treatment</a:t>
            </a:r>
          </a:p>
        </p:txBody>
      </p:sp>
      <p:sp>
        <p:nvSpPr>
          <p:cNvPr id="245" name="Shape 245"/>
          <p:cNvSpPr>
            <a:spLocks noGrp="1"/>
          </p:cNvSpPr>
          <p:nvPr>
            <p:ph type="body" idx="1"/>
          </p:nvPr>
        </p:nvSpPr>
        <p:spPr>
          <a:prstGeom prst="rect">
            <a:avLst/>
          </a:prstGeom>
        </p:spPr>
        <p:txBody>
          <a:bodyPr/>
          <a:lstStyle/>
          <a:p>
            <a:r>
              <a:t>Open Femoroacetabuloplasty</a:t>
            </a:r>
          </a:p>
          <a:p>
            <a:pPr lvl="1"/>
            <a:r>
              <a:t>Surgical Dislocation</a:t>
            </a:r>
          </a:p>
          <a:p>
            <a:pPr lvl="1"/>
            <a:r>
              <a:t>Acetabular Osteotomy</a:t>
            </a:r>
          </a:p>
          <a:p>
            <a:r>
              <a:t>Hip Arthroscopy</a:t>
            </a:r>
          </a:p>
        </p:txBody>
      </p:sp>
      <p:pic>
        <p:nvPicPr>
          <p:cNvPr id="246" name="pasted-image.jpg"/>
          <p:cNvPicPr>
            <a:picLocks noChangeAspect="1"/>
          </p:cNvPicPr>
          <p:nvPr/>
        </p:nvPicPr>
        <p:blipFill>
          <a:blip r:embed="rId2">
            <a:extLst/>
          </a:blip>
          <a:stretch>
            <a:fillRect/>
          </a:stretch>
        </p:blipFill>
        <p:spPr>
          <a:xfrm>
            <a:off x="6434674" y="3881964"/>
            <a:ext cx="6246596" cy="5637954"/>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r>
              <a:t>Pathophysiology of FAI</a:t>
            </a:r>
          </a:p>
        </p:txBody>
      </p:sp>
      <p:sp>
        <p:nvSpPr>
          <p:cNvPr id="153" name="Shape 153"/>
          <p:cNvSpPr>
            <a:spLocks noGrp="1"/>
          </p:cNvSpPr>
          <p:nvPr>
            <p:ph type="body" idx="1"/>
          </p:nvPr>
        </p:nvSpPr>
        <p:spPr>
          <a:prstGeom prst="rect">
            <a:avLst/>
          </a:prstGeom>
        </p:spPr>
        <p:txBody>
          <a:bodyPr/>
          <a:lstStyle/>
          <a:p>
            <a:pPr marL="361188" indent="-361188" defTabSz="461518">
              <a:spcBef>
                <a:spcPts val="3300"/>
              </a:spcBef>
              <a:defRPr sz="2844"/>
            </a:pPr>
            <a:r>
              <a:t>90% of patients with labral pathology have underlying structural abnormalities</a:t>
            </a:r>
          </a:p>
          <a:p>
            <a:pPr marL="361188" indent="-361188" defTabSz="461518">
              <a:spcBef>
                <a:spcPts val="3300"/>
              </a:spcBef>
              <a:defRPr sz="2844"/>
            </a:pPr>
            <a:r>
              <a:t>Insufficient congruency between femoral head and socket leads to asymmetric wear of the chondral surfaces with or without instability of the hip</a:t>
            </a:r>
          </a:p>
          <a:p>
            <a:pPr marL="361188" indent="-361188" defTabSz="461518">
              <a:spcBef>
                <a:spcPts val="3300"/>
              </a:spcBef>
              <a:defRPr sz="2844"/>
            </a:pPr>
            <a:r>
              <a:t>Reactive hip pain with movement of hip in flexed position results in abnormal engagement between the femoral head and acetabulum</a:t>
            </a:r>
          </a:p>
          <a:p>
            <a:pPr marL="722376" lvl="1" indent="-361188" defTabSz="461518">
              <a:spcBef>
                <a:spcPts val="3300"/>
              </a:spcBef>
              <a:defRPr sz="2844"/>
            </a:pPr>
            <a:r>
              <a:t>Affects musculature as well: adductor longus, proximal hamstrings, hip abductors, iliopsoas, hip flexor muscles</a:t>
            </a:r>
          </a:p>
          <a:p>
            <a:pPr marL="361188" indent="-361188" defTabSz="461518">
              <a:spcBef>
                <a:spcPts val="3300"/>
              </a:spcBef>
              <a:defRPr sz="2844"/>
            </a:pPr>
            <a:r>
              <a:t>Retroversion of femur itself can increase external rotation and decrease internal rotation, without elements of FAI</a:t>
            </a:r>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p>
            <a:r>
              <a:t>Surgical Dislocation</a:t>
            </a:r>
          </a:p>
        </p:txBody>
      </p:sp>
      <p:sp>
        <p:nvSpPr>
          <p:cNvPr id="249" name="Shape 249"/>
          <p:cNvSpPr>
            <a:spLocks noGrp="1"/>
          </p:cNvSpPr>
          <p:nvPr>
            <p:ph type="body" sz="half" idx="1"/>
          </p:nvPr>
        </p:nvSpPr>
        <p:spPr>
          <a:xfrm>
            <a:off x="571500" y="2235200"/>
            <a:ext cx="6484290" cy="6764943"/>
          </a:xfrm>
          <a:prstGeom prst="rect">
            <a:avLst/>
          </a:prstGeom>
        </p:spPr>
        <p:txBody>
          <a:bodyPr/>
          <a:lstStyle>
            <a:lvl1pPr marL="384047" indent="-384047" defTabSz="490727">
              <a:spcBef>
                <a:spcPts val="3500"/>
              </a:spcBef>
              <a:defRPr sz="3024"/>
            </a:lvl1pPr>
            <a:lvl2pPr marL="768095" indent="-384047" defTabSz="490727">
              <a:spcBef>
                <a:spcPts val="3500"/>
              </a:spcBef>
              <a:defRPr sz="3024"/>
            </a:lvl2pPr>
            <a:lvl3pPr marL="1152143" indent="-384047" defTabSz="490727">
              <a:spcBef>
                <a:spcPts val="3500"/>
              </a:spcBef>
              <a:defRPr sz="3024"/>
            </a:lvl3pPr>
          </a:lstStyle>
          <a:p>
            <a:r>
              <a:t>Preservation of blood supply is critical</a:t>
            </a:r>
          </a:p>
          <a:p>
            <a:pPr lvl="1"/>
            <a:r>
              <a:t>Deep branch of the medial femoral circumflex artery crosses the obturator externus posteriorly, then runs anteriorly toward the short rotators and crosses the femoral neck anteriorly to become the retinacular vessels</a:t>
            </a:r>
          </a:p>
          <a:p>
            <a:pPr lvl="2"/>
            <a:r>
              <a:t>Preserve the short external rotators of the hip</a:t>
            </a:r>
          </a:p>
        </p:txBody>
      </p:sp>
      <p:pic>
        <p:nvPicPr>
          <p:cNvPr id="250" name="Screen Shot 2015-05-16 at 1.03.45 PM.png"/>
          <p:cNvPicPr>
            <a:picLocks noChangeAspect="1"/>
          </p:cNvPicPr>
          <p:nvPr/>
        </p:nvPicPr>
        <p:blipFill>
          <a:blip r:embed="rId2">
            <a:extLst/>
          </a:blip>
          <a:stretch>
            <a:fillRect/>
          </a:stretch>
        </p:blipFill>
        <p:spPr>
          <a:xfrm>
            <a:off x="7789915" y="2154857"/>
            <a:ext cx="4555521" cy="6815486"/>
          </a:xfrm>
          <a:prstGeom prst="rect">
            <a:avLst/>
          </a:prstGeom>
          <a:ln w="12700">
            <a:miter lim="400000"/>
          </a:ln>
        </p:spPr>
      </p:pic>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body" sz="half" idx="1"/>
          </p:nvPr>
        </p:nvSpPr>
        <p:spPr>
          <a:xfrm>
            <a:off x="787400" y="2647113"/>
            <a:ext cx="5573380" cy="6239249"/>
          </a:xfrm>
          <a:prstGeom prst="rect">
            <a:avLst/>
          </a:prstGeom>
        </p:spPr>
        <p:txBody>
          <a:bodyPr/>
          <a:lstStyle/>
          <a:p>
            <a:pPr marL="315594" indent="-315594" defTabSz="414781">
              <a:spcBef>
                <a:spcPts val="2500"/>
              </a:spcBef>
              <a:buBlip>
                <a:blip r:embed="rId2"/>
              </a:buBlip>
              <a:defRPr sz="2556">
                <a:effectLst>
                  <a:outerShdw blurRad="36068" dist="27050" dir="5400000" rotWithShape="0">
                    <a:srgbClr val="000000"/>
                  </a:outerShdw>
                </a:effectLst>
              </a:defRPr>
            </a:pPr>
            <a:r>
              <a:t>Retrospective look at 19 patients</a:t>
            </a:r>
          </a:p>
          <a:p>
            <a:pPr marL="315594" indent="-315594" defTabSz="414781">
              <a:spcBef>
                <a:spcPts val="2500"/>
              </a:spcBef>
              <a:buBlip>
                <a:blip r:embed="rId2"/>
              </a:buBlip>
              <a:defRPr sz="2556">
                <a:effectLst>
                  <a:outerShdw blurRad="36068" dist="27050" dir="5400000" rotWithShape="0">
                    <a:srgbClr val="000000"/>
                  </a:outerShdw>
                </a:effectLst>
              </a:defRPr>
            </a:pPr>
            <a:r>
              <a:t>Found the MFCA is intact when the obturator externis tendon is not damaged</a:t>
            </a:r>
          </a:p>
          <a:p>
            <a:pPr marL="631189" lvl="1" indent="-315594" defTabSz="414781">
              <a:spcBef>
                <a:spcPts val="2500"/>
              </a:spcBef>
              <a:buBlip>
                <a:blip r:embed="rId2"/>
              </a:buBlip>
              <a:defRPr sz="2556">
                <a:effectLst>
                  <a:outerShdw blurRad="36068" dist="27050" dir="5400000" rotWithShape="0">
                    <a:srgbClr val="000000"/>
                  </a:outerShdw>
                </a:effectLst>
              </a:defRPr>
            </a:pPr>
            <a:r>
              <a:t>Deep branch of MFCA runs anterior to the tendon of the obturator interns and gemelli</a:t>
            </a:r>
          </a:p>
          <a:p>
            <a:pPr marL="631189" lvl="1" indent="-315594" defTabSz="414781">
              <a:spcBef>
                <a:spcPts val="2500"/>
              </a:spcBef>
              <a:buBlip>
                <a:blip r:embed="rId2"/>
              </a:buBlip>
              <a:defRPr sz="2556">
                <a:effectLst>
                  <a:outerShdw blurRad="36068" dist="27050" dir="5400000" rotWithShape="0">
                    <a:srgbClr val="000000"/>
                  </a:outerShdw>
                </a:effectLst>
              </a:defRPr>
            </a:pPr>
            <a:r>
              <a:t>Travels posterior and extracapsularly toward the intertrochanteric crest between the iliopsoas laterally and the pectinous medially along the base of the femoral neck</a:t>
            </a:r>
          </a:p>
        </p:txBody>
      </p:sp>
      <p:pic>
        <p:nvPicPr>
          <p:cNvPr id="253" name="Screen Shot 2014-05-04 at 10.13.19 AM.png"/>
          <p:cNvPicPr>
            <a:picLocks noChangeAspect="1"/>
          </p:cNvPicPr>
          <p:nvPr/>
        </p:nvPicPr>
        <p:blipFill>
          <a:blip r:embed="rId3">
            <a:extLst/>
          </a:blip>
          <a:stretch>
            <a:fillRect/>
          </a:stretch>
        </p:blipFill>
        <p:spPr>
          <a:xfrm>
            <a:off x="2154901" y="429077"/>
            <a:ext cx="8694998" cy="1602301"/>
          </a:xfrm>
          <a:prstGeom prst="rect">
            <a:avLst/>
          </a:prstGeom>
          <a:ln w="12700">
            <a:miter lim="400000"/>
          </a:ln>
        </p:spPr>
      </p:pic>
      <p:pic>
        <p:nvPicPr>
          <p:cNvPr id="254" name="Screen Shot 2014-05-04 at 10.13.23 AM.png"/>
          <p:cNvPicPr>
            <a:picLocks noChangeAspect="1"/>
          </p:cNvPicPr>
          <p:nvPr/>
        </p:nvPicPr>
        <p:blipFill>
          <a:blip r:embed="rId4">
            <a:extLst/>
          </a:blip>
          <a:stretch>
            <a:fillRect/>
          </a:stretch>
        </p:blipFill>
        <p:spPr>
          <a:xfrm>
            <a:off x="5022850" y="2199545"/>
            <a:ext cx="2959100" cy="279401"/>
          </a:xfrm>
          <a:prstGeom prst="rect">
            <a:avLst/>
          </a:prstGeom>
          <a:ln w="12700">
            <a:miter lim="400000"/>
          </a:ln>
        </p:spPr>
      </p:pic>
      <p:pic>
        <p:nvPicPr>
          <p:cNvPr id="255" name="Screen Shot 2014-05-04 at 11.53.26 AM.png"/>
          <p:cNvPicPr>
            <a:picLocks noChangeAspect="1"/>
          </p:cNvPicPr>
          <p:nvPr/>
        </p:nvPicPr>
        <p:blipFill>
          <a:blip r:embed="rId5">
            <a:extLst/>
          </a:blip>
          <a:stretch>
            <a:fillRect/>
          </a:stretch>
        </p:blipFill>
        <p:spPr>
          <a:xfrm>
            <a:off x="6931352" y="3778250"/>
            <a:ext cx="5448301" cy="3695700"/>
          </a:xfrm>
          <a:prstGeom prst="rect">
            <a:avLst/>
          </a:prstGeom>
          <a:ln w="12700">
            <a:miter lim="400000"/>
          </a:ln>
        </p:spPr>
      </p:pic>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p>
            <a:r>
              <a:t>Trochanteric Flip Osteotomy</a:t>
            </a:r>
          </a:p>
        </p:txBody>
      </p:sp>
      <p:sp>
        <p:nvSpPr>
          <p:cNvPr id="258" name="Shape 258"/>
          <p:cNvSpPr>
            <a:spLocks noGrp="1"/>
          </p:cNvSpPr>
          <p:nvPr>
            <p:ph type="body" idx="1"/>
          </p:nvPr>
        </p:nvSpPr>
        <p:spPr>
          <a:prstGeom prst="rect">
            <a:avLst/>
          </a:prstGeom>
        </p:spPr>
        <p:txBody>
          <a:bodyPr/>
          <a:lstStyle/>
          <a:p>
            <a:pPr marL="338327" indent="-338327" defTabSz="432308">
              <a:spcBef>
                <a:spcPts val="3100"/>
              </a:spcBef>
              <a:defRPr sz="2664"/>
            </a:pPr>
            <a:r>
              <a:t>Initially described by Ganz et al BJJ 2001</a:t>
            </a:r>
          </a:p>
          <a:p>
            <a:pPr marL="338327" indent="-338327" defTabSz="432308">
              <a:spcBef>
                <a:spcPts val="3100"/>
              </a:spcBef>
              <a:defRPr sz="2664"/>
            </a:pPr>
            <a:r>
              <a:t>Perfomed at the site of the lateral border of the piriformis fossa proximally and at the vastus ridge distally</a:t>
            </a:r>
          </a:p>
          <a:p>
            <a:pPr marL="338327" indent="-338327" defTabSz="432308">
              <a:spcBef>
                <a:spcPts val="3100"/>
              </a:spcBef>
              <a:defRPr sz="2664"/>
            </a:pPr>
            <a:r>
              <a:t>Trochanter segment will have a small attachment of the abductor muscles which can be retracted anteriorly</a:t>
            </a:r>
          </a:p>
          <a:p>
            <a:pPr marL="676655" lvl="1" indent="-338327" defTabSz="432308">
              <a:spcBef>
                <a:spcPts val="3100"/>
              </a:spcBef>
              <a:defRPr sz="2664"/>
            </a:pPr>
            <a:r>
              <a:t>MFCA is protected by obturator externus</a:t>
            </a:r>
          </a:p>
          <a:p>
            <a:pPr marL="338327" indent="-338327" defTabSz="432308">
              <a:spcBef>
                <a:spcPts val="3100"/>
              </a:spcBef>
              <a:defRPr sz="2664"/>
            </a:pPr>
            <a:r>
              <a:t>S shaped capsulotomy to expose hip joint and hip can then be dislocated</a:t>
            </a:r>
          </a:p>
          <a:p>
            <a:pPr marL="338327" indent="-338327" defTabSz="432308">
              <a:spcBef>
                <a:spcPts val="3100"/>
              </a:spcBef>
              <a:defRPr sz="2664"/>
            </a:pPr>
            <a:r>
              <a:t>Osteotomy is fixed with two 4.5mm cortical screws</a:t>
            </a:r>
          </a:p>
          <a:p>
            <a:pPr marL="338327" indent="-338327" defTabSz="432308">
              <a:spcBef>
                <a:spcPts val="3100"/>
              </a:spcBef>
              <a:defRPr sz="2664"/>
            </a:pPr>
            <a:r>
              <a:t>Risks: trochanteric osteotomy nonunion, femoral head osteonecrosis, heterotopic ossification, hip abductor weakness</a:t>
            </a:r>
          </a:p>
        </p:txBody>
      </p:sp>
      <p:sp>
        <p:nvSpPr>
          <p:cNvPr id="259" name="Shape 259"/>
          <p:cNvSpPr/>
          <p:nvPr/>
        </p:nvSpPr>
        <p:spPr>
          <a:xfrm>
            <a:off x="9153872" y="9150221"/>
            <a:ext cx="2679523"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r>
              <a:t>Ganz et al BJJ 2001</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title"/>
          </p:nvPr>
        </p:nvSpPr>
        <p:spPr>
          <a:prstGeom prst="rect">
            <a:avLst/>
          </a:prstGeom>
        </p:spPr>
        <p:txBody>
          <a:bodyPr/>
          <a:lstStyle/>
          <a:p>
            <a:r>
              <a:t>Trochanteric Flip Osteotomy</a:t>
            </a:r>
          </a:p>
        </p:txBody>
      </p:sp>
      <p:pic>
        <p:nvPicPr>
          <p:cNvPr id="262" name="Screen Shot 2015-05-17 at 1.22.56 PM.png"/>
          <p:cNvPicPr>
            <a:picLocks noChangeAspect="1"/>
          </p:cNvPicPr>
          <p:nvPr/>
        </p:nvPicPr>
        <p:blipFill>
          <a:blip r:embed="rId2">
            <a:extLst/>
          </a:blip>
          <a:stretch>
            <a:fillRect/>
          </a:stretch>
        </p:blipFill>
        <p:spPr>
          <a:xfrm>
            <a:off x="337174" y="2781300"/>
            <a:ext cx="6324601" cy="5562600"/>
          </a:xfrm>
          <a:prstGeom prst="rect">
            <a:avLst/>
          </a:prstGeom>
          <a:ln w="12700">
            <a:miter lim="400000"/>
          </a:ln>
        </p:spPr>
      </p:pic>
      <p:pic>
        <p:nvPicPr>
          <p:cNvPr id="263" name="Screen Shot 2015-05-17 at 1.23.06 PM.png"/>
          <p:cNvPicPr>
            <a:picLocks noChangeAspect="1"/>
          </p:cNvPicPr>
          <p:nvPr/>
        </p:nvPicPr>
        <p:blipFill>
          <a:blip r:embed="rId3">
            <a:extLst/>
          </a:blip>
          <a:stretch>
            <a:fillRect/>
          </a:stretch>
        </p:blipFill>
        <p:spPr>
          <a:xfrm>
            <a:off x="6534385" y="2209928"/>
            <a:ext cx="6388101" cy="6273801"/>
          </a:xfrm>
          <a:prstGeom prst="rect">
            <a:avLst/>
          </a:prstGeom>
          <a:ln w="12700">
            <a:miter lim="400000"/>
          </a:ln>
        </p:spPr>
      </p:pic>
      <p:sp>
        <p:nvSpPr>
          <p:cNvPr id="264" name="Shape 264"/>
          <p:cNvSpPr/>
          <p:nvPr/>
        </p:nvSpPr>
        <p:spPr>
          <a:xfrm>
            <a:off x="9153872" y="9150221"/>
            <a:ext cx="2679523"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r>
              <a:t>Ganz et al BJJ 2001</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a:prstGeom prst="rect">
            <a:avLst/>
          </a:prstGeom>
        </p:spPr>
        <p:txBody>
          <a:bodyPr/>
          <a:lstStyle/>
          <a:p>
            <a:r>
              <a:t>Trochanteric Flip Osteotomy</a:t>
            </a:r>
          </a:p>
        </p:txBody>
      </p:sp>
      <p:pic>
        <p:nvPicPr>
          <p:cNvPr id="267" name="Screen Shot 2015-05-17 at 1.28.50 PM.png"/>
          <p:cNvPicPr>
            <a:picLocks noChangeAspect="1"/>
          </p:cNvPicPr>
          <p:nvPr/>
        </p:nvPicPr>
        <p:blipFill>
          <a:blip r:embed="rId2">
            <a:extLst/>
          </a:blip>
          <a:stretch>
            <a:fillRect/>
          </a:stretch>
        </p:blipFill>
        <p:spPr>
          <a:xfrm>
            <a:off x="824629" y="3025752"/>
            <a:ext cx="6311901" cy="5524501"/>
          </a:xfrm>
          <a:prstGeom prst="rect">
            <a:avLst/>
          </a:prstGeom>
          <a:ln w="12700">
            <a:miter lim="400000"/>
          </a:ln>
        </p:spPr>
      </p:pic>
      <p:pic>
        <p:nvPicPr>
          <p:cNvPr id="268" name="Screen Shot 2015-05-17 at 1.29.21 PM.png"/>
          <p:cNvPicPr>
            <a:picLocks noChangeAspect="1"/>
          </p:cNvPicPr>
          <p:nvPr/>
        </p:nvPicPr>
        <p:blipFill>
          <a:blip r:embed="rId3">
            <a:extLst/>
          </a:blip>
          <a:stretch>
            <a:fillRect/>
          </a:stretch>
        </p:blipFill>
        <p:spPr>
          <a:xfrm>
            <a:off x="7386243" y="2019300"/>
            <a:ext cx="4775201" cy="7086600"/>
          </a:xfrm>
          <a:prstGeom prst="rect">
            <a:avLst/>
          </a:prstGeom>
          <a:ln w="12700">
            <a:miter lim="400000"/>
          </a:ln>
        </p:spPr>
      </p:pic>
      <p:sp>
        <p:nvSpPr>
          <p:cNvPr id="269" name="Shape 269"/>
          <p:cNvSpPr/>
          <p:nvPr/>
        </p:nvSpPr>
        <p:spPr>
          <a:xfrm>
            <a:off x="9153872" y="9150221"/>
            <a:ext cx="2679523"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r>
              <a:t>Ganz et al BJJ 2001</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p>
            <a:r>
              <a:t>Trochanteric Flip Osteotomy</a:t>
            </a:r>
          </a:p>
        </p:txBody>
      </p:sp>
      <p:pic>
        <p:nvPicPr>
          <p:cNvPr id="272" name="Screen Shot 2016-01-20 at 9.01.59 PM.png"/>
          <p:cNvPicPr>
            <a:picLocks noChangeAspect="1"/>
          </p:cNvPicPr>
          <p:nvPr/>
        </p:nvPicPr>
        <p:blipFill>
          <a:blip r:embed="rId2">
            <a:extLst/>
          </a:blip>
          <a:stretch>
            <a:fillRect/>
          </a:stretch>
        </p:blipFill>
        <p:spPr>
          <a:xfrm>
            <a:off x="1874168" y="2176500"/>
            <a:ext cx="9256464" cy="7127800"/>
          </a:xfrm>
          <a:prstGeom prst="rect">
            <a:avLst/>
          </a:prstGeom>
          <a:ln w="12700">
            <a:miter lim="400000"/>
          </a:ln>
        </p:spPr>
      </p:pic>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creen Shot 2016-01-20 at 9.03.28 PM.png"/>
          <p:cNvPicPr>
            <a:picLocks noChangeAspect="1"/>
          </p:cNvPicPr>
          <p:nvPr/>
        </p:nvPicPr>
        <p:blipFill>
          <a:blip r:embed="rId2">
            <a:extLst/>
          </a:blip>
          <a:stretch>
            <a:fillRect/>
          </a:stretch>
        </p:blipFill>
        <p:spPr>
          <a:xfrm>
            <a:off x="1270000" y="-13700"/>
            <a:ext cx="10464800" cy="2641601"/>
          </a:xfrm>
          <a:prstGeom prst="rect">
            <a:avLst/>
          </a:prstGeom>
          <a:ln w="12700">
            <a:miter lim="400000"/>
          </a:ln>
        </p:spPr>
      </p:pic>
      <p:pic>
        <p:nvPicPr>
          <p:cNvPr id="275" name="Screen Shot 2016-01-20 at 9.06.19 PM.png"/>
          <p:cNvPicPr>
            <a:picLocks noChangeAspect="1"/>
          </p:cNvPicPr>
          <p:nvPr/>
        </p:nvPicPr>
        <p:blipFill>
          <a:blip r:embed="rId3">
            <a:extLst/>
          </a:blip>
          <a:stretch>
            <a:fillRect/>
          </a:stretch>
        </p:blipFill>
        <p:spPr>
          <a:xfrm>
            <a:off x="1245633" y="3441700"/>
            <a:ext cx="5473701" cy="5219700"/>
          </a:xfrm>
          <a:prstGeom prst="rect">
            <a:avLst/>
          </a:prstGeom>
          <a:ln w="12700">
            <a:miter lim="400000"/>
          </a:ln>
        </p:spPr>
      </p:pic>
      <p:pic>
        <p:nvPicPr>
          <p:cNvPr id="276" name="Screen Shot 2016-01-20 at 9.08.06 PM.png"/>
          <p:cNvPicPr>
            <a:picLocks noChangeAspect="1"/>
          </p:cNvPicPr>
          <p:nvPr/>
        </p:nvPicPr>
        <p:blipFill>
          <a:blip r:embed="rId4">
            <a:extLst/>
          </a:blip>
          <a:stretch>
            <a:fillRect/>
          </a:stretch>
        </p:blipFill>
        <p:spPr>
          <a:xfrm>
            <a:off x="6862429" y="3416574"/>
            <a:ext cx="5744112" cy="5269952"/>
          </a:xfrm>
          <a:prstGeom prst="rect">
            <a:avLst/>
          </a:prstGeom>
          <a:ln w="12700">
            <a:miter lim="400000"/>
          </a:ln>
        </p:spPr>
      </p:pic>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
          </p:nvPr>
        </p:nvSpPr>
        <p:spPr>
          <a:xfrm>
            <a:off x="699551" y="3339373"/>
            <a:ext cx="11733749" cy="5550627"/>
          </a:xfrm>
          <a:prstGeom prst="rect">
            <a:avLst/>
          </a:prstGeom>
        </p:spPr>
        <p:txBody>
          <a:bodyPr/>
          <a:lstStyle/>
          <a:p>
            <a:r>
              <a:t>Anterior approach has less visibility of the acetabulum.</a:t>
            </a:r>
          </a:p>
          <a:p>
            <a:r>
              <a:t>Bleeding from drill holes in femoral head has a high correlation with preserved blood supply.</a:t>
            </a:r>
          </a:p>
          <a:p>
            <a:r>
              <a:t>Ligamentum teres has nerve endings like an ACL, so potential loss of proprioception with excision.</a:t>
            </a:r>
          </a:p>
        </p:txBody>
      </p:sp>
      <p:pic>
        <p:nvPicPr>
          <p:cNvPr id="279" name="Screen Shot 2016-01-20 at 9.03.28 PM.png"/>
          <p:cNvPicPr>
            <a:picLocks noChangeAspect="1"/>
          </p:cNvPicPr>
          <p:nvPr/>
        </p:nvPicPr>
        <p:blipFill>
          <a:blip r:embed="rId2">
            <a:extLst/>
          </a:blip>
          <a:stretch>
            <a:fillRect/>
          </a:stretch>
        </p:blipFill>
        <p:spPr>
          <a:xfrm>
            <a:off x="1270000" y="368300"/>
            <a:ext cx="10464800" cy="2641600"/>
          </a:xfrm>
          <a:prstGeom prst="rect">
            <a:avLst/>
          </a:prstGeom>
          <a:ln w="12700">
            <a:miter lim="400000"/>
          </a:ln>
        </p:spPr>
      </p:pic>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Screen Shot 2016-01-21 at 2.46.45 PM.png"/>
          <p:cNvPicPr>
            <a:picLocks noChangeAspect="1"/>
          </p:cNvPicPr>
          <p:nvPr/>
        </p:nvPicPr>
        <p:blipFill>
          <a:blip r:embed="rId2">
            <a:extLst/>
          </a:blip>
          <a:stretch>
            <a:fillRect/>
          </a:stretch>
        </p:blipFill>
        <p:spPr>
          <a:xfrm>
            <a:off x="157170" y="320118"/>
            <a:ext cx="4963337" cy="1098635"/>
          </a:xfrm>
          <a:prstGeom prst="rect">
            <a:avLst/>
          </a:prstGeom>
          <a:ln w="12700">
            <a:miter lim="400000"/>
          </a:ln>
        </p:spPr>
      </p:pic>
      <p:pic>
        <p:nvPicPr>
          <p:cNvPr id="282" name="Screen Shot 2016-01-21 at 2.47.01 PM.png"/>
          <p:cNvPicPr>
            <a:picLocks noChangeAspect="1"/>
          </p:cNvPicPr>
          <p:nvPr/>
        </p:nvPicPr>
        <p:blipFill>
          <a:blip r:embed="rId3">
            <a:extLst/>
          </a:blip>
          <a:stretch>
            <a:fillRect/>
          </a:stretch>
        </p:blipFill>
        <p:spPr>
          <a:xfrm>
            <a:off x="1567843" y="1806193"/>
            <a:ext cx="3060701" cy="406401"/>
          </a:xfrm>
          <a:prstGeom prst="rect">
            <a:avLst/>
          </a:prstGeom>
          <a:ln w="12700">
            <a:miter lim="400000"/>
          </a:ln>
        </p:spPr>
      </p:pic>
      <p:pic>
        <p:nvPicPr>
          <p:cNvPr id="283" name="Screen Shot 2016-01-21 at 2.47.48 PM.png"/>
          <p:cNvPicPr>
            <a:picLocks noChangeAspect="1"/>
          </p:cNvPicPr>
          <p:nvPr/>
        </p:nvPicPr>
        <p:blipFill>
          <a:blip r:embed="rId4">
            <a:extLst/>
          </a:blip>
          <a:stretch>
            <a:fillRect/>
          </a:stretch>
        </p:blipFill>
        <p:spPr>
          <a:xfrm>
            <a:off x="5253357" y="304800"/>
            <a:ext cx="7505701" cy="9144000"/>
          </a:xfrm>
          <a:prstGeom prst="rect">
            <a:avLst/>
          </a:prstGeom>
          <a:ln w="12700">
            <a:miter lim="400000"/>
          </a:ln>
        </p:spPr>
      </p:pic>
      <p:pic>
        <p:nvPicPr>
          <p:cNvPr id="284" name="Screen Shot 2016-01-21 at 2.50.08 PM.png"/>
          <p:cNvPicPr>
            <a:picLocks noChangeAspect="1"/>
          </p:cNvPicPr>
          <p:nvPr/>
        </p:nvPicPr>
        <p:blipFill>
          <a:blip r:embed="rId5">
            <a:extLst/>
          </a:blip>
          <a:stretch>
            <a:fillRect/>
          </a:stretch>
        </p:blipFill>
        <p:spPr>
          <a:xfrm>
            <a:off x="143939" y="3278171"/>
            <a:ext cx="5638801" cy="2679701"/>
          </a:xfrm>
          <a:prstGeom prst="rect">
            <a:avLst/>
          </a:prstGeom>
          <a:ln w="12700">
            <a:miter lim="400000"/>
          </a:ln>
        </p:spPr>
      </p:pic>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Screen Shot 2016-01-21 at 2.48.18 PM.png"/>
          <p:cNvPicPr>
            <a:picLocks noChangeAspect="1"/>
          </p:cNvPicPr>
          <p:nvPr/>
        </p:nvPicPr>
        <p:blipFill>
          <a:blip r:embed="rId2">
            <a:extLst/>
          </a:blip>
          <a:stretch>
            <a:fillRect/>
          </a:stretch>
        </p:blipFill>
        <p:spPr>
          <a:xfrm>
            <a:off x="760287" y="1559913"/>
            <a:ext cx="5283879" cy="6633774"/>
          </a:xfrm>
          <a:prstGeom prst="rect">
            <a:avLst/>
          </a:prstGeom>
          <a:ln w="12700">
            <a:miter lim="400000"/>
          </a:ln>
        </p:spPr>
      </p:pic>
      <p:pic>
        <p:nvPicPr>
          <p:cNvPr id="287" name="Screen Shot 2016-01-21 at 2.48.13 PM.png"/>
          <p:cNvPicPr>
            <a:picLocks noChangeAspect="1"/>
          </p:cNvPicPr>
          <p:nvPr/>
        </p:nvPicPr>
        <p:blipFill>
          <a:blip r:embed="rId3">
            <a:extLst/>
          </a:blip>
          <a:stretch>
            <a:fillRect/>
          </a:stretch>
        </p:blipFill>
        <p:spPr>
          <a:xfrm>
            <a:off x="6489070" y="1494101"/>
            <a:ext cx="5629091" cy="6765398"/>
          </a:xfrm>
          <a:prstGeom prst="rect">
            <a:avLst/>
          </a:prstGeom>
          <a:ln w="12700">
            <a:miter lim="400000"/>
          </a:ln>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p>
            <a:r>
              <a:t>Hip Anatomy</a:t>
            </a:r>
          </a:p>
        </p:txBody>
      </p:sp>
      <p:sp>
        <p:nvSpPr>
          <p:cNvPr id="156" name="Shape 156"/>
          <p:cNvSpPr>
            <a:spLocks noGrp="1"/>
          </p:cNvSpPr>
          <p:nvPr>
            <p:ph type="body" idx="1"/>
          </p:nvPr>
        </p:nvSpPr>
        <p:spPr>
          <a:prstGeom prst="rect">
            <a:avLst/>
          </a:prstGeom>
        </p:spPr>
        <p:txBody>
          <a:bodyPr/>
          <a:lstStyle/>
          <a:p>
            <a:pPr marL="425195" indent="-425195" defTabSz="543305">
              <a:spcBef>
                <a:spcPts val="3900"/>
              </a:spcBef>
              <a:defRPr sz="3348"/>
            </a:pPr>
            <a:r>
              <a:t>Arteries of the hip joint</a:t>
            </a:r>
          </a:p>
          <a:p>
            <a:pPr marL="850391" lvl="1" indent="-425195" defTabSz="543305">
              <a:spcBef>
                <a:spcPts val="3900"/>
              </a:spcBef>
              <a:defRPr sz="3348"/>
            </a:pPr>
            <a:r>
              <a:t>Branches of medial and lateral circumflex arteries</a:t>
            </a:r>
          </a:p>
          <a:p>
            <a:pPr marL="850391" lvl="1" indent="-425195" defTabSz="543305">
              <a:spcBef>
                <a:spcPts val="3900"/>
              </a:spcBef>
              <a:defRPr sz="3348"/>
            </a:pPr>
            <a:r>
              <a:t>Deep branch of superior gluteal artery</a:t>
            </a:r>
          </a:p>
          <a:p>
            <a:pPr marL="850391" lvl="1" indent="-425195" defTabSz="543305">
              <a:spcBef>
                <a:spcPts val="3900"/>
              </a:spcBef>
              <a:defRPr sz="3348"/>
            </a:pPr>
            <a:r>
              <a:t>Inferior gluteal artery</a:t>
            </a:r>
          </a:p>
          <a:p>
            <a:pPr marL="425195" indent="-425195" defTabSz="543305">
              <a:spcBef>
                <a:spcPts val="3900"/>
              </a:spcBef>
              <a:defRPr sz="3348"/>
            </a:pPr>
            <a:r>
              <a:t>Nerves to the acetabular labrum</a:t>
            </a:r>
          </a:p>
          <a:p>
            <a:pPr marL="850391" lvl="1" indent="-425195" defTabSz="543305">
              <a:spcBef>
                <a:spcPts val="3900"/>
              </a:spcBef>
              <a:defRPr sz="3348"/>
            </a:pPr>
            <a:r>
              <a:t>Branch of the nerve to the quadratus femoris</a:t>
            </a:r>
          </a:p>
          <a:p>
            <a:pPr marL="850391" lvl="1" indent="-425195" defTabSz="543305">
              <a:spcBef>
                <a:spcPts val="3900"/>
              </a:spcBef>
              <a:defRPr sz="3348"/>
            </a:pPr>
            <a:r>
              <a:t>Obturator nerve</a:t>
            </a:r>
          </a:p>
        </p:txBody>
      </p:sp>
    </p:spTree>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age.png"/>
          <p:cNvPicPr>
            <a:picLocks noChangeAspect="1"/>
          </p:cNvPicPr>
          <p:nvPr/>
        </p:nvPicPr>
        <p:blipFill>
          <a:blip r:embed="rId2">
            <a:extLst/>
          </a:blip>
          <a:stretch>
            <a:fillRect/>
          </a:stretch>
        </p:blipFill>
        <p:spPr>
          <a:xfrm>
            <a:off x="1184183" y="937203"/>
            <a:ext cx="10636434" cy="7879194"/>
          </a:xfrm>
          <a:prstGeom prst="rect">
            <a:avLst/>
          </a:prstGeom>
          <a:ln w="12700">
            <a:miter lim="400000"/>
          </a:ln>
        </p:spPr>
      </p:pic>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prstGeom prst="rect">
            <a:avLst/>
          </a:prstGeom>
        </p:spPr>
        <p:txBody>
          <a:bodyPr/>
          <a:lstStyle/>
          <a:p>
            <a:r>
              <a:t>Femoral Resection Osteoplasty</a:t>
            </a:r>
          </a:p>
        </p:txBody>
      </p:sp>
      <p:pic>
        <p:nvPicPr>
          <p:cNvPr id="292" name="image.png"/>
          <p:cNvPicPr>
            <a:picLocks noChangeAspect="1"/>
          </p:cNvPicPr>
          <p:nvPr/>
        </p:nvPicPr>
        <p:blipFill>
          <a:blip r:embed="rId2">
            <a:extLst/>
          </a:blip>
          <a:stretch>
            <a:fillRect/>
          </a:stretch>
        </p:blipFill>
        <p:spPr>
          <a:xfrm>
            <a:off x="199561" y="3503933"/>
            <a:ext cx="6409989" cy="5722938"/>
          </a:xfrm>
          <a:prstGeom prst="rect">
            <a:avLst/>
          </a:prstGeom>
          <a:ln w="12700">
            <a:miter lim="400000"/>
          </a:ln>
        </p:spPr>
      </p:pic>
      <p:pic>
        <p:nvPicPr>
          <p:cNvPr id="293" name="image.png"/>
          <p:cNvPicPr>
            <a:picLocks noChangeAspect="1"/>
          </p:cNvPicPr>
          <p:nvPr/>
        </p:nvPicPr>
        <p:blipFill>
          <a:blip r:embed="rId3">
            <a:extLst/>
          </a:blip>
          <a:stretch>
            <a:fillRect/>
          </a:stretch>
        </p:blipFill>
        <p:spPr>
          <a:xfrm>
            <a:off x="7019959" y="3503933"/>
            <a:ext cx="5645719" cy="5940693"/>
          </a:xfrm>
          <a:prstGeom prst="rect">
            <a:avLst/>
          </a:prstGeom>
          <a:ln w="12700">
            <a:miter lim="400000"/>
          </a:ln>
        </p:spPr>
      </p:pic>
      <p:pic>
        <p:nvPicPr>
          <p:cNvPr id="294" name="image.png"/>
          <p:cNvPicPr>
            <a:picLocks noChangeAspect="1"/>
          </p:cNvPicPr>
          <p:nvPr/>
        </p:nvPicPr>
        <p:blipFill>
          <a:blip r:embed="rId4">
            <a:extLst/>
          </a:blip>
          <a:stretch>
            <a:fillRect/>
          </a:stretch>
        </p:blipFill>
        <p:spPr>
          <a:xfrm>
            <a:off x="9088789" y="482351"/>
            <a:ext cx="3443288" cy="2528888"/>
          </a:xfrm>
          <a:prstGeom prst="rect">
            <a:avLst/>
          </a:prstGeom>
          <a:ln w="12700">
            <a:miter lim="400000"/>
          </a:ln>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title"/>
          </p:nvPr>
        </p:nvSpPr>
        <p:spPr>
          <a:prstGeom prst="rect">
            <a:avLst/>
          </a:prstGeom>
        </p:spPr>
        <p:txBody>
          <a:bodyPr/>
          <a:lstStyle/>
          <a:p>
            <a:r>
              <a:t>Anteversion Periacetabular Osteotomy</a:t>
            </a:r>
          </a:p>
        </p:txBody>
      </p:sp>
      <p:sp>
        <p:nvSpPr>
          <p:cNvPr id="297" name="Shape 297"/>
          <p:cNvSpPr>
            <a:spLocks noGrp="1"/>
          </p:cNvSpPr>
          <p:nvPr>
            <p:ph type="body" idx="1"/>
          </p:nvPr>
        </p:nvSpPr>
        <p:spPr>
          <a:prstGeom prst="rect">
            <a:avLst/>
          </a:prstGeom>
        </p:spPr>
        <p:txBody>
          <a:bodyPr/>
          <a:lstStyle/>
          <a:p>
            <a:r>
              <a:t>Performed for pincer type rim impingement due to global acetabular retroversion and posterior wall insufficiency</a:t>
            </a:r>
          </a:p>
          <a:p>
            <a:r>
              <a:t>Complications</a:t>
            </a:r>
          </a:p>
          <a:p>
            <a:pPr lvl="1"/>
            <a:r>
              <a:t>Inadequate correction of deformity, intra-articular osteotomy, nonunion of superior pubic ramus, loss of fixation and correction, symptomatic implants, neurovascular injury</a:t>
            </a:r>
          </a:p>
        </p:txBody>
      </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prstGeom prst="rect">
            <a:avLst/>
          </a:prstGeom>
        </p:spPr>
        <p:txBody>
          <a:bodyPr/>
          <a:lstStyle/>
          <a:p>
            <a:r>
              <a:t>Acetabular Rim Trimming Resection Arthroplasty</a:t>
            </a:r>
          </a:p>
        </p:txBody>
      </p:sp>
      <p:pic>
        <p:nvPicPr>
          <p:cNvPr id="300" name="image.png"/>
          <p:cNvPicPr>
            <a:picLocks noChangeAspect="1"/>
          </p:cNvPicPr>
          <p:nvPr/>
        </p:nvPicPr>
        <p:blipFill>
          <a:blip r:embed="rId2">
            <a:extLst/>
          </a:blip>
          <a:stretch>
            <a:fillRect/>
          </a:stretch>
        </p:blipFill>
        <p:spPr>
          <a:xfrm>
            <a:off x="66520" y="2605495"/>
            <a:ext cx="6246814" cy="6246813"/>
          </a:xfrm>
          <a:prstGeom prst="rect">
            <a:avLst/>
          </a:prstGeom>
          <a:ln w="12700">
            <a:miter lim="400000"/>
          </a:ln>
        </p:spPr>
      </p:pic>
      <p:pic>
        <p:nvPicPr>
          <p:cNvPr id="301" name="image.png"/>
          <p:cNvPicPr>
            <a:picLocks noChangeAspect="1"/>
          </p:cNvPicPr>
          <p:nvPr/>
        </p:nvPicPr>
        <p:blipFill>
          <a:blip r:embed="rId3">
            <a:extLst/>
          </a:blip>
          <a:stretch>
            <a:fillRect/>
          </a:stretch>
        </p:blipFill>
        <p:spPr>
          <a:xfrm>
            <a:off x="6397769" y="2678099"/>
            <a:ext cx="6541653" cy="5769002"/>
          </a:xfrm>
          <a:prstGeom prst="rect">
            <a:avLst/>
          </a:prstGeom>
          <a:ln w="12700">
            <a:miter lim="400000"/>
          </a:ln>
        </p:spPr>
      </p:pic>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image.png"/>
          <p:cNvPicPr>
            <a:picLocks noChangeAspect="1"/>
          </p:cNvPicPr>
          <p:nvPr/>
        </p:nvPicPr>
        <p:blipFill>
          <a:blip r:embed="rId2">
            <a:extLst/>
          </a:blip>
          <a:stretch>
            <a:fillRect/>
          </a:stretch>
        </p:blipFill>
        <p:spPr>
          <a:xfrm>
            <a:off x="648550" y="720416"/>
            <a:ext cx="11707700" cy="8312768"/>
          </a:xfrm>
          <a:prstGeom prst="rect">
            <a:avLst/>
          </a:prstGeom>
          <a:ln w="12700">
            <a:miter lim="400000"/>
          </a:ln>
        </p:spPr>
      </p:pic>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prstGeom prst="rect">
            <a:avLst/>
          </a:prstGeom>
        </p:spPr>
        <p:txBody>
          <a:bodyPr/>
          <a:lstStyle/>
          <a:p>
            <a:r>
              <a:t>Hip Arthroscopy</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p:cNvSpPr>
          <p:nvPr>
            <p:ph type="title"/>
          </p:nvPr>
        </p:nvSpPr>
        <p:spPr>
          <a:prstGeom prst="rect">
            <a:avLst/>
          </a:prstGeom>
        </p:spPr>
        <p:txBody>
          <a:bodyPr/>
          <a:lstStyle/>
          <a:p>
            <a:r>
              <a:t>Common Indications</a:t>
            </a:r>
          </a:p>
        </p:txBody>
      </p:sp>
      <p:sp>
        <p:nvSpPr>
          <p:cNvPr id="308" name="Shape 308"/>
          <p:cNvSpPr>
            <a:spLocks noGrp="1"/>
          </p:cNvSpPr>
          <p:nvPr>
            <p:ph type="body" idx="1"/>
          </p:nvPr>
        </p:nvSpPr>
        <p:spPr>
          <a:prstGeom prst="rect">
            <a:avLst/>
          </a:prstGeom>
        </p:spPr>
        <p:txBody>
          <a:bodyPr/>
          <a:lstStyle/>
          <a:p>
            <a:r>
              <a:t>Symptomatic labral tears</a:t>
            </a:r>
          </a:p>
          <a:p>
            <a:r>
              <a:t>FAI</a:t>
            </a:r>
          </a:p>
          <a:p>
            <a:r>
              <a:t>Chondral/OCD lesions</a:t>
            </a:r>
          </a:p>
          <a:p>
            <a:r>
              <a:t>Loose bodies</a:t>
            </a:r>
          </a:p>
          <a:p>
            <a:r>
              <a:t>Ligamentum teres injuries</a:t>
            </a:r>
          </a:p>
          <a:p>
            <a:r>
              <a:t>Snapping hip syndrome</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p:cNvSpPr>
          <p:nvPr>
            <p:ph type="title"/>
          </p:nvPr>
        </p:nvSpPr>
        <p:spPr>
          <a:prstGeom prst="rect">
            <a:avLst/>
          </a:prstGeom>
        </p:spPr>
        <p:txBody>
          <a:bodyPr/>
          <a:lstStyle/>
          <a:p>
            <a:r>
              <a:t>Hip Arthroscopy</a:t>
            </a:r>
          </a:p>
        </p:txBody>
      </p:sp>
      <p:sp>
        <p:nvSpPr>
          <p:cNvPr id="311" name="Shape 311"/>
          <p:cNvSpPr>
            <a:spLocks noGrp="1"/>
          </p:cNvSpPr>
          <p:nvPr>
            <p:ph type="body" idx="1"/>
          </p:nvPr>
        </p:nvSpPr>
        <p:spPr>
          <a:prstGeom prst="rect">
            <a:avLst/>
          </a:prstGeom>
        </p:spPr>
        <p:txBody>
          <a:bodyPr/>
          <a:lstStyle/>
          <a:p>
            <a:pPr marL="452627" indent="-452627" defTabSz="578358">
              <a:spcBef>
                <a:spcPts val="4100"/>
              </a:spcBef>
              <a:defRPr sz="3564"/>
            </a:pPr>
            <a:r>
              <a:rPr dirty="0"/>
              <a:t>Minimally invasive technique for diagnostic and therapeutic management of FAI</a:t>
            </a:r>
          </a:p>
          <a:p>
            <a:pPr marL="452627" indent="-452627" defTabSz="578358">
              <a:spcBef>
                <a:spcPts val="4100"/>
              </a:spcBef>
              <a:defRPr sz="3564"/>
            </a:pPr>
            <a:r>
              <a:rPr dirty="0"/>
              <a:t>Downsides</a:t>
            </a:r>
          </a:p>
          <a:p>
            <a:pPr marL="905255" lvl="1" indent="-452627" defTabSz="578358">
              <a:spcBef>
                <a:spcPts val="4100"/>
              </a:spcBef>
              <a:defRPr sz="3564"/>
            </a:pPr>
            <a:r>
              <a:rPr dirty="0"/>
              <a:t>Depth of resection in the removal of CAM lesions, especially on posterior neck region, is difficult to assess</a:t>
            </a:r>
          </a:p>
          <a:p>
            <a:pPr marL="905255" lvl="1" indent="-452627" defTabSz="578358">
              <a:spcBef>
                <a:spcPts val="4100"/>
              </a:spcBef>
              <a:defRPr sz="3564"/>
            </a:pPr>
            <a:r>
              <a:rPr dirty="0"/>
              <a:t>Difficult to </a:t>
            </a:r>
            <a:r>
              <a:rPr dirty="0" smtClean="0"/>
              <a:t>master</a:t>
            </a:r>
            <a:endParaRPr dirty="0"/>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age.png"/>
          <p:cNvPicPr>
            <a:picLocks noChangeAspect="1"/>
          </p:cNvPicPr>
          <p:nvPr/>
        </p:nvPicPr>
        <p:blipFill>
          <a:blip r:embed="rId2">
            <a:extLst/>
          </a:blip>
          <a:stretch>
            <a:fillRect/>
          </a:stretch>
        </p:blipFill>
        <p:spPr>
          <a:xfrm>
            <a:off x="285132" y="338635"/>
            <a:ext cx="11880806" cy="5222538"/>
          </a:xfrm>
          <a:prstGeom prst="rect">
            <a:avLst/>
          </a:prstGeom>
          <a:ln w="12700">
            <a:miter lim="400000"/>
          </a:ln>
        </p:spPr>
      </p:pic>
      <p:pic>
        <p:nvPicPr>
          <p:cNvPr id="314" name="Screen Shot 2015-05-19 at 3.36.56 PM.png"/>
          <p:cNvPicPr>
            <a:picLocks noChangeAspect="1"/>
          </p:cNvPicPr>
          <p:nvPr/>
        </p:nvPicPr>
        <p:blipFill>
          <a:blip r:embed="rId3">
            <a:extLst/>
          </a:blip>
          <a:stretch>
            <a:fillRect/>
          </a:stretch>
        </p:blipFill>
        <p:spPr>
          <a:xfrm>
            <a:off x="1122822" y="5464412"/>
            <a:ext cx="4472370" cy="4125675"/>
          </a:xfrm>
          <a:prstGeom prst="rect">
            <a:avLst/>
          </a:prstGeom>
          <a:ln w="12700">
            <a:miter lim="400000"/>
          </a:ln>
        </p:spPr>
      </p:pic>
      <p:pic>
        <p:nvPicPr>
          <p:cNvPr id="315" name="Screen Shot 2015-05-19 at 3.37.06 PM.png"/>
          <p:cNvPicPr>
            <a:picLocks noChangeAspect="1"/>
          </p:cNvPicPr>
          <p:nvPr/>
        </p:nvPicPr>
        <p:blipFill>
          <a:blip r:embed="rId4">
            <a:extLst/>
          </a:blip>
          <a:stretch>
            <a:fillRect/>
          </a:stretch>
        </p:blipFill>
        <p:spPr>
          <a:xfrm>
            <a:off x="6453040" y="5356435"/>
            <a:ext cx="4389693" cy="4341630"/>
          </a:xfrm>
          <a:prstGeom prst="rect">
            <a:avLst/>
          </a:prstGeom>
          <a:ln w="12700">
            <a:miter lim="400000"/>
          </a:ln>
        </p:spPr>
      </p:pic>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p>
            <a:r>
              <a:t>Hip Scope Technique</a:t>
            </a:r>
          </a:p>
        </p:txBody>
      </p:sp>
      <p:sp>
        <p:nvSpPr>
          <p:cNvPr id="318" name="Shape 318"/>
          <p:cNvSpPr>
            <a:spLocks noGrp="1"/>
          </p:cNvSpPr>
          <p:nvPr>
            <p:ph type="body" sz="half" idx="1"/>
          </p:nvPr>
        </p:nvSpPr>
        <p:spPr>
          <a:xfrm>
            <a:off x="571500" y="2222500"/>
            <a:ext cx="6249844" cy="6769100"/>
          </a:xfrm>
          <a:prstGeom prst="rect">
            <a:avLst/>
          </a:prstGeom>
        </p:spPr>
        <p:txBody>
          <a:bodyPr/>
          <a:lstStyle/>
          <a:p>
            <a:pPr marL="370331" indent="-370331" defTabSz="473201">
              <a:spcBef>
                <a:spcPts val="3400"/>
              </a:spcBef>
              <a:defRPr sz="2916"/>
            </a:pPr>
            <a:r>
              <a:t>Portals - Critical to the success of the case</a:t>
            </a:r>
          </a:p>
          <a:p>
            <a:pPr marL="740663" lvl="1" indent="-370331" defTabSz="473201">
              <a:spcBef>
                <a:spcPts val="3400"/>
              </a:spcBef>
              <a:defRPr sz="2916"/>
            </a:pPr>
            <a:r>
              <a:t>Anterolateral, anterior, posterolateral</a:t>
            </a:r>
          </a:p>
          <a:p>
            <a:pPr marL="370331" indent="-370331" defTabSz="473201">
              <a:spcBef>
                <a:spcPts val="3400"/>
              </a:spcBef>
              <a:defRPr sz="2916"/>
            </a:pPr>
            <a:r>
              <a:t>Positioning</a:t>
            </a:r>
          </a:p>
          <a:p>
            <a:pPr marL="740663" lvl="1" indent="-370331" defTabSz="473201">
              <a:spcBef>
                <a:spcPts val="3400"/>
              </a:spcBef>
              <a:defRPr sz="2916"/>
            </a:pPr>
            <a:r>
              <a:t>Operative hip is placed in extension, with 25 deg of abduction and neutral rotation</a:t>
            </a:r>
          </a:p>
          <a:p>
            <a:pPr marL="740663" lvl="1" indent="-370331" defTabSz="473201">
              <a:spcBef>
                <a:spcPts val="3400"/>
              </a:spcBef>
              <a:defRPr sz="2916"/>
            </a:pPr>
            <a:r>
              <a:t>Traction should be placed to distract the femoral head outwards instead of downwards</a:t>
            </a:r>
          </a:p>
        </p:txBody>
      </p:sp>
      <p:pic>
        <p:nvPicPr>
          <p:cNvPr id="319" name="Screen Shot 2015-05-16 at 2.40.57 PM.png"/>
          <p:cNvPicPr>
            <a:picLocks noChangeAspect="1"/>
          </p:cNvPicPr>
          <p:nvPr/>
        </p:nvPicPr>
        <p:blipFill>
          <a:blip r:embed="rId2">
            <a:extLst/>
          </a:blip>
          <a:stretch>
            <a:fillRect/>
          </a:stretch>
        </p:blipFill>
        <p:spPr>
          <a:xfrm>
            <a:off x="7434590" y="2222500"/>
            <a:ext cx="5245101" cy="6769100"/>
          </a:xfrm>
          <a:prstGeom prst="rect">
            <a:avLst/>
          </a:prstGeom>
          <a:ln w="12700">
            <a:miter lim="400000"/>
          </a:ln>
        </p:spPr>
      </p:pic>
      <p:sp>
        <p:nvSpPr>
          <p:cNvPr id="320" name="Shape 320"/>
          <p:cNvSpPr/>
          <p:nvPr/>
        </p:nvSpPr>
        <p:spPr>
          <a:xfrm>
            <a:off x="8789203" y="9025966"/>
            <a:ext cx="3009736" cy="3493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vl1pPr>
          </a:lstStyle>
          <a:p>
            <a:r>
              <a:t>Image from Smith and Nephew</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prstGeom prst="rect">
            <a:avLst/>
          </a:prstGeom>
        </p:spPr>
        <p:txBody>
          <a:bodyPr/>
          <a:lstStyle/>
          <a:p>
            <a:r>
              <a:t>CAM Lesion</a:t>
            </a:r>
          </a:p>
        </p:txBody>
      </p:sp>
      <p:sp>
        <p:nvSpPr>
          <p:cNvPr id="159" name="Shape 159"/>
          <p:cNvSpPr>
            <a:spLocks noGrp="1"/>
          </p:cNvSpPr>
          <p:nvPr>
            <p:ph type="body" idx="1"/>
          </p:nvPr>
        </p:nvSpPr>
        <p:spPr>
          <a:xfrm>
            <a:off x="571500" y="2222500"/>
            <a:ext cx="12025178" cy="4267694"/>
          </a:xfrm>
          <a:prstGeom prst="rect">
            <a:avLst/>
          </a:prstGeom>
        </p:spPr>
        <p:txBody>
          <a:bodyPr/>
          <a:lstStyle/>
          <a:p>
            <a:pPr marL="246888" indent="-246888" defTabSz="315468">
              <a:spcBef>
                <a:spcPts val="2200"/>
              </a:spcBef>
              <a:defRPr sz="1944"/>
            </a:pPr>
            <a:r>
              <a:t>Abnormally shaped (nonspherical) femoral head</a:t>
            </a:r>
          </a:p>
          <a:p>
            <a:pPr marL="246888" indent="-246888" defTabSz="315468">
              <a:spcBef>
                <a:spcPts val="2200"/>
              </a:spcBef>
              <a:defRPr sz="1944"/>
            </a:pPr>
            <a:r>
              <a:t>Results in repeated abutment of the femoral neck into the acetabular rim causing tearing of the labrum and or avulsion from the rim</a:t>
            </a:r>
          </a:p>
          <a:p>
            <a:pPr marL="493776" lvl="1" indent="-246888" defTabSz="315468">
              <a:spcBef>
                <a:spcPts val="2200"/>
              </a:spcBef>
              <a:defRPr sz="1944"/>
            </a:pPr>
            <a:r>
              <a:t>Shear injury to the transition zone and adjacent articular cartilage —&gt; good healing rates</a:t>
            </a:r>
          </a:p>
          <a:p>
            <a:pPr marL="246888" indent="-246888" defTabSz="315468">
              <a:spcBef>
                <a:spcPts val="2200"/>
              </a:spcBef>
              <a:defRPr sz="1944"/>
            </a:pPr>
            <a:r>
              <a:t>Labral and chondral lesion is often observed in the anterosuperior area of the acetabulum</a:t>
            </a:r>
          </a:p>
          <a:p>
            <a:pPr marL="246888" indent="-246888" defTabSz="315468">
              <a:spcBef>
                <a:spcPts val="2200"/>
              </a:spcBef>
              <a:defRPr sz="1944"/>
            </a:pPr>
            <a:r>
              <a:t>Typcially young, active male patients</a:t>
            </a:r>
          </a:p>
          <a:p>
            <a:pPr marL="246888" indent="-246888" defTabSz="315468">
              <a:spcBef>
                <a:spcPts val="2200"/>
              </a:spcBef>
              <a:defRPr sz="1944"/>
            </a:pPr>
            <a:r>
              <a:t>Chondrolabral delamination</a:t>
            </a:r>
          </a:p>
          <a:p>
            <a:pPr marL="246888" indent="-246888" defTabSz="315468">
              <a:spcBef>
                <a:spcPts val="2200"/>
              </a:spcBef>
              <a:defRPr sz="1944"/>
            </a:pPr>
            <a:r>
              <a:t>Sequelae of SCFE</a:t>
            </a:r>
          </a:p>
        </p:txBody>
      </p:sp>
      <p:pic>
        <p:nvPicPr>
          <p:cNvPr id="160" name="Screen Shot 2015-05-16 at 12.09.16 PM.png"/>
          <p:cNvPicPr>
            <a:picLocks noChangeAspect="1"/>
          </p:cNvPicPr>
          <p:nvPr/>
        </p:nvPicPr>
        <p:blipFill>
          <a:blip r:embed="rId2">
            <a:extLst/>
          </a:blip>
          <a:stretch>
            <a:fillRect/>
          </a:stretch>
        </p:blipFill>
        <p:spPr>
          <a:xfrm>
            <a:off x="5932663" y="4854386"/>
            <a:ext cx="6248401" cy="4432301"/>
          </a:xfrm>
          <a:prstGeom prst="rect">
            <a:avLst/>
          </a:prstGeom>
          <a:ln w="12700">
            <a:miter lim="400000"/>
          </a:ln>
        </p:spPr>
      </p:pic>
    </p:spTree>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supine.png" descr="supine.tiff"/>
          <p:cNvPicPr>
            <a:picLocks noChangeAspect="1"/>
          </p:cNvPicPr>
          <p:nvPr/>
        </p:nvPicPr>
        <p:blipFill>
          <a:blip r:embed="rId2">
            <a:extLst/>
          </a:blip>
          <a:stretch>
            <a:fillRect/>
          </a:stretch>
        </p:blipFill>
        <p:spPr>
          <a:xfrm>
            <a:off x="1760920" y="1328737"/>
            <a:ext cx="9483073" cy="7096112"/>
          </a:xfrm>
          <a:prstGeom prst="rect">
            <a:avLst/>
          </a:prstGeom>
          <a:ln w="12700">
            <a:miter lim="400000"/>
          </a:ln>
        </p:spPr>
      </p:pic>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png"/>
          <p:cNvPicPr>
            <a:picLocks noChangeAspect="1"/>
          </p:cNvPicPr>
          <p:nvPr/>
        </p:nvPicPr>
        <p:blipFill>
          <a:blip r:embed="rId2">
            <a:extLst/>
          </a:blip>
          <a:stretch>
            <a:fillRect/>
          </a:stretch>
        </p:blipFill>
        <p:spPr>
          <a:xfrm>
            <a:off x="1959039" y="632502"/>
            <a:ext cx="9086722" cy="8488596"/>
          </a:xfrm>
          <a:prstGeom prst="rect">
            <a:avLst/>
          </a:prstGeom>
          <a:ln w="12700">
            <a:miter lim="400000"/>
          </a:ln>
        </p:spPr>
      </p:pic>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p:cNvSpPr>
          <p:nvPr>
            <p:ph type="title"/>
          </p:nvPr>
        </p:nvSpPr>
        <p:spPr>
          <a:prstGeom prst="rect">
            <a:avLst/>
          </a:prstGeom>
        </p:spPr>
        <p:txBody>
          <a:bodyPr/>
          <a:lstStyle/>
          <a:p>
            <a:r>
              <a:t>Open or Scope?</a:t>
            </a:r>
          </a:p>
        </p:txBody>
      </p:sp>
      <p:sp>
        <p:nvSpPr>
          <p:cNvPr id="327" name="Shape 327"/>
          <p:cNvSpPr>
            <a:spLocks noGrp="1"/>
          </p:cNvSpPr>
          <p:nvPr>
            <p:ph type="body" idx="1"/>
          </p:nvPr>
        </p:nvSpPr>
        <p:spPr>
          <a:prstGeom prst="rect">
            <a:avLst/>
          </a:prstGeom>
        </p:spPr>
        <p:txBody>
          <a:bodyPr/>
          <a:lstStyle/>
          <a:p>
            <a:pPr marL="384047" indent="-384047" defTabSz="490727">
              <a:spcBef>
                <a:spcPts val="3500"/>
              </a:spcBef>
              <a:defRPr sz="3024"/>
            </a:pPr>
            <a:r>
              <a:t>Bedi et al AJSM 2011 compared 30 patients open dislocation vs 30 patients hip scope for cam impingement</a:t>
            </a:r>
          </a:p>
          <a:p>
            <a:pPr marL="768095" lvl="1" indent="-384047" defTabSz="490727">
              <a:spcBef>
                <a:spcPts val="3500"/>
              </a:spcBef>
              <a:defRPr sz="3024"/>
            </a:pPr>
            <a:r>
              <a:t>Found no significant differences in deformity corrections</a:t>
            </a:r>
          </a:p>
          <a:p>
            <a:pPr marL="768095" lvl="1" indent="-384047" defTabSz="490727">
              <a:spcBef>
                <a:spcPts val="3500"/>
              </a:spcBef>
              <a:defRPr sz="3024"/>
            </a:pPr>
            <a:r>
              <a:t>Open technique may allow greater correction of posterosuperior regions</a:t>
            </a:r>
          </a:p>
          <a:p>
            <a:pPr marL="384047" indent="-384047" defTabSz="490727">
              <a:spcBef>
                <a:spcPts val="3500"/>
              </a:spcBef>
              <a:defRPr sz="3024"/>
            </a:pPr>
            <a:r>
              <a:t>Botser et al Arthroscopy 2011 found higher rate of return to sport for arthroscopy in professional athletes than for open surgical dislocations</a:t>
            </a:r>
          </a:p>
          <a:p>
            <a:pPr marL="384047" indent="-384047" defTabSz="490727">
              <a:spcBef>
                <a:spcPts val="3500"/>
              </a:spcBef>
              <a:defRPr sz="3024"/>
            </a:pPr>
            <a:r>
              <a:t>Wilkin et al JBJS 2014 found little benefit for arthroscopic labral debridement in patients older than 45</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body" sz="half" idx="1"/>
          </p:nvPr>
        </p:nvSpPr>
        <p:spPr>
          <a:xfrm>
            <a:off x="571500" y="2222500"/>
            <a:ext cx="4673489" cy="6806063"/>
          </a:xfrm>
          <a:prstGeom prst="rect">
            <a:avLst/>
          </a:prstGeom>
        </p:spPr>
        <p:txBody>
          <a:bodyPr/>
          <a:lstStyle/>
          <a:p>
            <a:pPr marL="393192" indent="-393192" defTabSz="502412">
              <a:spcBef>
                <a:spcPts val="3600"/>
              </a:spcBef>
              <a:defRPr sz="3096"/>
            </a:pPr>
            <a:r>
              <a:t>36 female patients prospectively randomized to labral repair versus debridement</a:t>
            </a:r>
          </a:p>
          <a:p>
            <a:pPr marL="393192" indent="-393192" defTabSz="502412">
              <a:spcBef>
                <a:spcPts val="3600"/>
              </a:spcBef>
              <a:defRPr sz="3096"/>
            </a:pPr>
            <a:r>
              <a:t>Hip Outcome Score to determine function</a:t>
            </a:r>
          </a:p>
          <a:p>
            <a:pPr marL="393192" indent="-393192" defTabSz="502412">
              <a:spcBef>
                <a:spcPts val="3600"/>
              </a:spcBef>
              <a:defRPr sz="3096"/>
            </a:pPr>
            <a:r>
              <a:t>Found HOS was significantly improved (91.2 vs 80.9) in repair compared to debridement</a:t>
            </a:r>
          </a:p>
        </p:txBody>
      </p:sp>
      <p:pic>
        <p:nvPicPr>
          <p:cNvPr id="330" name="Screen Shot 2015-05-17 at 7.57.22 AM.png"/>
          <p:cNvPicPr>
            <a:picLocks noChangeAspect="1"/>
          </p:cNvPicPr>
          <p:nvPr/>
        </p:nvPicPr>
        <p:blipFill>
          <a:blip r:embed="rId2">
            <a:extLst/>
          </a:blip>
          <a:stretch>
            <a:fillRect/>
          </a:stretch>
        </p:blipFill>
        <p:spPr>
          <a:xfrm>
            <a:off x="2305935" y="187741"/>
            <a:ext cx="8392930" cy="1681918"/>
          </a:xfrm>
          <a:prstGeom prst="rect">
            <a:avLst/>
          </a:prstGeom>
          <a:ln w="12700">
            <a:miter lim="400000"/>
          </a:ln>
        </p:spPr>
      </p:pic>
      <p:pic>
        <p:nvPicPr>
          <p:cNvPr id="331" name="Screen Shot 2015-05-17 at 8.49.12 AM.png"/>
          <p:cNvPicPr>
            <a:picLocks noChangeAspect="1"/>
          </p:cNvPicPr>
          <p:nvPr/>
        </p:nvPicPr>
        <p:blipFill>
          <a:blip r:embed="rId3">
            <a:extLst/>
          </a:blip>
          <a:stretch>
            <a:fillRect/>
          </a:stretch>
        </p:blipFill>
        <p:spPr>
          <a:xfrm>
            <a:off x="7012008" y="2067470"/>
            <a:ext cx="4344644" cy="7483093"/>
          </a:xfrm>
          <a:prstGeom prst="rect">
            <a:avLst/>
          </a:prstGeom>
          <a:ln w="12700">
            <a:miter lim="400000"/>
          </a:ln>
        </p:spPr>
      </p:pic>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Screen Shot 2016-03-22 at 10.41.19 AM.png"/>
          <p:cNvPicPr>
            <a:picLocks noChangeAspect="1"/>
          </p:cNvPicPr>
          <p:nvPr/>
        </p:nvPicPr>
        <p:blipFill>
          <a:blip r:embed="rId2">
            <a:extLst/>
          </a:blip>
          <a:stretch>
            <a:fillRect/>
          </a:stretch>
        </p:blipFill>
        <p:spPr>
          <a:xfrm>
            <a:off x="1358900" y="444628"/>
            <a:ext cx="10287000" cy="1270001"/>
          </a:xfrm>
          <a:prstGeom prst="rect">
            <a:avLst/>
          </a:prstGeom>
          <a:ln w="12700">
            <a:miter lim="400000"/>
          </a:ln>
        </p:spPr>
      </p:pic>
      <p:sp>
        <p:nvSpPr>
          <p:cNvPr id="334" name="Shape 334"/>
          <p:cNvSpPr/>
          <p:nvPr/>
        </p:nvSpPr>
        <p:spPr>
          <a:xfrm>
            <a:off x="1801292" y="4680230"/>
            <a:ext cx="9402216" cy="1764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https://www.vumedi.com/video/arthroscopic-repair-of-hip-labral-tears-utilizing-the-iberian-suture-technique/</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body" idx="1"/>
          </p:nvPr>
        </p:nvSpPr>
        <p:spPr>
          <a:xfrm>
            <a:off x="571500" y="2457855"/>
            <a:ext cx="11849588" cy="6432145"/>
          </a:xfrm>
          <a:prstGeom prst="rect">
            <a:avLst/>
          </a:prstGeom>
        </p:spPr>
        <p:txBody>
          <a:bodyPr/>
          <a:lstStyle/>
          <a:p>
            <a:r>
              <a:t>243 patients who underwent hip arthroscopy for FAI</a:t>
            </a:r>
          </a:p>
          <a:p>
            <a:pPr lvl="1"/>
            <a:r>
              <a:t>Mean age 29.2 years with postop f/u of 21 months</a:t>
            </a:r>
          </a:p>
          <a:p>
            <a:r>
              <a:t>Outcome measures: modified Harris hip score, Hip Outcome Score, Activities of Daily Living, and Sports subclass, and International Hip Outcome Tool</a:t>
            </a:r>
          </a:p>
          <a:p>
            <a:r>
              <a:t>Results: Patients with relative retroversion (&lt;5 deg of anteversion) had significantly less clinical improvement when compared with normal or increased version</a:t>
            </a:r>
          </a:p>
        </p:txBody>
      </p:sp>
      <p:pic>
        <p:nvPicPr>
          <p:cNvPr id="337" name="Screen Shot 2015-05-16 at 1.06.27 PM.png"/>
          <p:cNvPicPr>
            <a:picLocks noChangeAspect="1"/>
          </p:cNvPicPr>
          <p:nvPr/>
        </p:nvPicPr>
        <p:blipFill>
          <a:blip r:embed="rId2">
            <a:extLst/>
          </a:blip>
          <a:stretch>
            <a:fillRect/>
          </a:stretch>
        </p:blipFill>
        <p:spPr>
          <a:xfrm>
            <a:off x="3254756" y="279773"/>
            <a:ext cx="6495288" cy="2027192"/>
          </a:xfrm>
          <a:prstGeom prst="rect">
            <a:avLst/>
          </a:prstGeom>
          <a:ln w="12700">
            <a:miter lim="400000"/>
          </a:ln>
        </p:spPr>
      </p:pic>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body" idx="1"/>
          </p:nvPr>
        </p:nvSpPr>
        <p:spPr>
          <a:prstGeom prst="rect">
            <a:avLst/>
          </a:prstGeom>
        </p:spPr>
        <p:txBody>
          <a:bodyPr/>
          <a:lstStyle/>
          <a:p>
            <a:pPr marL="342900" indent="-342900" defTabSz="438150">
              <a:spcBef>
                <a:spcPts val="3100"/>
              </a:spcBef>
              <a:defRPr sz="2700"/>
            </a:pPr>
            <a:r>
              <a:t>Focus of paper is on surgical technique</a:t>
            </a:r>
          </a:p>
          <a:p>
            <a:pPr marL="342900" indent="-342900" defTabSz="438150">
              <a:spcBef>
                <a:spcPts val="3100"/>
              </a:spcBef>
              <a:defRPr sz="2700"/>
            </a:pPr>
            <a:r>
              <a:t>Key Points</a:t>
            </a:r>
          </a:p>
          <a:p>
            <a:pPr marL="685800" lvl="1" indent="-342900" defTabSz="438150">
              <a:spcBef>
                <a:spcPts val="3100"/>
              </a:spcBef>
              <a:defRPr sz="2700"/>
            </a:pPr>
            <a:r>
              <a:t>CAM resection should be less than 1cm deep, 8mm from proximal to distal, and 15mm medial to lateral beginning 1 cm from the labral margin</a:t>
            </a:r>
          </a:p>
          <a:p>
            <a:pPr marL="685800" lvl="1" indent="-342900" defTabSz="438150">
              <a:spcBef>
                <a:spcPts val="3100"/>
              </a:spcBef>
              <a:defRPr sz="2700"/>
            </a:pPr>
            <a:r>
              <a:t>Over 30% resection of femoral neck width increases risk of fracture</a:t>
            </a:r>
          </a:p>
          <a:p>
            <a:pPr marL="685800" lvl="1" indent="-342900" defTabSz="438150">
              <a:spcBef>
                <a:spcPts val="3100"/>
              </a:spcBef>
              <a:defRPr sz="2700"/>
            </a:pPr>
            <a:r>
              <a:t>CAM lesions are almost exclusively anterior, anterolateral or lateral</a:t>
            </a:r>
          </a:p>
          <a:p>
            <a:pPr marL="342900" indent="-342900" defTabSz="438150">
              <a:spcBef>
                <a:spcPts val="3100"/>
              </a:spcBef>
              <a:defRPr sz="2700"/>
            </a:pPr>
            <a:r>
              <a:t>Post Op Care</a:t>
            </a:r>
          </a:p>
          <a:p>
            <a:pPr marL="685800" lvl="1" indent="-342900" defTabSz="438150">
              <a:spcBef>
                <a:spcPts val="3100"/>
              </a:spcBef>
              <a:defRPr sz="2700"/>
            </a:pPr>
            <a:r>
              <a:t>Touch Down Weight Bearing to 20lbs of force for 2 weeks after</a:t>
            </a:r>
          </a:p>
          <a:p>
            <a:pPr marL="685800" lvl="1" indent="-342900" defTabSz="438150">
              <a:spcBef>
                <a:spcPts val="3100"/>
              </a:spcBef>
              <a:defRPr sz="2700"/>
            </a:pPr>
            <a:r>
              <a:t>Early ROM with CPM and passive circumduction exercises</a:t>
            </a:r>
          </a:p>
        </p:txBody>
      </p:sp>
      <p:pic>
        <p:nvPicPr>
          <p:cNvPr id="340" name="Screen Shot 2015-05-19 at 10.04.35 PM.png"/>
          <p:cNvPicPr>
            <a:picLocks noChangeAspect="1"/>
          </p:cNvPicPr>
          <p:nvPr/>
        </p:nvPicPr>
        <p:blipFill>
          <a:blip r:embed="rId2">
            <a:extLst/>
          </a:blip>
          <a:stretch>
            <a:fillRect/>
          </a:stretch>
        </p:blipFill>
        <p:spPr>
          <a:xfrm>
            <a:off x="1111250" y="165100"/>
            <a:ext cx="10782300" cy="1727200"/>
          </a:xfrm>
          <a:prstGeom prst="rect">
            <a:avLst/>
          </a:prstGeom>
          <a:ln w="12700">
            <a:miter lim="400000"/>
          </a:ln>
        </p:spPr>
      </p:pic>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Screen Shot 2015-05-19 at 10.04.35 PM.png"/>
          <p:cNvPicPr>
            <a:picLocks noChangeAspect="1"/>
          </p:cNvPicPr>
          <p:nvPr/>
        </p:nvPicPr>
        <p:blipFill>
          <a:blip r:embed="rId2">
            <a:extLst/>
          </a:blip>
          <a:stretch>
            <a:fillRect/>
          </a:stretch>
        </p:blipFill>
        <p:spPr>
          <a:xfrm>
            <a:off x="1111250" y="165100"/>
            <a:ext cx="10782300" cy="1727200"/>
          </a:xfrm>
          <a:prstGeom prst="rect">
            <a:avLst/>
          </a:prstGeom>
          <a:ln w="12700">
            <a:miter lim="400000"/>
          </a:ln>
        </p:spPr>
      </p:pic>
      <p:pic>
        <p:nvPicPr>
          <p:cNvPr id="343" name="Screen Shot 2015-05-20 at 3.47.54 PM.png"/>
          <p:cNvPicPr>
            <a:picLocks noChangeAspect="1"/>
          </p:cNvPicPr>
          <p:nvPr/>
        </p:nvPicPr>
        <p:blipFill>
          <a:blip r:embed="rId3">
            <a:extLst/>
          </a:blip>
          <a:stretch>
            <a:fillRect/>
          </a:stretch>
        </p:blipFill>
        <p:spPr>
          <a:xfrm>
            <a:off x="132870" y="2201701"/>
            <a:ext cx="6223001" cy="3530601"/>
          </a:xfrm>
          <a:prstGeom prst="rect">
            <a:avLst/>
          </a:prstGeom>
          <a:ln w="12700">
            <a:miter lim="400000"/>
          </a:ln>
        </p:spPr>
      </p:pic>
      <p:pic>
        <p:nvPicPr>
          <p:cNvPr id="344" name="Screen Shot 2015-05-20 at 3.47.59 PM.png"/>
          <p:cNvPicPr>
            <a:picLocks noChangeAspect="1"/>
          </p:cNvPicPr>
          <p:nvPr/>
        </p:nvPicPr>
        <p:blipFill>
          <a:blip r:embed="rId4">
            <a:extLst/>
          </a:blip>
          <a:stretch>
            <a:fillRect/>
          </a:stretch>
        </p:blipFill>
        <p:spPr>
          <a:xfrm>
            <a:off x="113820" y="5959025"/>
            <a:ext cx="6261101" cy="3543301"/>
          </a:xfrm>
          <a:prstGeom prst="rect">
            <a:avLst/>
          </a:prstGeom>
          <a:ln w="12700">
            <a:miter lim="400000"/>
          </a:ln>
        </p:spPr>
      </p:pic>
      <p:pic>
        <p:nvPicPr>
          <p:cNvPr id="345" name="Screen Shot 2015-05-20 at 3.48.07 PM.png"/>
          <p:cNvPicPr>
            <a:picLocks noChangeAspect="1"/>
          </p:cNvPicPr>
          <p:nvPr/>
        </p:nvPicPr>
        <p:blipFill>
          <a:blip r:embed="rId5">
            <a:extLst/>
          </a:blip>
          <a:stretch>
            <a:fillRect/>
          </a:stretch>
        </p:blipFill>
        <p:spPr>
          <a:xfrm>
            <a:off x="6514133" y="2438400"/>
            <a:ext cx="6350001" cy="6248400"/>
          </a:xfrm>
          <a:prstGeom prst="rect">
            <a:avLst/>
          </a:prstGeom>
          <a:ln w="12700">
            <a:miter lim="400000"/>
          </a:ln>
        </p:spPr>
      </p:pic>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image.png"/>
          <p:cNvPicPr>
            <a:picLocks noChangeAspect="1"/>
          </p:cNvPicPr>
          <p:nvPr/>
        </p:nvPicPr>
        <p:blipFill>
          <a:blip r:embed="rId2">
            <a:extLst/>
          </a:blip>
          <a:stretch>
            <a:fillRect/>
          </a:stretch>
        </p:blipFill>
        <p:spPr>
          <a:xfrm>
            <a:off x="2374265" y="404199"/>
            <a:ext cx="7899056" cy="2183997"/>
          </a:xfrm>
          <a:prstGeom prst="rect">
            <a:avLst/>
          </a:prstGeom>
          <a:ln w="12700">
            <a:miter lim="400000"/>
          </a:ln>
        </p:spPr>
      </p:pic>
      <p:pic>
        <p:nvPicPr>
          <p:cNvPr id="348" name="image.png"/>
          <p:cNvPicPr>
            <a:picLocks noChangeAspect="1"/>
          </p:cNvPicPr>
          <p:nvPr/>
        </p:nvPicPr>
        <p:blipFill>
          <a:blip r:embed="rId3">
            <a:extLst/>
          </a:blip>
          <a:stretch>
            <a:fillRect/>
          </a:stretch>
        </p:blipFill>
        <p:spPr>
          <a:xfrm>
            <a:off x="233194" y="3053500"/>
            <a:ext cx="12181197" cy="5744819"/>
          </a:xfrm>
          <a:prstGeom prst="rect">
            <a:avLst/>
          </a:prstGeom>
          <a:ln w="12700">
            <a:miter lim="400000"/>
          </a:ln>
        </p:spPr>
      </p:pic>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png"/>
          <p:cNvPicPr>
            <a:picLocks noChangeAspect="1"/>
          </p:cNvPicPr>
          <p:nvPr/>
        </p:nvPicPr>
        <p:blipFill>
          <a:blip r:embed="rId2">
            <a:extLst/>
          </a:blip>
          <a:stretch>
            <a:fillRect/>
          </a:stretch>
        </p:blipFill>
        <p:spPr>
          <a:xfrm>
            <a:off x="1365799" y="321764"/>
            <a:ext cx="9759951" cy="2940051"/>
          </a:xfrm>
          <a:prstGeom prst="rect">
            <a:avLst/>
          </a:prstGeom>
          <a:ln w="12700">
            <a:miter lim="400000"/>
          </a:ln>
        </p:spPr>
      </p:pic>
      <p:pic>
        <p:nvPicPr>
          <p:cNvPr id="351" name="image.png"/>
          <p:cNvPicPr>
            <a:picLocks noChangeAspect="1"/>
          </p:cNvPicPr>
          <p:nvPr/>
        </p:nvPicPr>
        <p:blipFill>
          <a:blip r:embed="rId3">
            <a:extLst/>
          </a:blip>
          <a:stretch>
            <a:fillRect/>
          </a:stretch>
        </p:blipFill>
        <p:spPr>
          <a:xfrm>
            <a:off x="3948662" y="3502797"/>
            <a:ext cx="4594224" cy="5784619"/>
          </a:xfrm>
          <a:prstGeom prst="rect">
            <a:avLst/>
          </a:prstGeom>
          <a:ln w="12700">
            <a:miter lim="400000"/>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p>
            <a:r>
              <a:t>Pincer Lesion</a:t>
            </a:r>
          </a:p>
        </p:txBody>
      </p:sp>
      <p:sp>
        <p:nvSpPr>
          <p:cNvPr id="163" name="Shape 163"/>
          <p:cNvSpPr>
            <a:spLocks noGrp="1"/>
          </p:cNvSpPr>
          <p:nvPr>
            <p:ph type="body" sz="half" idx="1"/>
          </p:nvPr>
        </p:nvSpPr>
        <p:spPr>
          <a:xfrm>
            <a:off x="571500" y="2222500"/>
            <a:ext cx="6166498" cy="7113786"/>
          </a:xfrm>
          <a:prstGeom prst="rect">
            <a:avLst/>
          </a:prstGeom>
        </p:spPr>
        <p:txBody>
          <a:bodyPr/>
          <a:lstStyle/>
          <a:p>
            <a:pPr marL="288036" indent="-288036" defTabSz="368045">
              <a:spcBef>
                <a:spcPts val="2600"/>
              </a:spcBef>
              <a:defRPr sz="2268"/>
            </a:pPr>
            <a:r>
              <a:t>Overcoverage of the acetabular rim</a:t>
            </a:r>
          </a:p>
          <a:p>
            <a:pPr marL="576072" lvl="1" indent="-288036" defTabSz="368045">
              <a:spcBef>
                <a:spcPts val="2600"/>
              </a:spcBef>
              <a:defRPr sz="2268"/>
            </a:pPr>
            <a:r>
              <a:t>Associated with conditions like coxa profunda, acetabular retroversion</a:t>
            </a:r>
          </a:p>
          <a:p>
            <a:pPr marL="288036" indent="-288036" defTabSz="368045">
              <a:spcBef>
                <a:spcPts val="2600"/>
              </a:spcBef>
              <a:defRPr sz="2268"/>
            </a:pPr>
            <a:r>
              <a:t>Abutment between acetabulum and femoral head causes the labrum to fail usually via degenerative changes</a:t>
            </a:r>
          </a:p>
          <a:p>
            <a:pPr marL="576072" lvl="1" indent="-288036" defTabSz="368045">
              <a:spcBef>
                <a:spcPts val="2600"/>
              </a:spcBef>
              <a:defRPr sz="2268"/>
            </a:pPr>
            <a:r>
              <a:t>Primary intrasubstance labral injury - often less reparable</a:t>
            </a:r>
          </a:p>
          <a:p>
            <a:pPr marL="288036" indent="-288036" defTabSz="368045">
              <a:spcBef>
                <a:spcPts val="2600"/>
              </a:spcBef>
              <a:defRPr sz="2268"/>
            </a:pPr>
            <a:r>
              <a:t>Labral damage anterosuperior</a:t>
            </a:r>
          </a:p>
          <a:p>
            <a:pPr marL="576072" lvl="1" indent="-288036" defTabSz="368045">
              <a:spcBef>
                <a:spcPts val="2600"/>
              </a:spcBef>
              <a:defRPr sz="2268"/>
            </a:pPr>
            <a:r>
              <a:t>Posteroinferior contrecoup pattern of cartilage loss of the femoral head and acetabulum</a:t>
            </a:r>
          </a:p>
          <a:p>
            <a:pPr marL="288036" indent="-288036" defTabSz="368045">
              <a:spcBef>
                <a:spcPts val="2600"/>
              </a:spcBef>
              <a:defRPr sz="2268"/>
            </a:pPr>
            <a:r>
              <a:t>Typically middle-aged women who engage in athletic activities</a:t>
            </a:r>
          </a:p>
        </p:txBody>
      </p:sp>
      <p:pic>
        <p:nvPicPr>
          <p:cNvPr id="164" name="Screen Shot 2015-05-16 at 12.10.10 PM.png"/>
          <p:cNvPicPr>
            <a:picLocks noChangeAspect="1"/>
          </p:cNvPicPr>
          <p:nvPr/>
        </p:nvPicPr>
        <p:blipFill>
          <a:blip r:embed="rId2">
            <a:extLst/>
          </a:blip>
          <a:stretch>
            <a:fillRect/>
          </a:stretch>
        </p:blipFill>
        <p:spPr>
          <a:xfrm>
            <a:off x="6809368" y="3310318"/>
            <a:ext cx="6115019" cy="4756126"/>
          </a:xfrm>
          <a:prstGeom prst="rect">
            <a:avLst/>
          </a:prstGeom>
          <a:ln w="12700">
            <a:miter lim="400000"/>
          </a:ln>
        </p:spPr>
      </p:pic>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p:nvPr>
        </p:nvSpPr>
        <p:spPr>
          <a:prstGeom prst="rect">
            <a:avLst/>
          </a:prstGeom>
        </p:spPr>
        <p:txBody>
          <a:bodyPr/>
          <a:lstStyle/>
          <a:p>
            <a:r>
              <a:t>Case Example</a:t>
            </a:r>
          </a:p>
        </p:txBody>
      </p:sp>
      <p:sp>
        <p:nvSpPr>
          <p:cNvPr id="354" name="Shape 354"/>
          <p:cNvSpPr>
            <a:spLocks noGrp="1"/>
          </p:cNvSpPr>
          <p:nvPr>
            <p:ph type="body" idx="1"/>
          </p:nvPr>
        </p:nvSpPr>
        <p:spPr>
          <a:prstGeom prst="rect">
            <a:avLst/>
          </a:prstGeom>
        </p:spPr>
        <p:txBody>
          <a:bodyPr/>
          <a:lstStyle/>
          <a:p>
            <a:r>
              <a:t>39 yo F with groin pain, worse with flexion, adduction, internal rotation.</a:t>
            </a:r>
          </a:p>
        </p:txBody>
      </p:sp>
      <p:pic>
        <p:nvPicPr>
          <p:cNvPr id="355" name="Screen Shot 2015-05-19 at 4.34.50 PM.png"/>
          <p:cNvPicPr>
            <a:picLocks noChangeAspect="1"/>
          </p:cNvPicPr>
          <p:nvPr/>
        </p:nvPicPr>
        <p:blipFill>
          <a:blip r:embed="rId2">
            <a:extLst/>
          </a:blip>
          <a:stretch>
            <a:fillRect/>
          </a:stretch>
        </p:blipFill>
        <p:spPr>
          <a:xfrm>
            <a:off x="135786" y="4066360"/>
            <a:ext cx="7887378" cy="5633842"/>
          </a:xfrm>
          <a:prstGeom prst="rect">
            <a:avLst/>
          </a:prstGeom>
          <a:ln w="12700">
            <a:miter lim="400000"/>
          </a:ln>
        </p:spPr>
      </p:pic>
      <p:pic>
        <p:nvPicPr>
          <p:cNvPr id="356" name="Screen Shot 2015-05-19 at 4.35.02 PM.png"/>
          <p:cNvPicPr>
            <a:picLocks noChangeAspect="1"/>
          </p:cNvPicPr>
          <p:nvPr/>
        </p:nvPicPr>
        <p:blipFill>
          <a:blip r:embed="rId3">
            <a:extLst/>
          </a:blip>
          <a:srcRect r="24366"/>
          <a:stretch>
            <a:fillRect/>
          </a:stretch>
        </p:blipFill>
        <p:spPr>
          <a:xfrm>
            <a:off x="8275630" y="4077680"/>
            <a:ext cx="4535138" cy="5611358"/>
          </a:xfrm>
          <a:prstGeom prst="rect">
            <a:avLst/>
          </a:prstGeom>
          <a:ln w="12700">
            <a:miter lim="400000"/>
          </a:ln>
        </p:spPr>
      </p:pic>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p:cNvSpPr>
          <p:nvPr>
            <p:ph type="title"/>
          </p:nvPr>
        </p:nvSpPr>
        <p:spPr>
          <a:prstGeom prst="rect">
            <a:avLst/>
          </a:prstGeom>
        </p:spPr>
        <p:txBody>
          <a:bodyPr/>
          <a:lstStyle/>
          <a:p>
            <a:r>
              <a:t>Case Example #2</a:t>
            </a:r>
          </a:p>
        </p:txBody>
      </p:sp>
      <p:sp>
        <p:nvSpPr>
          <p:cNvPr id="359" name="Shape 359"/>
          <p:cNvSpPr>
            <a:spLocks noGrp="1"/>
          </p:cNvSpPr>
          <p:nvPr>
            <p:ph type="body" sz="quarter" idx="1"/>
          </p:nvPr>
        </p:nvSpPr>
        <p:spPr>
          <a:xfrm>
            <a:off x="571500" y="2222500"/>
            <a:ext cx="11687184" cy="1315390"/>
          </a:xfrm>
          <a:prstGeom prst="rect">
            <a:avLst/>
          </a:prstGeom>
        </p:spPr>
        <p:txBody>
          <a:bodyPr/>
          <a:lstStyle>
            <a:lvl1pPr marL="333756" indent="-333756" defTabSz="426466">
              <a:spcBef>
                <a:spcPts val="3000"/>
              </a:spcBef>
              <a:defRPr sz="2628"/>
            </a:lvl1pPr>
          </a:lstStyle>
          <a:p>
            <a:r>
              <a:t>29 yo F with history of congenital hip dysplasia as an infant treated with a Palvik harness. She complains of pain with daily activities, and has been gradually worsening over the last year.</a:t>
            </a:r>
          </a:p>
        </p:txBody>
      </p:sp>
      <p:pic>
        <p:nvPicPr>
          <p:cNvPr id="360" name="Screen Shot 2015-05-19 at 9.54.04 PM.png"/>
          <p:cNvPicPr>
            <a:picLocks noChangeAspect="1"/>
          </p:cNvPicPr>
          <p:nvPr/>
        </p:nvPicPr>
        <p:blipFill>
          <a:blip r:embed="rId2">
            <a:extLst/>
          </a:blip>
          <a:stretch>
            <a:fillRect/>
          </a:stretch>
        </p:blipFill>
        <p:spPr>
          <a:xfrm>
            <a:off x="344741" y="3573051"/>
            <a:ext cx="5738630" cy="5982620"/>
          </a:xfrm>
          <a:prstGeom prst="rect">
            <a:avLst/>
          </a:prstGeom>
          <a:ln w="12700">
            <a:miter lim="400000"/>
          </a:ln>
        </p:spPr>
      </p:pic>
      <p:pic>
        <p:nvPicPr>
          <p:cNvPr id="361" name="Screen Shot 2015-05-19 at 9.54.11 PM.png"/>
          <p:cNvPicPr>
            <a:picLocks noChangeAspect="1"/>
          </p:cNvPicPr>
          <p:nvPr/>
        </p:nvPicPr>
        <p:blipFill>
          <a:blip r:embed="rId3">
            <a:extLst/>
          </a:blip>
          <a:stretch>
            <a:fillRect/>
          </a:stretch>
        </p:blipFill>
        <p:spPr>
          <a:xfrm>
            <a:off x="6867207" y="3573051"/>
            <a:ext cx="5484069" cy="5982620"/>
          </a:xfrm>
          <a:prstGeom prst="rect">
            <a:avLst/>
          </a:prstGeom>
          <a:ln w="12700">
            <a:miter lim="400000"/>
          </a:ln>
        </p:spPr>
      </p:pic>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xfrm>
            <a:off x="5776733" y="114008"/>
            <a:ext cx="1774063" cy="1212965"/>
          </a:xfrm>
          <a:prstGeom prst="rect">
            <a:avLst/>
          </a:prstGeom>
        </p:spPr>
        <p:txBody>
          <a:bodyPr/>
          <a:lstStyle/>
          <a:p>
            <a:r>
              <a:t>MRI</a:t>
            </a:r>
          </a:p>
        </p:txBody>
      </p:sp>
      <p:pic>
        <p:nvPicPr>
          <p:cNvPr id="364" name="Screen Shot 2015-05-19 at 9.57.01 PM.png"/>
          <p:cNvPicPr>
            <a:picLocks noChangeAspect="1"/>
          </p:cNvPicPr>
          <p:nvPr/>
        </p:nvPicPr>
        <p:blipFill>
          <a:blip r:embed="rId2">
            <a:extLst/>
          </a:blip>
          <a:stretch>
            <a:fillRect/>
          </a:stretch>
        </p:blipFill>
        <p:spPr>
          <a:xfrm>
            <a:off x="182880" y="216724"/>
            <a:ext cx="4906794" cy="5025030"/>
          </a:xfrm>
          <a:prstGeom prst="rect">
            <a:avLst/>
          </a:prstGeom>
          <a:ln w="12700">
            <a:miter lim="400000"/>
          </a:ln>
        </p:spPr>
      </p:pic>
      <p:pic>
        <p:nvPicPr>
          <p:cNvPr id="365" name="Screen Shot 2015-05-19 at 9.59.56 PM.png"/>
          <p:cNvPicPr>
            <a:picLocks noChangeAspect="1"/>
          </p:cNvPicPr>
          <p:nvPr/>
        </p:nvPicPr>
        <p:blipFill>
          <a:blip r:embed="rId3">
            <a:extLst/>
          </a:blip>
          <a:stretch>
            <a:fillRect/>
          </a:stretch>
        </p:blipFill>
        <p:spPr>
          <a:xfrm>
            <a:off x="1366518" y="4540560"/>
            <a:ext cx="6108010" cy="5025029"/>
          </a:xfrm>
          <a:prstGeom prst="rect">
            <a:avLst/>
          </a:prstGeom>
          <a:ln w="12700">
            <a:miter lim="400000"/>
          </a:ln>
        </p:spPr>
      </p:pic>
      <p:pic>
        <p:nvPicPr>
          <p:cNvPr id="366" name="Screen Shot 2015-05-19 at 10.00.49 PM.png"/>
          <p:cNvPicPr>
            <a:picLocks noChangeAspect="1"/>
          </p:cNvPicPr>
          <p:nvPr/>
        </p:nvPicPr>
        <p:blipFill>
          <a:blip r:embed="rId4">
            <a:extLst/>
          </a:blip>
          <a:stretch>
            <a:fillRect/>
          </a:stretch>
        </p:blipFill>
        <p:spPr>
          <a:xfrm>
            <a:off x="7445288" y="627590"/>
            <a:ext cx="5357243" cy="7621561"/>
          </a:xfrm>
          <a:prstGeom prst="rect">
            <a:avLst/>
          </a:prstGeom>
          <a:ln w="12700">
            <a:miter lim="400000"/>
          </a:ln>
        </p:spPr>
      </p:pic>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p:cNvSpPr>
          <p:nvPr>
            <p:ph type="title"/>
          </p:nvPr>
        </p:nvSpPr>
        <p:spPr>
          <a:prstGeom prst="rect">
            <a:avLst/>
          </a:prstGeom>
        </p:spPr>
        <p:txBody>
          <a:bodyPr/>
          <a:lstStyle/>
          <a:p>
            <a:r>
              <a:t>OITE</a:t>
            </a:r>
          </a:p>
        </p:txBody>
      </p:sp>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p:nvPr>
        </p:nvSpPr>
        <p:spPr>
          <a:prstGeom prst="rect">
            <a:avLst/>
          </a:prstGeom>
        </p:spPr>
        <p:txBody>
          <a:bodyPr/>
          <a:lstStyle/>
          <a:p>
            <a:r>
              <a:t>OITE</a:t>
            </a:r>
          </a:p>
        </p:txBody>
      </p:sp>
      <p:sp>
        <p:nvSpPr>
          <p:cNvPr id="381" name="Shape 381"/>
          <p:cNvSpPr>
            <a:spLocks noGrp="1"/>
          </p:cNvSpPr>
          <p:nvPr>
            <p:ph type="body" idx="1"/>
          </p:nvPr>
        </p:nvSpPr>
        <p:spPr>
          <a:xfrm>
            <a:off x="462309" y="1971605"/>
            <a:ext cx="12080182" cy="7493001"/>
          </a:xfrm>
          <a:prstGeom prst="rect">
            <a:avLst/>
          </a:prstGeom>
        </p:spPr>
        <p:txBody>
          <a:bodyPr/>
          <a:lstStyle/>
          <a:p>
            <a:pPr marL="265175" indent="-265175" defTabSz="338835">
              <a:spcBef>
                <a:spcPts val="2400"/>
              </a:spcBef>
              <a:defRPr sz="2088"/>
            </a:pPr>
            <a:r>
              <a:t>A 35 year old man reports a 2 year history of right groin pain. The pain is made worse with hip flexion, prolonged sitting, and cycling. A radiograph and MRI scan are shown in Figures 16a and 16b. Nonsurgical management has failed to provide relief. What is the best surgical option?</a:t>
            </a:r>
          </a:p>
          <a:p>
            <a:pPr marL="265175" indent="-265175" defTabSz="338835">
              <a:spcBef>
                <a:spcPts val="2400"/>
              </a:spcBef>
              <a:defRPr sz="2088"/>
            </a:pPr>
            <a:endParaRPr/>
          </a:p>
          <a:p>
            <a:pPr marL="265175" indent="-265175" defTabSz="338835">
              <a:spcBef>
                <a:spcPts val="2400"/>
              </a:spcBef>
              <a:defRPr sz="2088"/>
            </a:pPr>
            <a:endParaRPr/>
          </a:p>
          <a:p>
            <a:pPr marL="265175" indent="-265175" defTabSz="338835">
              <a:spcBef>
                <a:spcPts val="2400"/>
              </a:spcBef>
              <a:defRPr sz="2088"/>
            </a:pPr>
            <a:endParaRPr/>
          </a:p>
          <a:p>
            <a:pPr marL="265175" indent="-265175" defTabSz="338835">
              <a:spcBef>
                <a:spcPts val="2400"/>
              </a:spcBef>
              <a:defRPr sz="2088"/>
            </a:pPr>
            <a:endParaRPr/>
          </a:p>
          <a:p>
            <a:pPr marL="265175" indent="-265175" defTabSz="338835">
              <a:spcBef>
                <a:spcPts val="2400"/>
              </a:spcBef>
              <a:defRPr sz="2088"/>
            </a:pPr>
            <a:endParaRPr/>
          </a:p>
          <a:p>
            <a:pPr marL="265175" indent="-265175" defTabSz="338835">
              <a:spcBef>
                <a:spcPts val="2400"/>
              </a:spcBef>
              <a:defRPr sz="2088"/>
            </a:pPr>
            <a:r>
              <a:t>1) Arthroscopic labral debridement</a:t>
            </a:r>
          </a:p>
          <a:p>
            <a:pPr marL="265175" indent="-265175" defTabSz="338835">
              <a:spcBef>
                <a:spcPts val="2400"/>
              </a:spcBef>
              <a:defRPr sz="2088"/>
            </a:pPr>
            <a:r>
              <a:t>2) Reverse periacetabular osteotomy</a:t>
            </a:r>
          </a:p>
          <a:p>
            <a:pPr marL="265175" indent="-265175" defTabSz="338835">
              <a:spcBef>
                <a:spcPts val="2400"/>
              </a:spcBef>
              <a:defRPr sz="2088"/>
            </a:pPr>
            <a:r>
              <a:t>3) Resurfacing hip arthroplasty</a:t>
            </a:r>
          </a:p>
          <a:p>
            <a:pPr marL="265175" indent="-265175" defTabSz="338835">
              <a:spcBef>
                <a:spcPts val="2400"/>
              </a:spcBef>
              <a:defRPr sz="2088"/>
            </a:pPr>
            <a:r>
              <a:t>4) Femoral neck osteochondroplasty and resection of the detached labrum</a:t>
            </a:r>
          </a:p>
          <a:p>
            <a:pPr marL="265175" indent="-265175" defTabSz="338835">
              <a:spcBef>
                <a:spcPts val="2400"/>
              </a:spcBef>
              <a:defRPr sz="2088"/>
            </a:pPr>
            <a:r>
              <a:t>5) Femoral neck osteochondroplasty and reattachment of the labrum</a:t>
            </a:r>
          </a:p>
        </p:txBody>
      </p:sp>
      <p:pic>
        <p:nvPicPr>
          <p:cNvPr id="382" name="Screen Shot 2015-05-16 at 9.10.24 AM.png"/>
          <p:cNvPicPr>
            <a:picLocks noChangeAspect="1"/>
          </p:cNvPicPr>
          <p:nvPr/>
        </p:nvPicPr>
        <p:blipFill>
          <a:blip r:embed="rId2">
            <a:extLst/>
          </a:blip>
          <a:srcRect l="814" r="2534"/>
          <a:stretch>
            <a:fillRect/>
          </a:stretch>
        </p:blipFill>
        <p:spPr>
          <a:xfrm>
            <a:off x="4745213" y="3065298"/>
            <a:ext cx="7972636" cy="3945862"/>
          </a:xfrm>
          <a:prstGeom prst="rect">
            <a:avLst/>
          </a:prstGeom>
          <a:ln w="12700">
            <a:miter lim="400000"/>
          </a:ln>
        </p:spPr>
      </p:pic>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title"/>
          </p:nvPr>
        </p:nvSpPr>
        <p:spPr>
          <a:prstGeom prst="rect">
            <a:avLst/>
          </a:prstGeom>
        </p:spPr>
        <p:txBody>
          <a:bodyPr/>
          <a:lstStyle/>
          <a:p>
            <a:r>
              <a:t>5 - Femoral neck osteochondroplasty and reattachment of the labrum</a:t>
            </a:r>
          </a:p>
        </p:txBody>
      </p:sp>
      <p:pic>
        <p:nvPicPr>
          <p:cNvPr id="385" name="Screen Shot 2015-05-16 at 9.10.29 AM.png"/>
          <p:cNvPicPr>
            <a:picLocks noChangeAspect="1"/>
          </p:cNvPicPr>
          <p:nvPr/>
        </p:nvPicPr>
        <p:blipFill>
          <a:blip r:embed="rId2">
            <a:extLst/>
          </a:blip>
          <a:stretch>
            <a:fillRect/>
          </a:stretch>
        </p:blipFill>
        <p:spPr>
          <a:xfrm>
            <a:off x="499071" y="3196277"/>
            <a:ext cx="12006658" cy="4732646"/>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prstGeom prst="rect">
            <a:avLst/>
          </a:prstGeom>
        </p:spPr>
        <p:txBody>
          <a:bodyPr/>
          <a:lstStyle/>
          <a:p>
            <a:r>
              <a:t>Mixed (Impingement) Patterns</a:t>
            </a:r>
          </a:p>
        </p:txBody>
      </p:sp>
      <p:sp>
        <p:nvSpPr>
          <p:cNvPr id="167" name="Shape 167"/>
          <p:cNvSpPr>
            <a:spLocks noGrp="1"/>
          </p:cNvSpPr>
          <p:nvPr>
            <p:ph type="body" idx="1"/>
          </p:nvPr>
        </p:nvSpPr>
        <p:spPr>
          <a:prstGeom prst="rect">
            <a:avLst/>
          </a:prstGeom>
        </p:spPr>
        <p:txBody>
          <a:bodyPr/>
          <a:lstStyle/>
          <a:p>
            <a:pPr marL="452627" indent="-452627" defTabSz="578358">
              <a:spcBef>
                <a:spcPts val="4100"/>
              </a:spcBef>
              <a:defRPr sz="3564"/>
            </a:pPr>
            <a:r>
              <a:t>Both femoral and acetabular deformity (most common)</a:t>
            </a:r>
          </a:p>
          <a:p>
            <a:pPr marL="452627" indent="-452627" defTabSz="578358">
              <a:spcBef>
                <a:spcPts val="4100"/>
              </a:spcBef>
              <a:defRPr sz="3564"/>
            </a:pPr>
            <a:r>
              <a:t>Allen et al JBJS 2009 showed bilateral cam-type deformity was present in 78% of hips with only 26% symptomatic</a:t>
            </a:r>
          </a:p>
          <a:p>
            <a:pPr marL="452627" indent="-452627" defTabSz="578358">
              <a:spcBef>
                <a:spcPts val="4100"/>
              </a:spcBef>
              <a:defRPr sz="3564"/>
            </a:pPr>
            <a:r>
              <a:t>Cam Types present with pistol grip deformities, focal femoral neck prominence, flattening of lateral femoral head</a:t>
            </a:r>
          </a:p>
          <a:p>
            <a:pPr marL="452627" indent="-452627" defTabSz="578358">
              <a:spcBef>
                <a:spcPts val="4100"/>
              </a:spcBef>
              <a:defRPr sz="3564"/>
            </a:pPr>
            <a:r>
              <a:t>Pincer Types present with posterior wall sign, excessive acetabular coverage, crossover sign</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asted-image.jpg"/>
          <p:cNvPicPr>
            <a:picLocks noChangeAspect="1"/>
          </p:cNvPicPr>
          <p:nvPr/>
        </p:nvPicPr>
        <p:blipFill>
          <a:blip r:embed="rId2">
            <a:extLst/>
          </a:blip>
          <a:stretch>
            <a:fillRect/>
          </a:stretch>
        </p:blipFill>
        <p:spPr>
          <a:xfrm>
            <a:off x="2215888" y="1576186"/>
            <a:ext cx="8573024" cy="6601228"/>
          </a:xfrm>
          <a:prstGeom prst="rect">
            <a:avLst/>
          </a:prstGeom>
          <a:ln w="12700">
            <a:miter lim="400000"/>
          </a:ln>
        </p:spPr>
      </p:pic>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lstStyle/>
          <a:p>
            <a:r>
              <a:t>History and Physical</a:t>
            </a:r>
          </a:p>
        </p:txBody>
      </p:sp>
      <p:sp>
        <p:nvSpPr>
          <p:cNvPr id="172" name="Shape 172"/>
          <p:cNvSpPr>
            <a:spLocks noGrp="1"/>
          </p:cNvSpPr>
          <p:nvPr>
            <p:ph type="body" sz="half" idx="1"/>
          </p:nvPr>
        </p:nvSpPr>
        <p:spPr>
          <a:xfrm>
            <a:off x="571500" y="2222500"/>
            <a:ext cx="6705289" cy="7067274"/>
          </a:xfrm>
          <a:prstGeom prst="rect">
            <a:avLst/>
          </a:prstGeom>
        </p:spPr>
        <p:txBody>
          <a:bodyPr/>
          <a:lstStyle/>
          <a:p>
            <a:pPr marL="320039" indent="-320039" defTabSz="408940">
              <a:spcBef>
                <a:spcPts val="2900"/>
              </a:spcBef>
              <a:defRPr sz="2520"/>
            </a:pPr>
            <a:r>
              <a:t>Slow onset of groin pain with or without minor trauma (C-sign)</a:t>
            </a:r>
          </a:p>
          <a:p>
            <a:pPr marL="320039" indent="-320039" defTabSz="408940">
              <a:spcBef>
                <a:spcPts val="2900"/>
              </a:spcBef>
              <a:defRPr sz="2520"/>
            </a:pPr>
            <a:r>
              <a:t>Exacerbated by activity</a:t>
            </a:r>
          </a:p>
          <a:p>
            <a:pPr marL="640079" lvl="1" indent="-320039" defTabSz="408940">
              <a:spcBef>
                <a:spcPts val="2900"/>
              </a:spcBef>
              <a:defRPr sz="2520"/>
            </a:pPr>
            <a:r>
              <a:t>Athletics, prolonged walking or sitting</a:t>
            </a:r>
          </a:p>
          <a:p>
            <a:pPr marL="320039" indent="-320039" defTabSz="408940">
              <a:spcBef>
                <a:spcPts val="2900"/>
              </a:spcBef>
              <a:defRPr sz="2520"/>
            </a:pPr>
            <a:r>
              <a:t>Exam shows hip limitation of motion</a:t>
            </a:r>
          </a:p>
          <a:p>
            <a:pPr marL="320039" indent="-320039" defTabSz="408940">
              <a:spcBef>
                <a:spcPts val="2900"/>
              </a:spcBef>
              <a:defRPr sz="2520"/>
            </a:pPr>
            <a:r>
              <a:t>Impingement Test</a:t>
            </a:r>
          </a:p>
          <a:p>
            <a:pPr marL="640079" lvl="1" indent="-320039" defTabSz="408940">
              <a:spcBef>
                <a:spcPts val="2900"/>
              </a:spcBef>
              <a:defRPr sz="2520"/>
            </a:pPr>
            <a:r>
              <a:t>Knee &amp; hip flexed to 90, then internally rotate the leg</a:t>
            </a:r>
          </a:p>
          <a:p>
            <a:pPr marL="960119" lvl="2" indent="-320039" defTabSz="408940">
              <a:spcBef>
                <a:spcPts val="2900"/>
              </a:spcBef>
              <a:defRPr sz="2520"/>
            </a:pPr>
            <a:r>
              <a:t>Positive test recreates the pain</a:t>
            </a:r>
          </a:p>
          <a:p>
            <a:pPr marL="320039" indent="-320039" defTabSz="408940">
              <a:spcBef>
                <a:spcPts val="2900"/>
              </a:spcBef>
              <a:defRPr sz="2520"/>
            </a:pPr>
            <a:r>
              <a:t>Posteroinferior impingement - external rotation with hip in extension</a:t>
            </a:r>
          </a:p>
        </p:txBody>
      </p:sp>
      <p:pic>
        <p:nvPicPr>
          <p:cNvPr id="173" name="Screen Shot 2015-05-16 at 11.00.11 AM.png"/>
          <p:cNvPicPr>
            <a:picLocks noChangeAspect="1"/>
          </p:cNvPicPr>
          <p:nvPr/>
        </p:nvPicPr>
        <p:blipFill>
          <a:blip r:embed="rId2">
            <a:extLst/>
          </a:blip>
          <a:stretch>
            <a:fillRect/>
          </a:stretch>
        </p:blipFill>
        <p:spPr>
          <a:xfrm>
            <a:off x="6995152" y="3681038"/>
            <a:ext cx="5709567" cy="3763124"/>
          </a:xfrm>
          <a:prstGeom prst="rect">
            <a:avLst/>
          </a:prstGeom>
          <a:ln w="12700">
            <a:miter lim="400000"/>
          </a:ln>
        </p:spPr>
      </p:pic>
    </p:spTree>
  </p:cSld>
  <p:clrMapOvr>
    <a:masterClrMapping/>
  </p:clrMapOvr>
  <p:transition xmlns:p14="http://schemas.microsoft.com/office/powerpoint/2010/main" spd="slow"/>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2015</Words>
  <Application>Microsoft Macintosh PowerPoint</Application>
  <PresentationFormat>Custom</PresentationFormat>
  <Paragraphs>230</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ModernPortfolio</vt:lpstr>
      <vt:lpstr>Femoroacetabular Impingement and Hip Arthroscopy</vt:lpstr>
      <vt:lpstr>Overview</vt:lpstr>
      <vt:lpstr>Pathophysiology of FAI</vt:lpstr>
      <vt:lpstr>Hip Anatomy</vt:lpstr>
      <vt:lpstr>CAM Lesion</vt:lpstr>
      <vt:lpstr>Pincer Lesion</vt:lpstr>
      <vt:lpstr>Mixed (Impingement) Patterns</vt:lpstr>
      <vt:lpstr>PowerPoint Presentation</vt:lpstr>
      <vt:lpstr>History and Physical</vt:lpstr>
      <vt:lpstr>PowerPoint Presentation</vt:lpstr>
      <vt:lpstr>PowerPoint Presentation</vt:lpstr>
      <vt:lpstr>Ligamentum Teres Tears</vt:lpstr>
      <vt:lpstr>Imaging</vt:lpstr>
      <vt:lpstr>X-ray buzzwords</vt:lpstr>
      <vt:lpstr>Alpha Angle</vt:lpstr>
      <vt:lpstr>Head Neck Offset Ratio</vt:lpstr>
      <vt:lpstr>Ischial Spine Sign</vt:lpstr>
      <vt:lpstr>Crossover Sign</vt:lpstr>
      <vt:lpstr>Global Overcoverage</vt:lpstr>
      <vt:lpstr>Center Edge Angle</vt:lpstr>
      <vt:lpstr>Global Overcoverage</vt:lpstr>
      <vt:lpstr>MRI - Normal Hip Labrum</vt:lpstr>
      <vt:lpstr>MRI - Labral Tear</vt:lpstr>
      <vt:lpstr>MRI - Degenerative Hip Labral Tear</vt:lpstr>
      <vt:lpstr>PowerPoint Presentation</vt:lpstr>
      <vt:lpstr>PowerPoint Presentation</vt:lpstr>
      <vt:lpstr>Non-operative Treatment</vt:lpstr>
      <vt:lpstr>PowerPoint Presentation</vt:lpstr>
      <vt:lpstr>Surgical Treatment</vt:lpstr>
      <vt:lpstr>Surgical Dislocation</vt:lpstr>
      <vt:lpstr>PowerPoint Presentation</vt:lpstr>
      <vt:lpstr>Trochanteric Flip Osteotomy</vt:lpstr>
      <vt:lpstr>Trochanteric Flip Osteotomy</vt:lpstr>
      <vt:lpstr>Trochanteric Flip Osteotomy</vt:lpstr>
      <vt:lpstr>Trochanteric Flip Osteotomy</vt:lpstr>
      <vt:lpstr>PowerPoint Presentation</vt:lpstr>
      <vt:lpstr>PowerPoint Presentation</vt:lpstr>
      <vt:lpstr>PowerPoint Presentation</vt:lpstr>
      <vt:lpstr>PowerPoint Presentation</vt:lpstr>
      <vt:lpstr>PowerPoint Presentation</vt:lpstr>
      <vt:lpstr>Femoral Resection Osteoplasty</vt:lpstr>
      <vt:lpstr>Anteversion Periacetabular Osteotomy</vt:lpstr>
      <vt:lpstr>Acetabular Rim Trimming Resection Arthroplasty</vt:lpstr>
      <vt:lpstr>PowerPoint Presentation</vt:lpstr>
      <vt:lpstr>Hip Arthroscopy</vt:lpstr>
      <vt:lpstr>Common Indications</vt:lpstr>
      <vt:lpstr>Hip Arthroscopy</vt:lpstr>
      <vt:lpstr>PowerPoint Presentation</vt:lpstr>
      <vt:lpstr>Hip Scope Technique</vt:lpstr>
      <vt:lpstr>PowerPoint Presentation</vt:lpstr>
      <vt:lpstr>PowerPoint Presentation</vt:lpstr>
      <vt:lpstr>Open or 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Example</vt:lpstr>
      <vt:lpstr>Case Example #2</vt:lpstr>
      <vt:lpstr>MRI</vt:lpstr>
      <vt:lpstr>OITE</vt:lpstr>
      <vt:lpstr>OITE</vt:lpstr>
      <vt:lpstr>5 - Femoral neck osteochondroplasty and reattachment of the labrum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Femoroacetabular Impingement and Hip Arthroscopy</dc:title>
  <cp:lastModifiedBy>IAN RICE</cp:lastModifiedBy>
  <cp:revision>1</cp:revision>
  <dcterms:modified xsi:type="dcterms:W3CDTF">2016-10-11T16:54:15Z</dcterms:modified>
</cp:coreProperties>
</file>