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5"/>
  </p:notesMasterIdLst>
  <p:sldIdLst>
    <p:sldId id="256" r:id="rId2"/>
    <p:sldId id="261" r:id="rId3"/>
    <p:sldId id="331" r:id="rId4"/>
    <p:sldId id="332" r:id="rId5"/>
    <p:sldId id="341" r:id="rId6"/>
    <p:sldId id="328" r:id="rId7"/>
    <p:sldId id="342" r:id="rId8"/>
    <p:sldId id="262" r:id="rId9"/>
    <p:sldId id="263" r:id="rId10"/>
    <p:sldId id="264" r:id="rId11"/>
    <p:sldId id="266" r:id="rId12"/>
    <p:sldId id="270" r:id="rId13"/>
    <p:sldId id="268" r:id="rId14"/>
    <p:sldId id="345" r:id="rId15"/>
    <p:sldId id="351" r:id="rId16"/>
    <p:sldId id="272" r:id="rId17"/>
    <p:sldId id="273" r:id="rId18"/>
    <p:sldId id="327" r:id="rId19"/>
    <p:sldId id="309" r:id="rId20"/>
    <p:sldId id="275" r:id="rId21"/>
    <p:sldId id="310" r:id="rId22"/>
    <p:sldId id="311" r:id="rId23"/>
    <p:sldId id="361" r:id="rId24"/>
    <p:sldId id="362" r:id="rId25"/>
    <p:sldId id="363" r:id="rId26"/>
    <p:sldId id="364" r:id="rId27"/>
    <p:sldId id="276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58" r:id="rId43"/>
    <p:sldId id="298" r:id="rId44"/>
    <p:sldId id="299" r:id="rId45"/>
    <p:sldId id="301" r:id="rId46"/>
    <p:sldId id="302" r:id="rId47"/>
    <p:sldId id="313" r:id="rId48"/>
    <p:sldId id="315" r:id="rId49"/>
    <p:sldId id="305" r:id="rId50"/>
    <p:sldId id="316" r:id="rId51"/>
    <p:sldId id="306" r:id="rId52"/>
    <p:sldId id="317" r:id="rId53"/>
    <p:sldId id="318" r:id="rId54"/>
    <p:sldId id="307" r:id="rId55"/>
    <p:sldId id="360" r:id="rId56"/>
    <p:sldId id="308" r:id="rId57"/>
    <p:sldId id="319" r:id="rId58"/>
    <p:sldId id="320" r:id="rId59"/>
    <p:sldId id="321" r:id="rId60"/>
    <p:sldId id="322" r:id="rId61"/>
    <p:sldId id="323" r:id="rId62"/>
    <p:sldId id="324" r:id="rId63"/>
    <p:sldId id="32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26BE-D9BE-42F0-80E7-E818A8E0FA60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3B4D-5A67-418F-B1EA-60023ADB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images of </a:t>
            </a:r>
            <a:r>
              <a:rPr lang="en-US" dirty="0" err="1" smtClean="0"/>
              <a:t>xrays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3B4D-5A67-418F-B1EA-60023ADB07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algorithm from </a:t>
            </a:r>
            <a:r>
              <a:rPr lang="en-US" dirty="0" err="1" smtClean="0"/>
              <a:t>crawford</a:t>
            </a:r>
            <a:r>
              <a:rPr lang="en-US" dirty="0" smtClean="0"/>
              <a:t>/</a:t>
            </a:r>
            <a:r>
              <a:rPr lang="en-US" dirty="0" err="1" smtClean="0"/>
              <a:t>safran</a:t>
            </a:r>
            <a:r>
              <a:rPr lang="en-US" baseline="0" dirty="0" smtClean="0"/>
              <a:t> review article Fig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43B4D-5A67-418F-B1EA-60023ADB07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6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3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4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ED3BD0-EA07-446B-B1FE-B051A1D03B56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CEFE60-5B63-4AD0-B3AF-52A83EA187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6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orthobullets.com/question/1417/images/microfracture.jpg" TargetMode="External"/><Relationship Id="rId3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orthobullets.com/question/480/images/scope.knee.cartilage%20loss2.jpg" TargetMode="External"/><Relationship Id="rId3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Cartilage </a:t>
            </a:r>
            <a:r>
              <a:rPr lang="en-US" dirty="0" smtClean="0"/>
              <a:t>Injury &amp; Surgical </a:t>
            </a:r>
            <a:r>
              <a:rPr lang="en-US" dirty="0" err="1" smtClean="0"/>
              <a:t>Treament</a:t>
            </a:r>
            <a:r>
              <a:rPr lang="en-US" dirty="0" smtClean="0"/>
              <a:t>: </a:t>
            </a:r>
            <a:r>
              <a:rPr lang="en-US" sz="6700" dirty="0" err="1" smtClean="0"/>
              <a:t>Microfracture</a:t>
            </a:r>
            <a:r>
              <a:rPr lang="en-US" sz="6700" dirty="0" smtClean="0"/>
              <a:t>, Cartilage repair/transplant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Ian Rice md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 Fractures &amp; Bone Bruises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14696" y="2286000"/>
            <a:ext cx="7543801" cy="4023360"/>
          </a:xfrm>
        </p:spPr>
        <p:txBody>
          <a:bodyPr/>
          <a:lstStyle/>
          <a:p>
            <a:r>
              <a:rPr lang="en-US" sz="2800" dirty="0" smtClean="0"/>
              <a:t>Evaluation</a:t>
            </a:r>
            <a:endParaRPr lang="en-US" sz="2800" dirty="0"/>
          </a:p>
          <a:p>
            <a:pPr lvl="1"/>
            <a:r>
              <a:rPr lang="en-US" sz="2400" dirty="0" smtClean="0"/>
              <a:t>Pts typically present </a:t>
            </a:r>
            <a:r>
              <a:rPr lang="en-US" sz="2400" dirty="0"/>
              <a:t>after trauma to knee</a:t>
            </a:r>
          </a:p>
          <a:p>
            <a:pPr lvl="1"/>
            <a:r>
              <a:rPr lang="en-US" sz="2400" dirty="0"/>
              <a:t>Joint effusion</a:t>
            </a:r>
          </a:p>
          <a:p>
            <a:pPr lvl="1"/>
            <a:r>
              <a:rPr lang="en-US" sz="2400" dirty="0"/>
              <a:t>Key to evaluate </a:t>
            </a:r>
            <a:r>
              <a:rPr lang="en-US" sz="2400" dirty="0" smtClean="0"/>
              <a:t>for </a:t>
            </a:r>
            <a:r>
              <a:rPr lang="en-US" sz="2400" dirty="0" err="1"/>
              <a:t>ligamentous</a:t>
            </a:r>
            <a:r>
              <a:rPr lang="en-US" sz="2400" dirty="0"/>
              <a:t> injury</a:t>
            </a:r>
          </a:p>
          <a:p>
            <a:pPr lvl="1"/>
            <a:r>
              <a:rPr lang="en-US" sz="2400" dirty="0"/>
              <a:t>Imaging</a:t>
            </a:r>
          </a:p>
          <a:p>
            <a:pPr lvl="2"/>
            <a:r>
              <a:rPr lang="en-US" sz="1800" dirty="0"/>
              <a:t>Plain films often </a:t>
            </a:r>
            <a:r>
              <a:rPr lang="en-US" sz="1800" dirty="0" smtClean="0"/>
              <a:t>negative</a:t>
            </a:r>
            <a:endParaRPr lang="en-US" sz="1800" dirty="0"/>
          </a:p>
          <a:p>
            <a:pPr lvl="2"/>
            <a:r>
              <a:rPr lang="en-US" sz="1800" dirty="0" smtClean="0"/>
              <a:t>MRI</a:t>
            </a:r>
          </a:p>
          <a:p>
            <a:pPr lvl="3"/>
            <a:r>
              <a:rPr lang="en-US" sz="1800" dirty="0" smtClean="0"/>
              <a:t>Best </a:t>
            </a:r>
            <a:r>
              <a:rPr lang="en-US" sz="1800" dirty="0"/>
              <a:t>on T-2 fat </a:t>
            </a:r>
            <a:r>
              <a:rPr lang="en-US" sz="1800" dirty="0" smtClean="0"/>
              <a:t>suppressed</a:t>
            </a:r>
          </a:p>
          <a:p>
            <a:pPr lvl="3"/>
            <a:r>
              <a:rPr lang="en-US" sz="1800" dirty="0" smtClean="0"/>
              <a:t>Short </a:t>
            </a:r>
            <a:r>
              <a:rPr lang="en-US" sz="1800" dirty="0"/>
              <a:t>T-1 inversion recovery images</a:t>
            </a:r>
          </a:p>
          <a:p>
            <a:pPr lvl="1"/>
            <a:endParaRPr lang="en-US" dirty="0"/>
          </a:p>
        </p:txBody>
      </p:sp>
      <p:pic>
        <p:nvPicPr>
          <p:cNvPr id="4" name="Picture 2" descr="COR-01-111-08-fi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3744691" cy="1809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 Fractures &amp; Bone Bruises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057400"/>
            <a:ext cx="7543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Treatment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Non-op 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Protected WB until pain/swelling resolve 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Repair of concomitant </a:t>
            </a:r>
            <a:r>
              <a:rPr lang="en-US" sz="1800" dirty="0" smtClean="0"/>
              <a:t>injuries as needed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Typically </a:t>
            </a:r>
            <a:r>
              <a:rPr lang="en-US" sz="1800" dirty="0"/>
              <a:t>return to sports in 3 mos. </a:t>
            </a:r>
            <a:r>
              <a:rPr lang="en-US" sz="1800" dirty="0" smtClean="0"/>
              <a:t>(COR)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Surgical Indications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Impaction injury </a:t>
            </a:r>
            <a:r>
              <a:rPr lang="en-US" sz="1800" dirty="0"/>
              <a:t>results in &gt; 2mm displacement of </a:t>
            </a:r>
            <a:r>
              <a:rPr lang="en-US" sz="1800" dirty="0" err="1"/>
              <a:t>articular</a:t>
            </a:r>
            <a:r>
              <a:rPr lang="en-US" sz="1800" dirty="0"/>
              <a:t> surface of the weight bearing </a:t>
            </a:r>
            <a:r>
              <a:rPr lang="en-US" sz="1800" dirty="0" smtClean="0"/>
              <a:t>surface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 err="1"/>
              <a:t>Osteochondral</a:t>
            </a:r>
            <a:r>
              <a:rPr lang="en-US" sz="1800" dirty="0"/>
              <a:t> fractures resulting in full focal thickness loss of </a:t>
            </a:r>
            <a:r>
              <a:rPr lang="en-US" sz="1800" dirty="0" smtClean="0"/>
              <a:t>cartilage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Rehab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~6 weeks of NWB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Strengthening &amp; ROM exercises begin immediately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Return to impact &amp; sport activities in 4-6 months</a:t>
            </a:r>
            <a:endParaRPr lang="en-US" sz="1800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Blunt Injuries to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057400"/>
            <a:ext cx="7025640" cy="3962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Treatment</a:t>
            </a:r>
            <a:endParaRPr lang="en-US" sz="2800" dirty="0"/>
          </a:p>
          <a:p>
            <a:pPr lvl="1"/>
            <a:r>
              <a:rPr lang="en-US" sz="2400" dirty="0" smtClean="0"/>
              <a:t>Non-op</a:t>
            </a:r>
          </a:p>
          <a:p>
            <a:pPr lvl="2"/>
            <a:r>
              <a:rPr lang="en-US" sz="1800" dirty="0" smtClean="0"/>
              <a:t>Protected WB until symptoms resolve</a:t>
            </a:r>
          </a:p>
          <a:p>
            <a:pPr lvl="2"/>
            <a:r>
              <a:rPr lang="en-US" sz="1800" dirty="0" smtClean="0"/>
              <a:t>Unloader bracing with prolonged symptoms</a:t>
            </a:r>
            <a:endParaRPr lang="en-US" sz="1800" dirty="0"/>
          </a:p>
          <a:p>
            <a:pPr lvl="1"/>
            <a:r>
              <a:rPr lang="en-US" sz="2400" dirty="0"/>
              <a:t>Surgical:</a:t>
            </a:r>
          </a:p>
          <a:p>
            <a:pPr lvl="2"/>
            <a:r>
              <a:rPr lang="en-US" sz="1800" dirty="0" smtClean="0"/>
              <a:t>Indications: </a:t>
            </a:r>
          </a:p>
          <a:p>
            <a:pPr lvl="3"/>
            <a:r>
              <a:rPr lang="en-US" sz="1800" dirty="0" smtClean="0"/>
              <a:t>Prolonged </a:t>
            </a:r>
            <a:r>
              <a:rPr lang="en-US" sz="1800" dirty="0"/>
              <a:t>symptoms </a:t>
            </a:r>
            <a:r>
              <a:rPr lang="en-US" sz="1800" u="sng" dirty="0"/>
              <a:t>or</a:t>
            </a:r>
            <a:r>
              <a:rPr lang="en-US" sz="1800" dirty="0"/>
              <a:t> overt damage to the </a:t>
            </a:r>
            <a:r>
              <a:rPr lang="en-US" sz="1800" dirty="0" err="1"/>
              <a:t>articular</a:t>
            </a:r>
            <a:r>
              <a:rPr lang="en-US" sz="1800" dirty="0"/>
              <a:t> surface found on imaging </a:t>
            </a:r>
          </a:p>
          <a:p>
            <a:pPr lvl="2"/>
            <a:r>
              <a:rPr lang="en-US" sz="1800" dirty="0" smtClean="0"/>
              <a:t>Arthroscopy</a:t>
            </a:r>
            <a:endParaRPr lang="en-US" sz="1800" dirty="0"/>
          </a:p>
          <a:p>
            <a:pPr lvl="3"/>
            <a:r>
              <a:rPr lang="en-US" sz="1800" dirty="0" err="1"/>
              <a:t>Chondroplasty</a:t>
            </a:r>
            <a:r>
              <a:rPr lang="en-US" sz="1800" dirty="0"/>
              <a:t>: unstable flaps, loose </a:t>
            </a:r>
            <a:r>
              <a:rPr lang="en-US" sz="1800" dirty="0" err="1"/>
              <a:t>chondral</a:t>
            </a:r>
            <a:r>
              <a:rPr lang="en-US" sz="1800" dirty="0"/>
              <a:t> </a:t>
            </a:r>
            <a:r>
              <a:rPr lang="en-US" sz="1800" dirty="0" smtClean="0"/>
              <a:t>fragments</a:t>
            </a:r>
          </a:p>
          <a:p>
            <a:pPr lvl="3"/>
            <a:r>
              <a:rPr lang="en-US" sz="1800" dirty="0" smtClean="0"/>
              <a:t>Full thickness </a:t>
            </a:r>
            <a:r>
              <a:rPr lang="en-US" sz="1800" dirty="0" err="1" smtClean="0"/>
              <a:t>chondral</a:t>
            </a:r>
            <a:r>
              <a:rPr lang="en-US" sz="1800" dirty="0" smtClean="0"/>
              <a:t> defects</a:t>
            </a:r>
            <a:endParaRPr lang="en-US" sz="1800" dirty="0"/>
          </a:p>
          <a:p>
            <a:pPr lvl="4"/>
            <a:r>
              <a:rPr lang="en-US" sz="1800" dirty="0" smtClean="0"/>
              <a:t>Discussed later</a:t>
            </a:r>
            <a:endParaRPr lang="en-US" sz="1800" dirty="0"/>
          </a:p>
        </p:txBody>
      </p:sp>
      <p:pic>
        <p:nvPicPr>
          <p:cNvPr id="39938" name="Picture 2" descr="https://encrypted-tbn1.gstatic.com/images?q=tbn:ANd9GcSi6vcE8ansiaJujxaQBrEWbdGHv9B0Uf1iEDyWN8aNlx_Kmw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088614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Cartilage Damage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8125" t="28125" r="62500" b="55469"/>
          <a:stretch>
            <a:fillRect/>
          </a:stretch>
        </p:blipFill>
        <p:spPr bwMode="auto">
          <a:xfrm>
            <a:off x="671017" y="2286000"/>
            <a:ext cx="78476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Cartilage Damage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http://www.ijri.org/articles/2014/24/3/images/IndianJRadiolImaging_2014_24_3_237_137028_u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1" y="2530670"/>
            <a:ext cx="8905875" cy="29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50480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Paunipagar</a:t>
            </a:r>
            <a:r>
              <a:rPr lang="en-US" sz="1200" dirty="0" smtClean="0"/>
              <a:t>, et al. (2014) </a:t>
            </a:r>
            <a:r>
              <a:rPr lang="en-US" sz="1200" dirty="0" err="1" smtClean="0"/>
              <a:t>Ind</a:t>
            </a:r>
            <a:r>
              <a:rPr lang="en-US" sz="1200" dirty="0" smtClean="0"/>
              <a:t> J Rad and Imaging, 24.3: 237-48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567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Osteochondritis</a:t>
            </a:r>
            <a:r>
              <a:rPr lang="en-US" dirty="0" smtClean="0"/>
              <a:t> </a:t>
            </a:r>
            <a:r>
              <a:rPr lang="en-US" dirty="0" err="1" smtClean="0"/>
              <a:t>Dissecans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981200"/>
            <a:ext cx="7543801" cy="4114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Etiology still remains unclear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Repetitive </a:t>
            </a:r>
            <a:r>
              <a:rPr lang="en-US" sz="2200" dirty="0" err="1"/>
              <a:t>microtrauma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Secondary effects of vascular insufficiency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Inherited factors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Compounded by including traumatic </a:t>
            </a:r>
            <a:r>
              <a:rPr lang="en-US" sz="2200" dirty="0" smtClean="0"/>
              <a:t>lesions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Classification </a:t>
            </a:r>
            <a:r>
              <a:rPr lang="en-US" sz="2400" dirty="0" smtClean="0"/>
              <a:t>based on location, fragmentation, displacement and status of growth plate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Skeletal age at onset of symptoms is most important prognostic factor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Influences timing and nature of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Incidence: 0.02-0.03% by radiographs, 1.2% by knee arthroscopy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Highest rates age 10-15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Male to female 2:1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Bilateral in 15-30%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650480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Crawford, et al. (2006) J Am </a:t>
            </a:r>
            <a:r>
              <a:rPr lang="en-US" sz="1200" dirty="0" err="1" smtClean="0"/>
              <a:t>Acad</a:t>
            </a:r>
            <a:r>
              <a:rPr lang="en-US" sz="1200" dirty="0" smtClean="0"/>
              <a:t> </a:t>
            </a:r>
            <a:r>
              <a:rPr lang="en-US" sz="1200" dirty="0" err="1" smtClean="0"/>
              <a:t>Orthop</a:t>
            </a:r>
            <a:r>
              <a:rPr lang="en-US" sz="1200" dirty="0" smtClean="0"/>
              <a:t> </a:t>
            </a:r>
            <a:r>
              <a:rPr lang="en-US" sz="1200" dirty="0" err="1" smtClean="0"/>
              <a:t>Surg</a:t>
            </a:r>
            <a:r>
              <a:rPr lang="en-US" sz="1200" dirty="0" smtClean="0"/>
              <a:t> 14: 90-100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252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Sites of lesions of </a:t>
            </a:r>
            <a:r>
              <a:rPr lang="en-US" sz="2000" dirty="0" err="1" smtClean="0"/>
              <a:t>osteochondritis</a:t>
            </a:r>
            <a:r>
              <a:rPr lang="en-US" sz="2000" dirty="0" smtClean="0"/>
              <a:t> </a:t>
            </a:r>
            <a:r>
              <a:rPr lang="en-US" sz="2000" dirty="0" err="1" smtClean="0"/>
              <a:t>dissecans</a:t>
            </a:r>
            <a:r>
              <a:rPr lang="en-US" sz="2000" dirty="0" smtClean="0"/>
              <a:t> of knee according to </a:t>
            </a:r>
            <a:r>
              <a:rPr lang="en-US" sz="2000" dirty="0" err="1" smtClean="0"/>
              <a:t>Heffi</a:t>
            </a:r>
            <a:r>
              <a:rPr lang="en-US" sz="2000" dirty="0" smtClean="0"/>
              <a:t> et al </a:t>
            </a:r>
            <a:r>
              <a:rPr lang="en-US" sz="2000" b="1" dirty="0" smtClean="0"/>
              <a:t>(A)</a:t>
            </a:r>
            <a:r>
              <a:rPr lang="en-US" sz="2000" dirty="0" smtClean="0"/>
              <a:t> and </a:t>
            </a:r>
            <a:r>
              <a:rPr lang="en-US" sz="2000" dirty="0" err="1" smtClean="0"/>
              <a:t>Aichroth</a:t>
            </a:r>
            <a:r>
              <a:rPr lang="en-US" sz="2000" dirty="0" smtClean="0"/>
              <a:t> </a:t>
            </a:r>
            <a:r>
              <a:rPr lang="en-US" sz="2000" b="1" dirty="0" smtClean="0"/>
              <a:t>(B)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" name="Content Placeholder 9" descr="bbmapAss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349614" cy="3429000"/>
          </a:xfrm>
        </p:spPr>
      </p:pic>
      <p:sp>
        <p:nvSpPr>
          <p:cNvPr id="37890" name="AutoShape 2" descr="http://www.expertconsultbook.com/expertconsult/p/bbmapAsset?appID=NGE&amp;isbn=978-0-323-03329-9&amp;eid=4-u1.0-B978-0-323-03329-9..50046-5..gr158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http://www.expertconsultbook.com/expertconsult/p/bbmapAsset?appID=NGE&amp;isbn=978-0-323-03329-9&amp;eid=4-u1.0-B978-0-323-03329-9..50046-5..gr158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ttp://www.expertconsultbook.com/expertconsult/p/bbmapAsset?appID=NGE&amp;isbn=978-0-323-03329-9&amp;eid=4-u1.0-B978-0-323-03329-9..50046-5..gr158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ttp://www.expertconsultbook.com/expertconsult/p/bbmapAsset?appID=NGE&amp;isbn=978-0-323-03329-9&amp;eid=4-u1.0-B978-0-323-03329-9..50046-5..gr158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Osteochondritis</a:t>
            </a:r>
            <a:r>
              <a:rPr lang="en-US" dirty="0" smtClean="0"/>
              <a:t> </a:t>
            </a:r>
            <a:r>
              <a:rPr lang="en-US" dirty="0" err="1" smtClean="0"/>
              <a:t>Dissecans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1981200"/>
            <a:ext cx="3703320" cy="426719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Evaluation</a:t>
            </a:r>
            <a:endParaRPr lang="en-US" sz="2800" dirty="0"/>
          </a:p>
          <a:p>
            <a:pPr lvl="1"/>
            <a:r>
              <a:rPr lang="en-US" sz="2400" dirty="0"/>
              <a:t>Pain w/o history of trauma</a:t>
            </a:r>
          </a:p>
          <a:p>
            <a:pPr lvl="1"/>
            <a:r>
              <a:rPr lang="en-US" sz="2400" dirty="0" smtClean="0"/>
              <a:t>Typically present with poorly localized pain</a:t>
            </a:r>
          </a:p>
          <a:p>
            <a:pPr lvl="2"/>
            <a:r>
              <a:rPr lang="en-US" sz="1800" dirty="0" smtClean="0"/>
              <a:t>Exam often yields TTP </a:t>
            </a:r>
            <a:r>
              <a:rPr lang="en-US" sz="1800" dirty="0"/>
              <a:t>localized to </a:t>
            </a:r>
            <a:r>
              <a:rPr lang="en-US" sz="1800" dirty="0" err="1"/>
              <a:t>anteriomedial</a:t>
            </a:r>
            <a:r>
              <a:rPr lang="en-US" sz="1800" dirty="0"/>
              <a:t> aspect of </a:t>
            </a:r>
            <a:r>
              <a:rPr lang="en-US" sz="1800" dirty="0" smtClean="0"/>
              <a:t>knee</a:t>
            </a:r>
          </a:p>
          <a:p>
            <a:pPr lvl="1"/>
            <a:r>
              <a:rPr lang="en-US" sz="2200" dirty="0" smtClean="0"/>
              <a:t>Persistent swelling/effusion</a:t>
            </a:r>
          </a:p>
          <a:p>
            <a:pPr lvl="1"/>
            <a:r>
              <a:rPr lang="en-US" sz="2400" dirty="0" smtClean="0"/>
              <a:t>Locking &amp; catching</a:t>
            </a:r>
          </a:p>
          <a:p>
            <a:pPr lvl="2"/>
            <a:r>
              <a:rPr lang="en-US" sz="1800" dirty="0" smtClean="0"/>
              <a:t>Suggest loose </a:t>
            </a:r>
            <a:r>
              <a:rPr lang="en-US" sz="1800" dirty="0"/>
              <a:t>OCD </a:t>
            </a:r>
            <a:r>
              <a:rPr lang="en-US" sz="1800" dirty="0" smtClean="0"/>
              <a:t>fragments</a:t>
            </a:r>
          </a:p>
          <a:p>
            <a:pPr lvl="1"/>
            <a:r>
              <a:rPr lang="en-US" sz="2200" dirty="0" smtClean="0"/>
              <a:t>Wilson’s test – pain with internal </a:t>
            </a:r>
            <a:r>
              <a:rPr lang="en-US" sz="2200" dirty="0" err="1" smtClean="0"/>
              <a:t>rotatin</a:t>
            </a:r>
            <a:r>
              <a:rPr lang="en-US" sz="2200" dirty="0" smtClean="0"/>
              <a:t> of tibia during extension between 90-30deg relieved with external rotation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981200"/>
            <a:ext cx="3703320" cy="4267200"/>
          </a:xfrm>
        </p:spPr>
        <p:txBody>
          <a:bodyPr>
            <a:normAutofit fontScale="92500"/>
          </a:bodyPr>
          <a:lstStyle/>
          <a:p>
            <a:pPr lvl="1"/>
            <a:r>
              <a:rPr lang="en-US" sz="2600" dirty="0" smtClean="0"/>
              <a:t>Imaging: </a:t>
            </a:r>
          </a:p>
          <a:p>
            <a:pPr lvl="2"/>
            <a:r>
              <a:rPr lang="en-US" sz="1900" dirty="0" smtClean="0"/>
              <a:t>AP/lat/sunrise/</a:t>
            </a:r>
            <a:r>
              <a:rPr lang="en-US" sz="1900" u="sng" dirty="0" smtClean="0"/>
              <a:t>notch</a:t>
            </a:r>
            <a:r>
              <a:rPr lang="en-US" sz="1900" dirty="0" smtClean="0"/>
              <a:t> views</a:t>
            </a:r>
          </a:p>
          <a:p>
            <a:pPr lvl="2"/>
            <a:r>
              <a:rPr lang="en-US" sz="1900" dirty="0" smtClean="0"/>
              <a:t>MRI</a:t>
            </a:r>
          </a:p>
          <a:p>
            <a:pPr lvl="3"/>
            <a:r>
              <a:rPr lang="en-US" sz="1900" dirty="0" smtClean="0"/>
              <a:t>Size of lesion</a:t>
            </a:r>
          </a:p>
          <a:p>
            <a:pPr lvl="3"/>
            <a:r>
              <a:rPr lang="en-US" sz="1900" dirty="0" smtClean="0"/>
              <a:t>Cartilage &amp; </a:t>
            </a:r>
            <a:r>
              <a:rPr lang="en-US" sz="1900" dirty="0" err="1" smtClean="0"/>
              <a:t>subchondral</a:t>
            </a:r>
            <a:r>
              <a:rPr lang="en-US" sz="1900" dirty="0" smtClean="0"/>
              <a:t> bone status</a:t>
            </a:r>
          </a:p>
          <a:p>
            <a:pPr lvl="3"/>
            <a:r>
              <a:rPr lang="en-US" sz="1900" dirty="0" smtClean="0"/>
              <a:t>Signal intensity below lesion</a:t>
            </a:r>
          </a:p>
          <a:p>
            <a:pPr lvl="2"/>
            <a:r>
              <a:rPr lang="en-US" sz="1900" dirty="0" smtClean="0"/>
              <a:t>Tc99m bone scans </a:t>
            </a:r>
          </a:p>
          <a:p>
            <a:endParaRPr lang="en-US" dirty="0"/>
          </a:p>
        </p:txBody>
      </p:sp>
      <p:sp>
        <p:nvSpPr>
          <p:cNvPr id="36866" name="AutoShape 2" descr="http://www.expertconsultbook.com/expertconsult/p/bbmapAsset?appID=NGE&amp;isbn=978-0-323-03329-9&amp;eid=4-u1.0-B978-0-323-03329-9..50046-5..gr159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http://sitemaker.umich.edu/fm_musculoskeletal_radiology/files/knee-ocd-notch-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522622"/>
            <a:ext cx="4572000" cy="4305301"/>
          </a:xfrm>
          <a:prstGeom prst="rect">
            <a:avLst/>
          </a:prstGeom>
          <a:noFill/>
        </p:spPr>
      </p:pic>
      <p:pic>
        <p:nvPicPr>
          <p:cNvPr id="89092" name="Picture 4" descr="http://images.radiopaedia.org/images/382086/b34d597d78bc671d83b534bf672f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166" y="1525376"/>
            <a:ext cx="3767034" cy="431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799" y="1066800"/>
          <a:ext cx="8534403" cy="47071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2209801"/>
                <a:gridCol w="2209801"/>
                <a:gridCol w="2209801"/>
              </a:tblGrid>
              <a:tr h="1626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Stage</a:t>
                      </a:r>
                      <a:endParaRPr lang="en-US" sz="2000" b="1" dirty="0"/>
                    </a:p>
                  </a:txBody>
                  <a:tcPr marL="9917" marR="9917" marT="9917" marB="991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Arthroscopy</a:t>
                      </a:r>
                      <a:endParaRPr lang="en-US" sz="2000" b="1"/>
                    </a:p>
                  </a:txBody>
                  <a:tcPr marL="9917" marR="9917" marT="9917" marB="991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MRI</a:t>
                      </a:r>
                      <a:endParaRPr lang="en-US" sz="2000" b="1"/>
                    </a:p>
                  </a:txBody>
                  <a:tcPr marL="9917" marR="9917" marT="9917" marB="991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Radiographs</a:t>
                      </a:r>
                      <a:endParaRPr lang="en-US" sz="2000" b="1" dirty="0"/>
                    </a:p>
                  </a:txBody>
                  <a:tcPr marL="9917" marR="9917" marT="9917" marB="991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  <a:endParaRPr lang="en-US" sz="2000" b="1" dirty="0"/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Irregularity and softening of articular cartilage; no definable fragment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Thickening of articular cartilage; low signal changes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Compression </a:t>
                      </a:r>
                      <a:r>
                        <a:rPr lang="fr-FR" sz="1600" dirty="0" err="1"/>
                        <a:t>lesion</a:t>
                      </a:r>
                      <a:r>
                        <a:rPr lang="fr-FR" sz="1600" dirty="0"/>
                        <a:t>; no visible fragment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II</a:t>
                      </a:r>
                      <a:endParaRPr lang="en-US" sz="2000" b="1" dirty="0"/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Articular cartilage breached; definable fragment, not displaceable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Articular cartilage breached; low signal rim behind fragment indicating fibrous attachment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Fragment attached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2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III</a:t>
                      </a:r>
                      <a:endParaRPr lang="en-US" sz="2000" b="1" dirty="0"/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Articular cartilage breached; definable fragment, displaceable, but attached by some overlying cartilage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Articular cartilage breached; high signal changes behind fragment indicating synovial fluid between fragment and underlying subchondral bone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Nondisplaced fragment without attachment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IV</a:t>
                      </a:r>
                      <a:endParaRPr lang="en-US" sz="2000" b="1" dirty="0"/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Loose body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Loose body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Displaced fragment</a:t>
                      </a:r>
                    </a:p>
                  </a:txBody>
                  <a:tcPr marL="9917" marR="9917" marT="9917" marB="99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04800" y="6400800"/>
            <a:ext cx="7888378" cy="68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Table 43-7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-- </a:t>
            </a: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Staging Systems for </a:t>
            </a:r>
            <a:r>
              <a:rPr kumimoji="0" lang="en-US" sz="6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Osteochondritis</a:t>
            </a: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6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Dissecans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From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Dipaola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JD, Nelson DW, Colville MR: Characterizing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osteochondral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lesions by magnetic resonance imaging, Arthroscopy 7:101, 1991.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458200" cy="4068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Cartilage Structure</a:t>
            </a:r>
          </a:p>
          <a:p>
            <a:r>
              <a:rPr lang="en-US" sz="2400" dirty="0" smtClean="0"/>
              <a:t>Causes of Cartilage Defects</a:t>
            </a:r>
            <a:endParaRPr lang="en-US" sz="2400" dirty="0"/>
          </a:p>
          <a:p>
            <a:r>
              <a:rPr lang="en-US" sz="2400" dirty="0"/>
              <a:t>Surgical </a:t>
            </a:r>
            <a:r>
              <a:rPr lang="en-US" sz="2400" dirty="0" smtClean="0"/>
              <a:t>treatments with Level III &amp; IV Evidence</a:t>
            </a:r>
            <a:endParaRPr lang="en-US" sz="2400" dirty="0"/>
          </a:p>
          <a:p>
            <a:pPr lvl="1"/>
            <a:r>
              <a:rPr lang="en-US" sz="2400" dirty="0" err="1"/>
              <a:t>Microfracture</a:t>
            </a:r>
            <a:endParaRPr lang="en-US" sz="2400" dirty="0"/>
          </a:p>
          <a:p>
            <a:pPr lvl="1"/>
            <a:r>
              <a:rPr lang="en-US" sz="2400" dirty="0"/>
              <a:t>OAT</a:t>
            </a:r>
          </a:p>
          <a:p>
            <a:pPr lvl="1"/>
            <a:r>
              <a:rPr lang="en-US" sz="2400" dirty="0"/>
              <a:t>ACI</a:t>
            </a:r>
          </a:p>
          <a:p>
            <a:r>
              <a:rPr lang="en-US" sz="2400" dirty="0" smtClean="0"/>
              <a:t>Comparative Outcomes</a:t>
            </a:r>
          </a:p>
          <a:p>
            <a:pPr lvl="1"/>
            <a:r>
              <a:rPr lang="en-US" sz="2400" dirty="0" smtClean="0"/>
              <a:t>Level I &amp; II Studies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Non-op</a:t>
            </a:r>
          </a:p>
          <a:p>
            <a:pPr lvl="1"/>
            <a:r>
              <a:rPr lang="en-US" sz="2400" dirty="0" smtClean="0"/>
              <a:t>Stable lesions</a:t>
            </a:r>
          </a:p>
          <a:p>
            <a:pPr lvl="2"/>
            <a:r>
              <a:rPr lang="en-US" sz="1800" dirty="0" smtClean="0"/>
              <a:t>Esp. with open </a:t>
            </a:r>
            <a:r>
              <a:rPr lang="en-US" sz="1800" dirty="0" err="1" smtClean="0"/>
              <a:t>physes</a:t>
            </a:r>
            <a:endParaRPr lang="en-US" sz="1800" dirty="0" smtClean="0"/>
          </a:p>
          <a:p>
            <a:pPr lvl="1"/>
            <a:r>
              <a:rPr lang="en-US" sz="2400" dirty="0" smtClean="0"/>
              <a:t>Activity modification</a:t>
            </a:r>
          </a:p>
          <a:p>
            <a:pPr lvl="2"/>
            <a:r>
              <a:rPr lang="en-US" sz="1800" dirty="0" smtClean="0"/>
              <a:t>Protected WB</a:t>
            </a:r>
          </a:p>
          <a:p>
            <a:pPr lvl="1"/>
            <a:r>
              <a:rPr lang="en-US" sz="2400" dirty="0" smtClean="0"/>
              <a:t>Signs of healing after 3-4 months?</a:t>
            </a:r>
          </a:p>
          <a:p>
            <a:pPr lvl="2"/>
            <a:r>
              <a:rPr lang="en-US" sz="1800" dirty="0" smtClean="0"/>
              <a:t>Progression from rehab to sports/impact activities as tolerated</a:t>
            </a:r>
          </a:p>
          <a:p>
            <a:pPr lvl="1"/>
            <a:r>
              <a:rPr lang="en-US" sz="2400" dirty="0" smtClean="0"/>
              <a:t>50</a:t>
            </a:r>
            <a:r>
              <a:rPr lang="en-US" sz="2400" dirty="0"/>
              <a:t>% success </a:t>
            </a:r>
            <a:r>
              <a:rPr lang="en-US" sz="2400" dirty="0" smtClean="0"/>
              <a:t>rate in juvenile cases</a:t>
            </a:r>
          </a:p>
          <a:p>
            <a:pPr lvl="1"/>
            <a:r>
              <a:rPr lang="en-US" sz="2400" dirty="0" smtClean="0"/>
              <a:t>Lower success rates</a:t>
            </a:r>
          </a:p>
          <a:p>
            <a:pPr lvl="2"/>
            <a:r>
              <a:rPr lang="en-US" sz="1800" dirty="0" smtClean="0"/>
              <a:t>Larger lesion, skeletal maturity, location other than medial femoral </a:t>
            </a:r>
            <a:r>
              <a:rPr lang="en-US" sz="1800" dirty="0" err="1" smtClean="0"/>
              <a:t>condyle</a:t>
            </a:r>
            <a:r>
              <a:rPr lang="en-US" sz="1800" dirty="0" smtClean="0"/>
              <a:t>, lesion instability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2895600"/>
            <a:ext cx="7543801" cy="2973494"/>
          </a:xfrm>
        </p:spPr>
        <p:txBody>
          <a:bodyPr/>
          <a:lstStyle/>
          <a:p>
            <a:pPr lvl="1"/>
            <a:r>
              <a:rPr lang="en-US" sz="2800" dirty="0" smtClean="0"/>
              <a:t>Surgical Indications</a:t>
            </a:r>
          </a:p>
          <a:p>
            <a:pPr lvl="2"/>
            <a:r>
              <a:rPr lang="en-US" sz="2000" dirty="0" smtClean="0"/>
              <a:t>Failed non-op, unstable lesions, symptomatic in adults</a:t>
            </a:r>
          </a:p>
          <a:p>
            <a:pPr lvl="2"/>
            <a:r>
              <a:rPr lang="en-US" sz="2000" dirty="0" smtClean="0"/>
              <a:t>Goals: maintenance/restoration of joint congruity and rigid fixation of unstable fragments when possible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Content Placeholder 3" descr="F4_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53893"/>
            <a:ext cx="4273868" cy="6704107"/>
          </a:xfrm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Crawford &amp; </a:t>
            </a:r>
            <a:r>
              <a:rPr lang="en-US" dirty="0" err="1" smtClean="0"/>
              <a:t>Safran</a:t>
            </a:r>
            <a:r>
              <a:rPr lang="en-US" dirty="0" smtClean="0"/>
              <a:t> 2006 </a:t>
            </a:r>
            <a:r>
              <a:rPr lang="en-US" i="1" dirty="0" smtClean="0"/>
              <a:t>JAAOS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</a:t>
            </a:r>
            <a:r>
              <a:rPr lang="en-US" dirty="0" err="1" smtClean="0"/>
              <a:t>Capitellum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May be confused with </a:t>
            </a:r>
            <a:r>
              <a:rPr lang="en-US" dirty="0" err="1" smtClean="0"/>
              <a:t>Panner</a:t>
            </a:r>
            <a:r>
              <a:rPr lang="en-US" dirty="0" smtClean="0"/>
              <a:t> disease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Not associated with trauma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Overhead athletes, </a:t>
            </a:r>
            <a:r>
              <a:rPr lang="en-US" dirty="0" smtClean="0"/>
              <a:t>gymnasts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73915"/>
            <a:ext cx="5104201" cy="257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400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Ruchelsman</a:t>
            </a:r>
            <a:r>
              <a:rPr lang="en-US" sz="1200" dirty="0" smtClean="0"/>
              <a:t>, et al. (2010) J Am </a:t>
            </a:r>
            <a:r>
              <a:rPr lang="en-US" sz="1200" dirty="0" err="1" smtClean="0"/>
              <a:t>Acad</a:t>
            </a:r>
            <a:r>
              <a:rPr lang="en-US" sz="1200" dirty="0" smtClean="0"/>
              <a:t> </a:t>
            </a:r>
            <a:r>
              <a:rPr lang="en-US" sz="1200" dirty="0" err="1" smtClean="0"/>
              <a:t>Orthop</a:t>
            </a:r>
            <a:r>
              <a:rPr lang="en-US" sz="1200" dirty="0" smtClean="0"/>
              <a:t> </a:t>
            </a:r>
            <a:r>
              <a:rPr lang="en-US" sz="1200" dirty="0" err="1" smtClean="0"/>
              <a:t>Surg</a:t>
            </a:r>
            <a:r>
              <a:rPr lang="en-US" sz="1200" dirty="0" smtClean="0"/>
              <a:t> 18: 557-67</a:t>
            </a:r>
          </a:p>
          <a:p>
            <a:pPr algn="ctr"/>
            <a:r>
              <a:rPr lang="en-US" sz="1200" dirty="0" err="1" smtClean="0"/>
              <a:t>Zlotolow</a:t>
            </a:r>
            <a:r>
              <a:rPr lang="en-US" sz="1200" dirty="0" smtClean="0"/>
              <a:t>, et al. (2014) JHS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593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</a:t>
            </a:r>
            <a:r>
              <a:rPr lang="en-US" dirty="0" err="1" smtClean="0"/>
              <a:t>Capitellum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8" y="2124256"/>
            <a:ext cx="6094801" cy="3853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7734" y="6461126"/>
            <a:ext cx="1832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Zlotolow</a:t>
            </a:r>
            <a:r>
              <a:rPr lang="en-US" sz="1200" dirty="0"/>
              <a:t>, et al. (2014) JHS </a:t>
            </a:r>
          </a:p>
        </p:txBody>
      </p:sp>
    </p:spTree>
    <p:extLst>
      <p:ext uri="{BB962C8B-B14F-4D97-AF65-F5344CB8AC3E}">
        <p14:creationId xmlns:p14="http://schemas.microsoft.com/office/powerpoint/2010/main" val="265459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</a:t>
            </a:r>
            <a:r>
              <a:rPr lang="en-US" dirty="0" err="1" smtClean="0"/>
              <a:t>Capitellum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37734" y="6461126"/>
            <a:ext cx="1832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Zlotolow</a:t>
            </a:r>
            <a:r>
              <a:rPr lang="en-US" sz="1200" dirty="0"/>
              <a:t>, et al. (2014) JHS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90" y="1925479"/>
            <a:ext cx="5617737" cy="40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Talus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davidgordonortho.co.uk/wp-content/uploads/2014/03/Talar-O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09465"/>
            <a:ext cx="3440290" cy="38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7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09800"/>
            <a:ext cx="40386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Surgical procedures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Arthroscopic </a:t>
            </a:r>
            <a:r>
              <a:rPr lang="en-US" sz="2000" dirty="0"/>
              <a:t>drilling for symptomatic stable </a:t>
            </a:r>
            <a:r>
              <a:rPr lang="en-US" sz="2000" dirty="0" smtClean="0"/>
              <a:t>lesions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Symptomatic </a:t>
            </a:r>
            <a:r>
              <a:rPr lang="en-US" sz="1600" dirty="0"/>
              <a:t>stable lesions in </a:t>
            </a:r>
            <a:r>
              <a:rPr lang="en-US" sz="1600" dirty="0" smtClean="0"/>
              <a:t>juveniles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In unstable OCD lesions, any fibrous tissue found at the base of the lesions should be </a:t>
            </a:r>
            <a:r>
              <a:rPr lang="en-US" sz="2000" dirty="0" err="1" smtClean="0"/>
              <a:t>débrided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Options for fixation of unstable fragments </a:t>
            </a:r>
            <a:r>
              <a:rPr lang="en-US" sz="2000" dirty="0" smtClean="0"/>
              <a:t>(still </a:t>
            </a:r>
            <a:r>
              <a:rPr lang="en-US" sz="2000" dirty="0"/>
              <a:t>relatively intact and congruous </a:t>
            </a:r>
            <a:r>
              <a:rPr lang="en-US" sz="2000" dirty="0" smtClean="0"/>
              <a:t>include):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Herbert screws</a:t>
            </a:r>
          </a:p>
          <a:p>
            <a:pPr lvl="2">
              <a:lnSpc>
                <a:spcPct val="80000"/>
              </a:lnSpc>
            </a:pPr>
            <a:r>
              <a:rPr lang="en-US" sz="1600" dirty="0" err="1" smtClean="0"/>
              <a:t>Cannulated</a:t>
            </a:r>
            <a:r>
              <a:rPr lang="en-US" sz="1600" dirty="0" smtClean="0"/>
              <a:t> screws</a:t>
            </a:r>
          </a:p>
          <a:p>
            <a:pPr lvl="2">
              <a:lnSpc>
                <a:spcPct val="80000"/>
              </a:lnSpc>
            </a:pPr>
            <a:r>
              <a:rPr lang="en-US" sz="1600" dirty="0" err="1" smtClean="0"/>
              <a:t>Bioabsorbable</a:t>
            </a:r>
            <a:r>
              <a:rPr lang="en-US" sz="1600" dirty="0" smtClean="0"/>
              <a:t> pins/screws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6482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sz="2000" dirty="0" smtClean="0"/>
              <a:t>Options for OCD fragments &lt;2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in diameter deemed irreparable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Marrow stimulation techniques</a:t>
            </a:r>
          </a:p>
          <a:p>
            <a:pPr lvl="3">
              <a:lnSpc>
                <a:spcPct val="80000"/>
              </a:lnSpc>
            </a:pPr>
            <a:r>
              <a:rPr lang="en-US" sz="1400" dirty="0" err="1" smtClean="0"/>
              <a:t>Microfracture</a:t>
            </a:r>
            <a:endParaRPr lang="en-US" sz="1400" dirty="0" smtClean="0"/>
          </a:p>
          <a:p>
            <a:pPr lvl="3">
              <a:lnSpc>
                <a:spcPct val="80000"/>
              </a:lnSpc>
            </a:pPr>
            <a:r>
              <a:rPr lang="en-US" sz="1400" dirty="0" smtClean="0"/>
              <a:t>Drilling </a:t>
            </a:r>
            <a:r>
              <a:rPr lang="en-US" sz="1400" dirty="0" err="1" smtClean="0"/>
              <a:t>arthroplasty</a:t>
            </a:r>
            <a:endParaRPr lang="en-US" sz="1400" dirty="0" smtClean="0"/>
          </a:p>
          <a:p>
            <a:pPr lvl="3">
              <a:lnSpc>
                <a:spcPct val="80000"/>
              </a:lnSpc>
            </a:pPr>
            <a:r>
              <a:rPr lang="en-US" sz="1400" dirty="0" smtClean="0"/>
              <a:t>Abrasion </a:t>
            </a:r>
            <a:r>
              <a:rPr lang="en-US" sz="1400" dirty="0" err="1" smtClean="0"/>
              <a:t>arthroplasty</a:t>
            </a:r>
            <a:endParaRPr lang="en-US" sz="1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Other options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OATS</a:t>
            </a:r>
          </a:p>
          <a:p>
            <a:pPr lvl="2">
              <a:lnSpc>
                <a:spcPct val="80000"/>
              </a:lnSpc>
            </a:pPr>
            <a:r>
              <a:rPr lang="en-US" sz="1600" dirty="0" err="1" smtClean="0"/>
              <a:t>Osteochondral</a:t>
            </a:r>
            <a:r>
              <a:rPr lang="en-US" sz="1600" dirty="0" smtClean="0"/>
              <a:t> allograft reconstruction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ACI</a:t>
            </a:r>
          </a:p>
          <a:p>
            <a:endParaRPr lang="en-US" dirty="0"/>
          </a:p>
        </p:txBody>
      </p:sp>
      <p:pic>
        <p:nvPicPr>
          <p:cNvPr id="33794" name="Picture 2" descr="https://encrypted-tbn3.gstatic.com/images?q=tbn:ANd9GcQrdYpezZdRhW24qqGAkSBeND4JG7QzFGAIr-bxeldauFgdZzAC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4825622"/>
            <a:ext cx="1752600" cy="18406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650480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Crawford, et al. (2006) J Am </a:t>
            </a:r>
            <a:r>
              <a:rPr lang="en-US" sz="1200" dirty="0" err="1" smtClean="0"/>
              <a:t>Acad</a:t>
            </a:r>
            <a:r>
              <a:rPr lang="en-US" sz="1200" dirty="0" smtClean="0"/>
              <a:t> </a:t>
            </a:r>
            <a:r>
              <a:rPr lang="en-US" sz="1200" dirty="0" err="1" smtClean="0"/>
              <a:t>Orthop</a:t>
            </a:r>
            <a:r>
              <a:rPr lang="en-US" sz="1200" dirty="0" smtClean="0"/>
              <a:t> </a:t>
            </a:r>
            <a:r>
              <a:rPr lang="en-US" sz="1200" dirty="0" err="1" smtClean="0"/>
              <a:t>Surg</a:t>
            </a:r>
            <a:r>
              <a:rPr lang="en-US" sz="1200" dirty="0" smtClean="0"/>
              <a:t> 14: 90-100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667000"/>
            <a:ext cx="7543801" cy="3202094"/>
          </a:xfrm>
        </p:spPr>
        <p:txBody>
          <a:bodyPr>
            <a:normAutofit/>
          </a:bodyPr>
          <a:lstStyle/>
          <a:p>
            <a:r>
              <a:rPr lang="en-US" sz="2400" dirty="0"/>
              <a:t>Considered first line treatment of full thickness cartilage defects</a:t>
            </a:r>
          </a:p>
          <a:p>
            <a:pPr lvl="1"/>
            <a:r>
              <a:rPr lang="en-US" sz="2000" dirty="0"/>
              <a:t>Minimally invasive</a:t>
            </a:r>
          </a:p>
          <a:p>
            <a:pPr lvl="1"/>
            <a:r>
              <a:rPr lang="en-US" sz="2000" dirty="0"/>
              <a:t>Technical ease</a:t>
            </a:r>
          </a:p>
          <a:p>
            <a:pPr lvl="1"/>
            <a:r>
              <a:rPr lang="en-US" sz="2000" dirty="0"/>
              <a:t>Low cost</a:t>
            </a:r>
          </a:p>
          <a:p>
            <a:pPr lvl="1"/>
            <a:r>
              <a:rPr lang="en-US" sz="2000" dirty="0"/>
              <a:t>Limited surgical morbidity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50292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/>
              <a:t>Lesion </a:t>
            </a:r>
            <a:r>
              <a:rPr lang="en-US" sz="2000" dirty="0"/>
              <a:t>debrided to stable, squared off edges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Zone of calcified cartilage is </a:t>
            </a:r>
            <a:r>
              <a:rPr lang="en-US" sz="1600" dirty="0" smtClean="0"/>
              <a:t>removed</a:t>
            </a:r>
          </a:p>
          <a:p>
            <a:pPr lvl="3">
              <a:lnSpc>
                <a:spcPct val="90000"/>
              </a:lnSpc>
            </a:pPr>
            <a:r>
              <a:rPr lang="en-US" sz="1400" dirty="0" smtClean="0"/>
              <a:t>Not </a:t>
            </a:r>
            <a:r>
              <a:rPr lang="en-US" sz="1400" dirty="0" err="1" smtClean="0"/>
              <a:t>subchondral</a:t>
            </a:r>
            <a:r>
              <a:rPr lang="en-US" sz="1400" dirty="0" smtClean="0"/>
              <a:t> bone though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Cortical </a:t>
            </a:r>
            <a:r>
              <a:rPr lang="en-US" sz="2000" dirty="0" smtClean="0"/>
              <a:t>penetration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err="1"/>
              <a:t>Medullary</a:t>
            </a:r>
            <a:r>
              <a:rPr lang="en-US" sz="1800" dirty="0"/>
              <a:t> bleeding/ clot formation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Leave 1-2 mm bone bridges</a:t>
            </a:r>
            <a:endParaRPr lang="en-US" sz="22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Avoid confluence of holes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Surgical awl perpendicular to </a:t>
            </a:r>
            <a:r>
              <a:rPr lang="en-US" sz="2200" dirty="0" err="1"/>
              <a:t>subchondral</a:t>
            </a:r>
            <a:r>
              <a:rPr lang="en-US" sz="2200" dirty="0"/>
              <a:t> plate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Defect fills with fibrin clot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Vertical walls are key: reduces shear and </a:t>
            </a:r>
            <a:r>
              <a:rPr lang="en-US" sz="2200" dirty="0" smtClean="0"/>
              <a:t>compression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257800" y="2895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bmapAsset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3407" y="2513242"/>
            <a:ext cx="3366999" cy="2820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33600"/>
            <a:ext cx="7543801" cy="37354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Decrease friction and distribute 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Extracellular matrix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Water – 65-80% cartilage mass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Larger percentage superficially than deep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Decreases with normal aging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Increases with arthritis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Increased permeability, decreased strength, decreased Young modulus of elasticity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8109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996440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Healing Response</a:t>
            </a:r>
          </a:p>
          <a:p>
            <a:pPr lvl="1"/>
            <a:r>
              <a:rPr lang="en-US" sz="2400" dirty="0" smtClean="0"/>
              <a:t>Clot </a:t>
            </a:r>
            <a:r>
              <a:rPr lang="en-US" sz="2400" dirty="0"/>
              <a:t>formation</a:t>
            </a:r>
          </a:p>
          <a:p>
            <a:pPr lvl="1"/>
            <a:r>
              <a:rPr lang="en-US" sz="2400" dirty="0" smtClean="0"/>
              <a:t>Undifferentiated </a:t>
            </a:r>
            <a:r>
              <a:rPr lang="en-US" sz="2400" dirty="0"/>
              <a:t>(</a:t>
            </a:r>
            <a:r>
              <a:rPr lang="en-US" sz="2400" dirty="0" err="1"/>
              <a:t>pluripotent</a:t>
            </a:r>
            <a:r>
              <a:rPr lang="en-US" sz="2400" dirty="0"/>
              <a:t>) </a:t>
            </a:r>
            <a:r>
              <a:rPr lang="en-US" sz="2400" dirty="0" err="1"/>
              <a:t>mesenchymal</a:t>
            </a:r>
            <a:r>
              <a:rPr lang="en-US" sz="2400" dirty="0"/>
              <a:t> cells in clot mature to yield </a:t>
            </a:r>
            <a:r>
              <a:rPr lang="en-US" sz="2400" dirty="0" err="1"/>
              <a:t>fibrocartilage</a:t>
            </a:r>
            <a:r>
              <a:rPr lang="en-US" sz="2400" dirty="0"/>
              <a:t> repair tissue.</a:t>
            </a:r>
          </a:p>
          <a:p>
            <a:pPr lvl="1"/>
            <a:r>
              <a:rPr lang="en-US" sz="2400" dirty="0" smtClean="0"/>
              <a:t>Vascular </a:t>
            </a:r>
            <a:r>
              <a:rPr lang="en-US" sz="2400" dirty="0" err="1" smtClean="0"/>
              <a:t>ingrowth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Tissue </a:t>
            </a:r>
            <a:r>
              <a:rPr lang="en-US" sz="2400" dirty="0"/>
              <a:t>is mainly type I collagen</a:t>
            </a:r>
          </a:p>
          <a:p>
            <a:pPr lvl="2"/>
            <a:r>
              <a:rPr lang="en-US" sz="1800" dirty="0"/>
              <a:t>Compared to native hyaline cartilage (type II</a:t>
            </a:r>
            <a:r>
              <a:rPr lang="en-US" sz="1800" dirty="0" smtClean="0"/>
              <a:t>):	</a:t>
            </a:r>
          </a:p>
          <a:p>
            <a:pPr lvl="3"/>
            <a:r>
              <a:rPr lang="en-US" sz="1800" dirty="0" smtClean="0"/>
              <a:t>Inferior </a:t>
            </a:r>
            <a:r>
              <a:rPr lang="en-US" sz="1800" dirty="0"/>
              <a:t>stiffness, poorer wear characteristics than normal hyaline cartilage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362200"/>
            <a:ext cx="7543801" cy="3506894"/>
          </a:xfrm>
        </p:spPr>
        <p:txBody>
          <a:bodyPr>
            <a:normAutofit/>
          </a:bodyPr>
          <a:lstStyle/>
          <a:p>
            <a:r>
              <a:rPr lang="en-US" sz="2800" dirty="0"/>
              <a:t>Post op</a:t>
            </a:r>
          </a:p>
          <a:p>
            <a:pPr lvl="1"/>
            <a:r>
              <a:rPr lang="en-US" sz="2400" dirty="0"/>
              <a:t>Up to 6 weeks of NWB</a:t>
            </a:r>
          </a:p>
          <a:p>
            <a:pPr lvl="1"/>
            <a:r>
              <a:rPr lang="en-US" sz="2400" dirty="0"/>
              <a:t>Use of CPM for 6 hours / day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Lesion </a:t>
            </a:r>
            <a:r>
              <a:rPr lang="en-US" sz="2400" dirty="0"/>
              <a:t>in </a:t>
            </a:r>
            <a:r>
              <a:rPr lang="en-US" sz="2400" dirty="0" err="1"/>
              <a:t>patellofemoral</a:t>
            </a:r>
            <a:r>
              <a:rPr lang="en-US" sz="2400" dirty="0"/>
              <a:t> joint:</a:t>
            </a:r>
          </a:p>
          <a:p>
            <a:pPr lvl="2"/>
            <a:r>
              <a:rPr lang="en-US" sz="1800" dirty="0"/>
              <a:t>Wear a brace with flexion stop at 30</a:t>
            </a:r>
            <a:r>
              <a:rPr lang="en-US" sz="1800" dirty="0">
                <a:cs typeface="Arial" charset="0"/>
              </a:rPr>
              <a:t>º to limit </a:t>
            </a:r>
            <a:r>
              <a:rPr lang="en-US" sz="1800" dirty="0" err="1">
                <a:cs typeface="Arial" charset="0"/>
              </a:rPr>
              <a:t>patellofemoral</a:t>
            </a:r>
            <a:r>
              <a:rPr lang="en-US" sz="1800" dirty="0">
                <a:cs typeface="Arial" charset="0"/>
              </a:rPr>
              <a:t> contact</a:t>
            </a:r>
          </a:p>
          <a:p>
            <a:pPr lvl="2"/>
            <a:r>
              <a:rPr lang="en-US" sz="1800" dirty="0">
                <a:cs typeface="Arial" charset="0"/>
              </a:rPr>
              <a:t>Weight bearing permitted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209800"/>
            <a:ext cx="7543801" cy="3659294"/>
          </a:xfrm>
        </p:spPr>
        <p:txBody>
          <a:bodyPr>
            <a:normAutofit/>
          </a:bodyPr>
          <a:lstStyle/>
          <a:p>
            <a:r>
              <a:rPr lang="en-US" sz="2800" dirty="0"/>
              <a:t>Outcomes</a:t>
            </a:r>
          </a:p>
          <a:p>
            <a:pPr lvl="1"/>
            <a:r>
              <a:rPr lang="en-US" sz="2400" dirty="0"/>
              <a:t>Steadman et </a:t>
            </a:r>
            <a:r>
              <a:rPr lang="en-US" sz="2400" dirty="0" smtClean="0"/>
              <a:t>al (</a:t>
            </a:r>
            <a:r>
              <a:rPr lang="en-US" sz="2400" i="1" dirty="0" smtClean="0"/>
              <a:t>Arthroscopy </a:t>
            </a:r>
            <a:r>
              <a:rPr lang="en-US" sz="2400" dirty="0" smtClean="0"/>
              <a:t>2003): </a:t>
            </a:r>
          </a:p>
          <a:p>
            <a:pPr lvl="2"/>
            <a:r>
              <a:rPr lang="en-US" sz="1800" dirty="0" smtClean="0"/>
              <a:t>80</a:t>
            </a:r>
            <a:r>
              <a:rPr lang="en-US" sz="1800" dirty="0"/>
              <a:t>% of 71 knees in patients &lt;45 </a:t>
            </a:r>
            <a:r>
              <a:rPr lang="en-US" sz="1800" dirty="0" smtClean="0"/>
              <a:t>yrs </a:t>
            </a:r>
            <a:r>
              <a:rPr lang="en-US" sz="1800" dirty="0"/>
              <a:t>w/ isolated </a:t>
            </a:r>
            <a:r>
              <a:rPr lang="en-US" sz="1800" dirty="0" smtClean="0"/>
              <a:t>post-traumatic </a:t>
            </a:r>
            <a:r>
              <a:rPr lang="en-US" sz="1800" dirty="0"/>
              <a:t>full thickness </a:t>
            </a:r>
            <a:r>
              <a:rPr lang="en-US" sz="1800" dirty="0" err="1"/>
              <a:t>chondral</a:t>
            </a:r>
            <a:r>
              <a:rPr lang="en-US" sz="1800" dirty="0"/>
              <a:t> defects improved at an average follow up of 7 </a:t>
            </a:r>
            <a:r>
              <a:rPr lang="en-US" sz="1800" dirty="0" smtClean="0"/>
              <a:t>yrs</a:t>
            </a:r>
            <a:endParaRPr lang="en-US" sz="1800" dirty="0"/>
          </a:p>
          <a:p>
            <a:pPr lvl="1"/>
            <a:r>
              <a:rPr lang="en-US" sz="2400" dirty="0"/>
              <a:t>Literature review of 28 </a:t>
            </a:r>
            <a:r>
              <a:rPr lang="en-US" sz="2400" dirty="0" smtClean="0"/>
              <a:t>studies with 3122 </a:t>
            </a:r>
            <a:r>
              <a:rPr lang="en-US" sz="2400" dirty="0"/>
              <a:t>pts: </a:t>
            </a:r>
            <a:endParaRPr lang="en-US" sz="2400" dirty="0" smtClean="0"/>
          </a:p>
          <a:p>
            <a:pPr lvl="2"/>
            <a:r>
              <a:rPr lang="en-US" sz="1800" dirty="0" smtClean="0"/>
              <a:t>Clear </a:t>
            </a:r>
            <a:r>
              <a:rPr lang="en-US" sz="1800" dirty="0"/>
              <a:t>improvement of knee function at 24 months but inconclusive durability at greater than 24 </a:t>
            </a:r>
            <a:r>
              <a:rPr lang="en-US" sz="1800" dirty="0" err="1" smtClean="0"/>
              <a:t>mos</a:t>
            </a:r>
            <a:endParaRPr lang="en-US" sz="1800" dirty="0" smtClean="0"/>
          </a:p>
          <a:p>
            <a:pPr lvl="3"/>
            <a:r>
              <a:rPr lang="en-US" sz="1800" dirty="0" smtClean="0"/>
              <a:t>McAdams et al 2009 </a:t>
            </a:r>
            <a:r>
              <a:rPr lang="en-US" sz="1800" i="1" dirty="0" smtClean="0"/>
              <a:t>Am J Sports Med</a:t>
            </a:r>
            <a:endParaRPr 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Osteochondral</a:t>
            </a:r>
            <a:r>
              <a:rPr lang="en-US" sz="4000" dirty="0" smtClean="0"/>
              <a:t> </a:t>
            </a:r>
            <a:r>
              <a:rPr lang="en-US" sz="4000" dirty="0" err="1"/>
              <a:t>Autograft</a:t>
            </a:r>
            <a:r>
              <a:rPr lang="en-US" sz="4000" dirty="0"/>
              <a:t> Transplantation </a:t>
            </a:r>
            <a:r>
              <a:rPr lang="en-US" sz="4000" dirty="0" smtClean="0"/>
              <a:t>(OAT)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667000"/>
            <a:ext cx="7543801" cy="3202094"/>
          </a:xfrm>
        </p:spPr>
        <p:txBody>
          <a:bodyPr/>
          <a:lstStyle/>
          <a:p>
            <a:r>
              <a:rPr lang="en-US" dirty="0"/>
              <a:t>Harvests viable, structurally intact cartilage and bone plugs from a </a:t>
            </a:r>
            <a:r>
              <a:rPr lang="en-US" dirty="0" smtClean="0"/>
              <a:t>less valuable </a:t>
            </a:r>
            <a:r>
              <a:rPr lang="en-US" dirty="0"/>
              <a:t>portion of the joint, and transplanting to site of symptomatic cartilage injury. </a:t>
            </a:r>
          </a:p>
          <a:p>
            <a:r>
              <a:rPr lang="en-US" dirty="0" smtClean="0"/>
              <a:t>Place donor plug flush with </a:t>
            </a:r>
            <a:r>
              <a:rPr lang="en-US" dirty="0" err="1" smtClean="0"/>
              <a:t>articular</a:t>
            </a:r>
            <a:r>
              <a:rPr lang="en-US" dirty="0" smtClean="0"/>
              <a:t> surface  to achieve normal contact pressures over the healed graft</a:t>
            </a:r>
          </a:p>
          <a:p>
            <a:r>
              <a:rPr lang="en-US" dirty="0" err="1" smtClean="0"/>
              <a:t>Articular</a:t>
            </a:r>
            <a:r>
              <a:rPr lang="en-US" dirty="0" smtClean="0"/>
              <a:t> </a:t>
            </a:r>
            <a:r>
              <a:rPr lang="en-US" dirty="0"/>
              <a:t>gaps fill with fibrous </a:t>
            </a:r>
            <a:r>
              <a:rPr lang="en-US" dirty="0" smtClean="0"/>
              <a:t>tissue</a:t>
            </a:r>
            <a:endParaRPr lang="en-US" dirty="0"/>
          </a:p>
        </p:txBody>
      </p:sp>
      <p:pic>
        <p:nvPicPr>
          <p:cNvPr id="5" name="Picture 2" descr="https://encrypted-tbn3.gstatic.com/images?q=tbn:ANd9GcTnN54bnHU_fR74-v7QKJ0jIMPxFDnngldc55fmrlk9HVwt8uT8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267200"/>
            <a:ext cx="1748133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53340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Technique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Harvest from </a:t>
            </a:r>
            <a:r>
              <a:rPr lang="en-US" sz="2400" dirty="0" err="1"/>
              <a:t>intercondylar</a:t>
            </a:r>
            <a:r>
              <a:rPr lang="en-US" sz="2400" dirty="0"/>
              <a:t> notch or margins of </a:t>
            </a:r>
            <a:r>
              <a:rPr lang="en-US" sz="2400" dirty="0" err="1"/>
              <a:t>condyles</a:t>
            </a:r>
            <a:r>
              <a:rPr lang="en-US" sz="2400" dirty="0"/>
              <a:t> above </a:t>
            </a:r>
            <a:r>
              <a:rPr lang="en-US" sz="2400" dirty="0" err="1"/>
              <a:t>sulcus</a:t>
            </a:r>
            <a:r>
              <a:rPr lang="en-US" sz="2400" dirty="0"/>
              <a:t> </a:t>
            </a:r>
            <a:r>
              <a:rPr lang="en-US" sz="2400" dirty="0" err="1"/>
              <a:t>terminalis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May use a </a:t>
            </a:r>
            <a:r>
              <a:rPr lang="en-US" sz="2400" dirty="0"/>
              <a:t>small lateral </a:t>
            </a:r>
            <a:r>
              <a:rPr lang="en-US" sz="2400" dirty="0" err="1"/>
              <a:t>arthrotomy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Patella can interfere w/ arthroscopic harvest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Depth </a:t>
            </a:r>
            <a:r>
              <a:rPr lang="en-US" sz="2400" dirty="0"/>
              <a:t>of donor </a:t>
            </a:r>
            <a:r>
              <a:rPr lang="en-US" sz="2400" dirty="0" smtClean="0"/>
              <a:t>site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12-15mm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Recipient </a:t>
            </a:r>
            <a:r>
              <a:rPr lang="en-US" sz="2400" dirty="0" smtClean="0"/>
              <a:t>socket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2mm </a:t>
            </a:r>
            <a:r>
              <a:rPr lang="en-US" sz="2000" dirty="0"/>
              <a:t>shorter than donor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Donor </a:t>
            </a:r>
            <a:r>
              <a:rPr lang="en-US" sz="2400" dirty="0"/>
              <a:t>plug: can match size of defect (&lt;10mm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Donor plug </a:t>
            </a:r>
            <a:r>
              <a:rPr lang="en-US" sz="2400" dirty="0" smtClean="0"/>
              <a:t>flush </a:t>
            </a:r>
            <a:r>
              <a:rPr lang="en-US" sz="2400" dirty="0"/>
              <a:t>with site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Centrally direct graft on insertion, via scope</a:t>
            </a:r>
          </a:p>
        </p:txBody>
      </p:sp>
      <p:pic>
        <p:nvPicPr>
          <p:cNvPr id="5" name="Content Placeholder 4" descr="bbmapAsset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667000"/>
            <a:ext cx="3477618" cy="283425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3048000"/>
            <a:ext cx="7543801" cy="2821094"/>
          </a:xfrm>
        </p:spPr>
        <p:txBody>
          <a:bodyPr>
            <a:normAutofit/>
          </a:bodyPr>
          <a:lstStyle/>
          <a:p>
            <a:r>
              <a:rPr lang="en-US" sz="2400" dirty="0" err="1"/>
              <a:t>Postop</a:t>
            </a:r>
            <a:endParaRPr lang="en-US" sz="2400" dirty="0"/>
          </a:p>
          <a:p>
            <a:pPr lvl="1"/>
            <a:r>
              <a:rPr lang="en-US" sz="2000" dirty="0"/>
              <a:t>NWB for 6 weeks</a:t>
            </a:r>
          </a:p>
          <a:p>
            <a:pPr lvl="1"/>
            <a:r>
              <a:rPr lang="en-US" sz="2000" dirty="0"/>
              <a:t>CPM for 6 hours per </a:t>
            </a:r>
            <a:r>
              <a:rPr lang="en-US" sz="2000" dirty="0" smtClean="0"/>
              <a:t>day</a:t>
            </a:r>
          </a:p>
          <a:p>
            <a:pPr lvl="1"/>
            <a:r>
              <a:rPr lang="en-US" sz="2000" dirty="0" smtClean="0"/>
              <a:t>Progressive WB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209800"/>
            <a:ext cx="7543801" cy="3659294"/>
          </a:xfrm>
        </p:spPr>
        <p:txBody>
          <a:bodyPr>
            <a:normAutofit/>
          </a:bodyPr>
          <a:lstStyle/>
          <a:p>
            <a:r>
              <a:rPr lang="en-US" sz="2800" dirty="0"/>
              <a:t>Outcomes</a:t>
            </a:r>
          </a:p>
          <a:p>
            <a:pPr lvl="1"/>
            <a:r>
              <a:rPr lang="en-US" sz="2400" dirty="0"/>
              <a:t>Best </a:t>
            </a:r>
            <a:r>
              <a:rPr lang="en-US" sz="2400" dirty="0" smtClean="0"/>
              <a:t>results for &lt; 2cm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lesions</a:t>
            </a:r>
          </a:p>
          <a:p>
            <a:pPr lvl="1"/>
            <a:r>
              <a:rPr lang="en-US" sz="2400" dirty="0"/>
              <a:t>Good results shown for </a:t>
            </a:r>
            <a:r>
              <a:rPr lang="en-US" sz="2400" dirty="0" smtClean="0"/>
              <a:t>&lt; 4cm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lesions</a:t>
            </a:r>
          </a:p>
          <a:p>
            <a:pPr lvl="1"/>
            <a:r>
              <a:rPr lang="en-US" sz="2400" dirty="0" err="1"/>
              <a:t>Hangody</a:t>
            </a:r>
            <a:r>
              <a:rPr lang="en-US" sz="2400" dirty="0"/>
              <a:t> and </a:t>
            </a:r>
            <a:r>
              <a:rPr lang="en-US" sz="2400" dirty="0" err="1" smtClean="0"/>
              <a:t>Fules</a:t>
            </a:r>
            <a:r>
              <a:rPr lang="en-US" sz="2400" dirty="0" smtClean="0"/>
              <a:t> (</a:t>
            </a:r>
            <a:r>
              <a:rPr lang="en-US" sz="2400" i="1" dirty="0" smtClean="0"/>
              <a:t>JBJS</a:t>
            </a:r>
            <a:r>
              <a:rPr lang="en-US" sz="2400" dirty="0" smtClean="0"/>
              <a:t> 2003): </a:t>
            </a:r>
          </a:p>
          <a:p>
            <a:pPr lvl="2"/>
            <a:r>
              <a:rPr lang="en-US" sz="1800" dirty="0" smtClean="0"/>
              <a:t>831 pts over 10 yrs</a:t>
            </a:r>
            <a:endParaRPr lang="en-US" sz="1800" dirty="0"/>
          </a:p>
          <a:p>
            <a:pPr lvl="3"/>
            <a:r>
              <a:rPr lang="en-US" sz="1800" dirty="0"/>
              <a:t>92% had good to excellent results </a:t>
            </a:r>
            <a:r>
              <a:rPr lang="en-US" sz="1800" dirty="0" smtClean="0"/>
              <a:t>for femoral </a:t>
            </a:r>
            <a:r>
              <a:rPr lang="en-US" sz="1800" dirty="0" err="1"/>
              <a:t>condylar</a:t>
            </a:r>
            <a:r>
              <a:rPr lang="en-US" sz="1800" dirty="0"/>
              <a:t> </a:t>
            </a:r>
            <a:r>
              <a:rPr lang="en-US" sz="1800" dirty="0" err="1"/>
              <a:t>mosaicplasty</a:t>
            </a:r>
            <a:endParaRPr lang="en-US" sz="1800" dirty="0"/>
          </a:p>
          <a:p>
            <a:pPr lvl="3"/>
            <a:r>
              <a:rPr lang="en-US" sz="1800" dirty="0"/>
              <a:t>79% patellar and/or </a:t>
            </a:r>
            <a:r>
              <a:rPr lang="en-US" sz="1800" dirty="0" err="1"/>
              <a:t>trochlear</a:t>
            </a:r>
            <a:r>
              <a:rPr lang="en-US" sz="1800" dirty="0"/>
              <a:t> </a:t>
            </a:r>
            <a:r>
              <a:rPr lang="en-US" sz="1800" dirty="0" err="1"/>
              <a:t>mosaicplasty</a:t>
            </a:r>
            <a:endParaRPr lang="en-US" sz="1800" dirty="0"/>
          </a:p>
          <a:p>
            <a:pPr lvl="3"/>
            <a:r>
              <a:rPr lang="en-US" sz="1800" dirty="0"/>
              <a:t>87% </a:t>
            </a:r>
            <a:r>
              <a:rPr lang="en-US" sz="1800" dirty="0" err="1"/>
              <a:t>tibial</a:t>
            </a:r>
            <a:r>
              <a:rPr lang="en-US" sz="1800" dirty="0"/>
              <a:t> </a:t>
            </a:r>
            <a:r>
              <a:rPr lang="en-US" sz="1800" dirty="0" err="1" smtClean="0"/>
              <a:t>mosaicplasty</a:t>
            </a:r>
            <a:endParaRPr lang="en-US" sz="1800" dirty="0" smtClean="0"/>
          </a:p>
          <a:p>
            <a:pPr lvl="3"/>
            <a:r>
              <a:rPr lang="en-US" sz="1800" dirty="0" smtClean="0"/>
              <a:t>94% </a:t>
            </a:r>
            <a:r>
              <a:rPr lang="en-US" sz="1800" dirty="0" err="1" smtClean="0"/>
              <a:t>talar</a:t>
            </a:r>
            <a:r>
              <a:rPr lang="en-US" sz="1800" dirty="0" smtClean="0"/>
              <a:t> </a:t>
            </a:r>
            <a:r>
              <a:rPr lang="en-US" sz="1800" dirty="0" err="1" smtClean="0"/>
              <a:t>mosaiplasty</a:t>
            </a:r>
            <a:endParaRPr lang="en-US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Osteochondral</a:t>
            </a:r>
            <a:r>
              <a:rPr lang="en-US" sz="4000" dirty="0"/>
              <a:t> </a:t>
            </a:r>
            <a:r>
              <a:rPr lang="en-US" sz="4000" i="1" dirty="0" smtClean="0"/>
              <a:t>Allo</a:t>
            </a:r>
            <a:r>
              <a:rPr lang="en-US" sz="4000" dirty="0" smtClean="0"/>
              <a:t>graft Transplantation</a:t>
            </a:r>
            <a:endParaRPr 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148840"/>
            <a:ext cx="7543801" cy="4023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Useful </a:t>
            </a:r>
            <a:r>
              <a:rPr lang="en-US" sz="2800" dirty="0"/>
              <a:t>for larger lesions </a:t>
            </a:r>
            <a:r>
              <a:rPr lang="en-US" sz="2800" dirty="0" smtClean="0"/>
              <a:t>(2-3.5+ 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Typically 2</a:t>
            </a:r>
            <a:r>
              <a:rPr lang="en-US" sz="2800" baseline="30000" dirty="0"/>
              <a:t>nd</a:t>
            </a:r>
            <a:r>
              <a:rPr lang="en-US" sz="2800" dirty="0"/>
              <a:t> line </a:t>
            </a:r>
            <a:r>
              <a:rPr lang="en-US" sz="2800" dirty="0" err="1" smtClean="0"/>
              <a:t>tx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Tissue </a:t>
            </a:r>
            <a:r>
              <a:rPr lang="en-US" sz="2800" dirty="0" smtClean="0"/>
              <a:t>matching/</a:t>
            </a:r>
            <a:r>
              <a:rPr lang="en-US" sz="2800" dirty="0" err="1" smtClean="0"/>
              <a:t>immunosuppression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Usually not </a:t>
            </a:r>
            <a:r>
              <a:rPr lang="en-US" sz="2400" dirty="0"/>
              <a:t>necessary as </a:t>
            </a:r>
            <a:r>
              <a:rPr lang="en-US" sz="2400" dirty="0" err="1"/>
              <a:t>chondrocytes</a:t>
            </a:r>
            <a:r>
              <a:rPr lang="en-US" sz="2400" dirty="0"/>
              <a:t> are isolated by the cartilage matrix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Disadvantage: </a:t>
            </a:r>
            <a:r>
              <a:rPr lang="en-US" sz="2800" dirty="0"/>
              <a:t>pts must be “</a:t>
            </a:r>
            <a:r>
              <a:rPr lang="en-US" sz="2800" dirty="0" smtClean="0"/>
              <a:t>on-call</a:t>
            </a:r>
            <a:r>
              <a:rPr lang="en-US" sz="2800" dirty="0"/>
              <a:t>” when fresh (&lt;28 days) allograft becomes available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Frozen can also be used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Osteochondral</a:t>
            </a:r>
            <a:r>
              <a:rPr lang="en-US" dirty="0" smtClean="0"/>
              <a:t> </a:t>
            </a:r>
            <a:r>
              <a:rPr lang="en-US" i="1" dirty="0" smtClean="0"/>
              <a:t>Allo</a:t>
            </a:r>
            <a:r>
              <a:rPr lang="en-US" dirty="0" smtClean="0"/>
              <a:t>graft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Technique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 to </a:t>
            </a:r>
            <a:r>
              <a:rPr lang="en-US" sz="2400" dirty="0" err="1"/>
              <a:t>autograft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Reamer converts defect to a circular recipient socket w/ uniform depth of 6-8mm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Pulse </a:t>
            </a:r>
            <a:r>
              <a:rPr lang="en-US" sz="2400" dirty="0" err="1"/>
              <a:t>lavage</a:t>
            </a:r>
            <a:r>
              <a:rPr lang="en-US" sz="2400" dirty="0"/>
              <a:t> before insertion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Reduce </a:t>
            </a:r>
            <a:r>
              <a:rPr lang="en-US" sz="1800" dirty="0"/>
              <a:t>risk of graft </a:t>
            </a:r>
            <a:r>
              <a:rPr lang="en-US" sz="1800" dirty="0" smtClean="0"/>
              <a:t>immunogenicity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Press fit </a:t>
            </a:r>
            <a:r>
              <a:rPr lang="en-US" sz="2400" dirty="0" smtClean="0"/>
              <a:t>graft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Fixation </a:t>
            </a:r>
            <a:r>
              <a:rPr lang="en-US" sz="1800" dirty="0"/>
              <a:t>can be augmented by metal compression </a:t>
            </a:r>
            <a:r>
              <a:rPr lang="en-US" sz="1800" dirty="0" smtClean="0"/>
              <a:t>screws</a:t>
            </a: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bbmapAsset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514600"/>
            <a:ext cx="4214371" cy="305541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Osteochondral</a:t>
            </a:r>
            <a:r>
              <a:rPr lang="en-US" dirty="0" smtClean="0"/>
              <a:t> Allograft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819400"/>
            <a:ext cx="7543801" cy="3049694"/>
          </a:xfrm>
        </p:spPr>
        <p:txBody>
          <a:bodyPr>
            <a:normAutofit/>
          </a:bodyPr>
          <a:lstStyle/>
          <a:p>
            <a:r>
              <a:rPr lang="en-US" sz="2800" dirty="0"/>
              <a:t>Post op</a:t>
            </a:r>
          </a:p>
          <a:p>
            <a:pPr lvl="1"/>
            <a:r>
              <a:rPr lang="en-US" sz="2400" dirty="0"/>
              <a:t>TTWB first 6 weeks</a:t>
            </a:r>
          </a:p>
          <a:p>
            <a:pPr lvl="1"/>
            <a:r>
              <a:rPr lang="en-US" sz="2400" dirty="0" err="1"/>
              <a:t>Patellofemoral</a:t>
            </a:r>
            <a:r>
              <a:rPr lang="en-US" sz="2400" dirty="0"/>
              <a:t> graft: limited to 45</a:t>
            </a:r>
            <a:r>
              <a:rPr lang="en-US" sz="2400" dirty="0">
                <a:cs typeface="Arial" charset="0"/>
              </a:rPr>
              <a:t>º flexion</a:t>
            </a:r>
          </a:p>
          <a:p>
            <a:pPr lvl="1"/>
            <a:r>
              <a:rPr lang="en-US" sz="2400" dirty="0">
                <a:cs typeface="Arial" charset="0"/>
              </a:rPr>
              <a:t>CPM immediately after surgery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7400"/>
            <a:ext cx="7543801" cy="38116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Extracellular matrix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Collagen – 10-20% cartilage mass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Type II 90-95%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Framework and tensile strength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Proteoglycans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10-15% of cartilage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Compressive strength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Attracts water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Produced by chondrocytes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/>
              <a:t>Composed of GAGs (chondroitin sulfate and keratin sulfate)</a:t>
            </a:r>
          </a:p>
        </p:txBody>
      </p:sp>
    </p:spTree>
    <p:extLst>
      <p:ext uri="{BB962C8B-B14F-4D97-AF65-F5344CB8AC3E}">
        <p14:creationId xmlns:p14="http://schemas.microsoft.com/office/powerpoint/2010/main" val="330162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Autologous</a:t>
            </a:r>
            <a:r>
              <a:rPr lang="en-US" sz="4000" dirty="0" smtClean="0"/>
              <a:t> </a:t>
            </a:r>
            <a:r>
              <a:rPr lang="en-US" sz="4000" dirty="0" err="1"/>
              <a:t>Chondrocyte</a:t>
            </a:r>
            <a:r>
              <a:rPr lang="en-US" sz="4000" dirty="0"/>
              <a:t> Implantation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971800"/>
            <a:ext cx="7543801" cy="2897294"/>
          </a:xfrm>
        </p:spPr>
        <p:txBody>
          <a:bodyPr/>
          <a:lstStyle/>
          <a:p>
            <a:r>
              <a:rPr lang="en-US" dirty="0"/>
              <a:t>Ideal for symptomatic, </a:t>
            </a:r>
            <a:r>
              <a:rPr lang="en-US" dirty="0" err="1"/>
              <a:t>unipolar</a:t>
            </a:r>
            <a:r>
              <a:rPr lang="en-US" dirty="0"/>
              <a:t>, well contained defects from </a:t>
            </a:r>
            <a:r>
              <a:rPr lang="en-US" dirty="0" smtClean="0"/>
              <a:t>3.5-10 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Two-stage procedure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229600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Stage </a:t>
            </a:r>
            <a:r>
              <a:rPr lang="en-US" sz="2600" dirty="0"/>
              <a:t>1: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Arthroscopic or </a:t>
            </a:r>
            <a:r>
              <a:rPr lang="en-US" sz="2400" dirty="0" err="1"/>
              <a:t>parapatellar</a:t>
            </a:r>
            <a:r>
              <a:rPr lang="en-US" sz="2400" dirty="0"/>
              <a:t> </a:t>
            </a:r>
            <a:r>
              <a:rPr lang="en-US" sz="2400" dirty="0" err="1"/>
              <a:t>miniarthrotomy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Harvest 200-300mg of </a:t>
            </a:r>
            <a:r>
              <a:rPr lang="en-US" sz="2400" dirty="0" err="1"/>
              <a:t>chondrocytes</a:t>
            </a:r>
            <a:r>
              <a:rPr lang="en-US" sz="2400" dirty="0"/>
              <a:t> from nonessential portion of knee (stage I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Specimen sent to Lab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Undergoes </a:t>
            </a:r>
            <a:r>
              <a:rPr lang="en-US" sz="2000" dirty="0"/>
              <a:t>enzymatic removal of ECM, then culture expansion of </a:t>
            </a:r>
            <a:r>
              <a:rPr lang="en-US" sz="2000" dirty="0" err="1" smtClean="0"/>
              <a:t>chondrocytes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Placement in </a:t>
            </a:r>
            <a:r>
              <a:rPr lang="en-US" sz="2000" dirty="0" err="1" smtClean="0"/>
              <a:t>agarose</a:t>
            </a:r>
            <a:r>
              <a:rPr lang="en-US" sz="2000" dirty="0" smtClean="0"/>
              <a:t> gel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80060" y="2438400"/>
            <a:ext cx="8229600" cy="2895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Stage </a:t>
            </a:r>
            <a:r>
              <a:rPr lang="en-US" sz="2600" dirty="0"/>
              <a:t>2: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least 6 wks after </a:t>
            </a:r>
            <a:r>
              <a:rPr lang="en-US" sz="2400" dirty="0" smtClean="0"/>
              <a:t>biopsy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After preparation of recipient site(s), release tourniquet and achieve complete </a:t>
            </a:r>
            <a:r>
              <a:rPr lang="en-US" sz="2400" dirty="0" err="1" smtClean="0"/>
              <a:t>hemostasis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Periosteal</a:t>
            </a:r>
            <a:r>
              <a:rPr lang="en-US" sz="2400" dirty="0" smtClean="0"/>
              <a:t> patch sewn over defect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Cultured cells injected under patch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Sealed with fibrin glue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105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bmapAsset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6858000" cy="524637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2148840"/>
            <a:ext cx="7543801" cy="40233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Periosteum</a:t>
            </a:r>
            <a:r>
              <a:rPr lang="en-US" sz="2800" dirty="0"/>
              <a:t>: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Readily available from proximal medial tibia, distal to </a:t>
            </a:r>
            <a:r>
              <a:rPr lang="en-US" sz="2000" dirty="0" err="1"/>
              <a:t>pes</a:t>
            </a:r>
            <a:r>
              <a:rPr lang="en-US" sz="2000" dirty="0"/>
              <a:t> </a:t>
            </a:r>
            <a:r>
              <a:rPr lang="en-US" sz="2000" dirty="0" err="1"/>
              <a:t>anserinus</a:t>
            </a:r>
            <a:r>
              <a:rPr lang="en-US" sz="2000" dirty="0"/>
              <a:t> insertion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At least 2mm larger than defect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Contains </a:t>
            </a:r>
            <a:r>
              <a:rPr lang="en-US" sz="2000" dirty="0" err="1"/>
              <a:t>pluripotent</a:t>
            </a:r>
            <a:r>
              <a:rPr lang="en-US" sz="2000" dirty="0"/>
              <a:t> </a:t>
            </a:r>
            <a:r>
              <a:rPr lang="en-US" sz="2000" dirty="0" err="1"/>
              <a:t>mesenchymal</a:t>
            </a:r>
            <a:r>
              <a:rPr lang="en-US" sz="2000" dirty="0"/>
              <a:t> cells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Produces </a:t>
            </a:r>
            <a:r>
              <a:rPr lang="en-US" sz="2000" dirty="0" err="1"/>
              <a:t>chondrogenic</a:t>
            </a:r>
            <a:r>
              <a:rPr lang="en-US" sz="2000" dirty="0"/>
              <a:t> growth </a:t>
            </a:r>
            <a:r>
              <a:rPr lang="en-US" sz="2000" dirty="0" smtClean="0"/>
              <a:t>factors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Some porcine substitutes can be used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err="1" smtClean="0"/>
              <a:t>Neocartilage</a:t>
            </a:r>
            <a:r>
              <a:rPr lang="en-US" sz="2400" dirty="0" smtClean="0"/>
              <a:t>: superficial layer is </a:t>
            </a:r>
            <a:r>
              <a:rPr lang="en-US" sz="2400" dirty="0" err="1" smtClean="0"/>
              <a:t>fibrocartilaginous</a:t>
            </a:r>
            <a:r>
              <a:rPr lang="en-US" sz="2400" dirty="0" smtClean="0"/>
              <a:t> in nature (“hyaline-like”)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667000"/>
            <a:ext cx="7543801" cy="3202094"/>
          </a:xfrm>
        </p:spPr>
        <p:txBody>
          <a:bodyPr>
            <a:normAutofit/>
          </a:bodyPr>
          <a:lstStyle/>
          <a:p>
            <a:r>
              <a:rPr lang="en-US" sz="2800" dirty="0"/>
              <a:t>Post op</a:t>
            </a:r>
          </a:p>
          <a:p>
            <a:pPr lvl="1"/>
            <a:r>
              <a:rPr lang="en-US" sz="2400" dirty="0"/>
              <a:t>Restricted WB</a:t>
            </a:r>
          </a:p>
          <a:p>
            <a:pPr lvl="1"/>
            <a:r>
              <a:rPr lang="en-US" sz="2400" dirty="0"/>
              <a:t>CPM: 6-8 hours/ day</a:t>
            </a:r>
          </a:p>
          <a:p>
            <a:pPr lvl="1"/>
            <a:r>
              <a:rPr lang="en-US" sz="2400" dirty="0" err="1"/>
              <a:t>Patellofemoral</a:t>
            </a:r>
            <a:r>
              <a:rPr lang="en-US" sz="2400" dirty="0"/>
              <a:t> lesions: full weight bearing in full extension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Outcomes</a:t>
            </a:r>
          </a:p>
          <a:p>
            <a:pPr lvl="1"/>
            <a:r>
              <a:rPr lang="en-US" sz="2400" dirty="0" smtClean="0"/>
              <a:t>Good </a:t>
            </a:r>
            <a:r>
              <a:rPr lang="en-US" sz="2400" dirty="0"/>
              <a:t>to excellent results in 51 of 61 patients at mean f/u of 7.4 </a:t>
            </a:r>
            <a:r>
              <a:rPr lang="en-US" sz="2400" dirty="0" smtClean="0"/>
              <a:t>yrs</a:t>
            </a:r>
          </a:p>
          <a:p>
            <a:pPr lvl="2"/>
            <a:r>
              <a:rPr lang="en-US" sz="2000" dirty="0" smtClean="0"/>
              <a:t>Peterson et al. (</a:t>
            </a:r>
            <a:r>
              <a:rPr lang="en-US" sz="2000" i="1" dirty="0" smtClean="0"/>
              <a:t>Am J Sports Med</a:t>
            </a:r>
            <a:r>
              <a:rPr lang="en-US" sz="2000" dirty="0" smtClean="0"/>
              <a:t> 2002)</a:t>
            </a:r>
            <a:endParaRPr lang="en-US" sz="2000" dirty="0"/>
          </a:p>
          <a:p>
            <a:pPr lvl="1"/>
            <a:r>
              <a:rPr lang="en-US" sz="2400" dirty="0"/>
              <a:t>Fu et al: </a:t>
            </a:r>
            <a:r>
              <a:rPr lang="en-US" sz="2400" i="1" dirty="0" smtClean="0"/>
              <a:t>(Am J Sports Med</a:t>
            </a:r>
            <a:r>
              <a:rPr lang="en-US" sz="2400" dirty="0" smtClean="0"/>
              <a:t> 2005</a:t>
            </a:r>
            <a:r>
              <a:rPr lang="en-US" sz="2400" i="1" dirty="0" smtClean="0"/>
              <a:t>):</a:t>
            </a:r>
          </a:p>
          <a:p>
            <a:pPr lvl="2"/>
            <a:r>
              <a:rPr lang="en-US" sz="2000" dirty="0" smtClean="0"/>
              <a:t>Retrospective </a:t>
            </a:r>
            <a:r>
              <a:rPr lang="en-US" sz="2000" dirty="0"/>
              <a:t>cohort comparison of ACI </a:t>
            </a:r>
            <a:r>
              <a:rPr lang="en-US" sz="2000" dirty="0" err="1"/>
              <a:t>vs</a:t>
            </a:r>
            <a:r>
              <a:rPr lang="en-US" sz="2000" dirty="0"/>
              <a:t> arthroscopic debridement for lesions of femoral </a:t>
            </a:r>
            <a:r>
              <a:rPr lang="en-US" sz="2000" dirty="0" err="1"/>
              <a:t>condyle</a:t>
            </a:r>
            <a:r>
              <a:rPr lang="en-US" sz="2000" dirty="0"/>
              <a:t> or </a:t>
            </a:r>
            <a:r>
              <a:rPr lang="en-US" sz="2000" dirty="0" err="1"/>
              <a:t>trochlea</a:t>
            </a:r>
            <a:r>
              <a:rPr lang="en-US" sz="2000" dirty="0"/>
              <a:t> (58 pts</a:t>
            </a:r>
            <a:r>
              <a:rPr lang="en-US" sz="2000" dirty="0" smtClean="0"/>
              <a:t>) with </a:t>
            </a:r>
            <a:r>
              <a:rPr lang="en-US" sz="2000" dirty="0"/>
              <a:t>min 3 yr f/u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Better </a:t>
            </a:r>
            <a:r>
              <a:rPr lang="en-US" sz="2000" dirty="0"/>
              <a:t>outcomes with ACI than debridement independent of lesion </a:t>
            </a:r>
            <a:r>
              <a:rPr lang="en-US" sz="2000" dirty="0" smtClean="0"/>
              <a:t>size</a:t>
            </a:r>
          </a:p>
          <a:p>
            <a:pPr lvl="3"/>
            <a:r>
              <a:rPr lang="en-US" sz="1600" dirty="0" smtClean="0"/>
              <a:t>Median overall condition</a:t>
            </a:r>
          </a:p>
          <a:p>
            <a:pPr lvl="3"/>
            <a:r>
              <a:rPr lang="en-US" sz="1600" dirty="0" smtClean="0"/>
              <a:t>Pain </a:t>
            </a:r>
          </a:p>
          <a:p>
            <a:pPr lvl="3"/>
            <a:r>
              <a:rPr lang="en-US" sz="1600" dirty="0" smtClean="0"/>
              <a:t>Swelling</a:t>
            </a:r>
            <a:endParaRPr 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Surgical Alternatives for Treatment of </a:t>
            </a:r>
            <a:r>
              <a:rPr lang="en-US" sz="4000" dirty="0" err="1" smtClean="0"/>
              <a:t>Articular</a:t>
            </a:r>
            <a:r>
              <a:rPr lang="en-US" sz="4000" dirty="0" smtClean="0"/>
              <a:t> Cartilage Lesions - </a:t>
            </a:r>
            <a:r>
              <a:rPr lang="en-US" sz="4000" i="1" dirty="0" smtClean="0"/>
              <a:t>JAAOS</a:t>
            </a:r>
            <a:r>
              <a:rPr lang="en-US" sz="4000" dirty="0" smtClean="0"/>
              <a:t> 2000</a:t>
            </a:r>
            <a:endParaRPr lang="en-US" sz="4000" dirty="0"/>
          </a:p>
        </p:txBody>
      </p:sp>
      <p:pic>
        <p:nvPicPr>
          <p:cNvPr id="4" name="Content Placeholder 3" descr="F5_medium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9260" y="1828800"/>
            <a:ext cx="5791200" cy="443553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Studies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I &amp; II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 vs OAT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59" t="13513" r="5556" b="59460"/>
          <a:stretch>
            <a:fillRect/>
          </a:stretch>
        </p:blipFill>
        <p:spPr>
          <a:xfrm>
            <a:off x="822960" y="249982"/>
            <a:ext cx="7010400" cy="1524000"/>
          </a:xfrm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1628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Level I prospective randomized clinical trial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58 ACI </a:t>
            </a:r>
            <a:r>
              <a:rPr lang="en-US" dirty="0" err="1"/>
              <a:t>vs</a:t>
            </a:r>
            <a:r>
              <a:rPr lang="en-US" dirty="0"/>
              <a:t> 42 </a:t>
            </a:r>
            <a:r>
              <a:rPr lang="en-US" dirty="0" err="1"/>
              <a:t>mosaicplasty</a:t>
            </a:r>
            <a:r>
              <a:rPr lang="en-US" dirty="0"/>
              <a:t>. Mean 19 </a:t>
            </a:r>
            <a:r>
              <a:rPr lang="en-US" dirty="0" err="1"/>
              <a:t>mos</a:t>
            </a:r>
            <a:r>
              <a:rPr lang="en-US" dirty="0"/>
              <a:t> f/u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Good to excellent outcome: 88% ACI, 69% OAT. (p = .277)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Subgroups:</a:t>
            </a:r>
          </a:p>
          <a:p>
            <a:pPr lvl="1"/>
            <a:r>
              <a:rPr lang="en-US" dirty="0"/>
              <a:t>	-Medial femoral </a:t>
            </a:r>
            <a:r>
              <a:rPr lang="en-US" dirty="0" err="1"/>
              <a:t>condyle</a:t>
            </a:r>
            <a:r>
              <a:rPr lang="en-US" dirty="0"/>
              <a:t>: 88% ACI </a:t>
            </a:r>
            <a:r>
              <a:rPr lang="en-US" dirty="0" err="1"/>
              <a:t>vs</a:t>
            </a:r>
            <a:r>
              <a:rPr lang="en-US" dirty="0"/>
              <a:t> 74% OAT (p = .032)</a:t>
            </a:r>
          </a:p>
          <a:p>
            <a:pPr lvl="1"/>
            <a:r>
              <a:rPr lang="en-US" dirty="0"/>
              <a:t>	-Lateral femoral </a:t>
            </a:r>
            <a:r>
              <a:rPr lang="en-US" dirty="0" err="1"/>
              <a:t>condyle</a:t>
            </a:r>
            <a:r>
              <a:rPr lang="en-US" dirty="0"/>
              <a:t>: 92% ACI </a:t>
            </a:r>
            <a:r>
              <a:rPr lang="en-US" dirty="0" err="1"/>
              <a:t>vs</a:t>
            </a:r>
            <a:r>
              <a:rPr lang="en-US" dirty="0"/>
              <a:t> 40% OAT (p = .182)</a:t>
            </a:r>
          </a:p>
          <a:p>
            <a:pPr lvl="1">
              <a:buFontTx/>
              <a:buChar char="•"/>
            </a:pPr>
            <a:r>
              <a:rPr lang="en-US" dirty="0"/>
              <a:t>Key features</a:t>
            </a:r>
          </a:p>
          <a:p>
            <a:pPr lvl="1"/>
            <a:r>
              <a:rPr lang="en-US" dirty="0"/>
              <a:t>	-Proud placement of OAT plugs, immediate WB for all pts, 	</a:t>
            </a:r>
            <a:endParaRPr lang="en-US" dirty="0" smtClean="0"/>
          </a:p>
          <a:p>
            <a:pPr lvl="1"/>
            <a:r>
              <a:rPr lang="en-US" dirty="0" smtClean="0"/>
              <a:t>	-</a:t>
            </a:r>
            <a:r>
              <a:rPr lang="en-US" dirty="0"/>
              <a:t>no CPM, cylinder cast placement immediately post-op. </a:t>
            </a:r>
            <a:endParaRPr lang="en-US" dirty="0" smtClean="0"/>
          </a:p>
          <a:p>
            <a:pPr lvl="1"/>
            <a:r>
              <a:rPr lang="en-US" dirty="0" smtClean="0"/>
              <a:t>Arthroscopy @ 1yr (comparing ICRS grade)</a:t>
            </a:r>
          </a:p>
          <a:p>
            <a:pPr lvl="1"/>
            <a:r>
              <a:rPr lang="en-US" dirty="0" smtClean="0"/>
              <a:t>	-82% good to excellent repair tissue in ACI</a:t>
            </a:r>
          </a:p>
          <a:p>
            <a:pPr lvl="1"/>
            <a:r>
              <a:rPr lang="en-US" dirty="0" smtClean="0"/>
              <a:t>	-34% good to excellent repair tissue in OAT	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/>
              <a:t>Limitations</a:t>
            </a:r>
            <a:r>
              <a:rPr lang="en-US" dirty="0"/>
              <a:t>: variety </a:t>
            </a:r>
            <a:r>
              <a:rPr lang="en-US" dirty="0" smtClean="0"/>
              <a:t>of lesions and </a:t>
            </a:r>
            <a:r>
              <a:rPr lang="en-US" dirty="0"/>
              <a:t>anatomic locations, small population, </a:t>
            </a:r>
            <a:r>
              <a:rPr lang="en-US" dirty="0" smtClean="0"/>
              <a:t>		short f/u period</a:t>
            </a:r>
            <a:r>
              <a:rPr lang="en-US" dirty="0"/>
              <a:t>, non standard </a:t>
            </a:r>
            <a:r>
              <a:rPr lang="en-US" dirty="0" err="1"/>
              <a:t>postop</a:t>
            </a:r>
            <a:r>
              <a:rPr lang="en-US" dirty="0"/>
              <a:t> protocol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209800"/>
            <a:ext cx="7543801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Superficial laceration healing:  chondrocyte proliferation, but no healing which may be related to </a:t>
            </a:r>
            <a:r>
              <a:rPr lang="en-US" sz="2400" dirty="0" err="1" smtClean="0"/>
              <a:t>avascularity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Deep laceration healing (deep to tidemark):  fibrocartilage healing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Occurs when penetrates into </a:t>
            </a:r>
            <a:r>
              <a:rPr lang="en-US" sz="2000" dirty="0" err="1" smtClean="0"/>
              <a:t>subchondral</a:t>
            </a:r>
            <a:r>
              <a:rPr lang="en-US" sz="2000" dirty="0" smtClean="0"/>
              <a:t> bone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Hematoma </a:t>
            </a:r>
            <a:r>
              <a:rPr lang="en-US" sz="2000" dirty="0" smtClean="0">
                <a:sym typeface="Wingdings" panose="05000000000000000000" pitchFamily="2" charset="2"/>
              </a:rPr>
              <a:t> stem cell migration  vascular ingrowth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Fibrocartilage produced by undifferentiated marrow mesenchymal stem cells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Type I cartilage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Decreased resiliency, stiffness, wear characteristics, resistance to arthritis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58173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 </a:t>
            </a:r>
            <a:r>
              <a:rPr lang="en-US" dirty="0" err="1" smtClean="0"/>
              <a:t>vs</a:t>
            </a:r>
            <a:r>
              <a:rPr lang="en-US" dirty="0" smtClean="0"/>
              <a:t> 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2057400"/>
            <a:ext cx="7467600" cy="4038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Horas</a:t>
            </a:r>
            <a:r>
              <a:rPr lang="en-US" sz="2400" dirty="0" smtClean="0"/>
              <a:t> et al. (</a:t>
            </a:r>
            <a:r>
              <a:rPr lang="en-US" sz="2400" i="1" dirty="0" smtClean="0"/>
              <a:t>JBJS </a:t>
            </a:r>
            <a:r>
              <a:rPr lang="en-US" sz="2400" dirty="0" smtClean="0"/>
              <a:t>2003)</a:t>
            </a:r>
          </a:p>
          <a:p>
            <a:pPr lvl="1"/>
            <a:r>
              <a:rPr lang="en-US" sz="2400" dirty="0" smtClean="0"/>
              <a:t>Level II prospective randomized trial</a:t>
            </a:r>
          </a:p>
          <a:p>
            <a:pPr lvl="1"/>
            <a:r>
              <a:rPr lang="en-US" sz="2400" dirty="0" smtClean="0"/>
              <a:t>20 pts with ACI &amp; 20 pts with OAT</a:t>
            </a:r>
          </a:p>
          <a:p>
            <a:pPr lvl="2"/>
            <a:r>
              <a:rPr lang="en-US" sz="1800" dirty="0" err="1" smtClean="0"/>
              <a:t>Avg</a:t>
            </a:r>
            <a:r>
              <a:rPr lang="en-US" sz="1800" dirty="0" smtClean="0"/>
              <a:t> lesion 3.75 cm</a:t>
            </a:r>
            <a:r>
              <a:rPr lang="en-US" sz="1800" baseline="30000" dirty="0" smtClean="0"/>
              <a:t>2</a:t>
            </a:r>
          </a:p>
          <a:p>
            <a:pPr lvl="2"/>
            <a:r>
              <a:rPr lang="en-US" sz="1800" dirty="0" smtClean="0"/>
              <a:t>Tighter inclusion criteria</a:t>
            </a:r>
          </a:p>
          <a:p>
            <a:pPr lvl="2"/>
            <a:r>
              <a:rPr lang="en-US" sz="1800" dirty="0" smtClean="0"/>
              <a:t>Both groups showed improvement</a:t>
            </a:r>
          </a:p>
          <a:p>
            <a:pPr lvl="3"/>
            <a:r>
              <a:rPr lang="en-US" sz="1800" dirty="0" smtClean="0"/>
              <a:t>Recovery slower in ACI @ 6, 12, 24 months (</a:t>
            </a:r>
            <a:r>
              <a:rPr lang="en-US" sz="1800" dirty="0" err="1" smtClean="0"/>
              <a:t>Lysholm</a:t>
            </a:r>
            <a:r>
              <a:rPr lang="en-US" sz="1800" dirty="0" smtClean="0"/>
              <a:t> score)</a:t>
            </a:r>
          </a:p>
          <a:p>
            <a:pPr lvl="3"/>
            <a:r>
              <a:rPr lang="en-US" sz="1800" dirty="0" smtClean="0"/>
              <a:t>Equal Meyers and </a:t>
            </a:r>
            <a:r>
              <a:rPr lang="en-US" sz="1800" dirty="0" err="1" smtClean="0"/>
              <a:t>Tegner</a:t>
            </a:r>
            <a:r>
              <a:rPr lang="en-US" sz="1800" dirty="0" smtClean="0"/>
              <a:t> activity scores</a:t>
            </a:r>
          </a:p>
          <a:p>
            <a:pPr lvl="1"/>
            <a:r>
              <a:rPr lang="en-US" sz="2400" dirty="0" smtClean="0"/>
              <a:t>Limitations</a:t>
            </a:r>
          </a:p>
          <a:p>
            <a:pPr lvl="2"/>
            <a:r>
              <a:rPr lang="en-US" sz="1800" dirty="0" smtClean="0"/>
              <a:t>Insufficient power, inadequate follow-up (less than 80% at 2 yrs), absence of control group</a:t>
            </a:r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Microfracture</a:t>
            </a:r>
            <a:endParaRPr lang="en-US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80" t="24097" r="28038" b="33736"/>
          <a:stretch>
            <a:fillRect/>
          </a:stretch>
        </p:blipFill>
        <p:spPr>
          <a:xfrm>
            <a:off x="822960" y="296448"/>
            <a:ext cx="7178040" cy="2237673"/>
          </a:xfrm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84582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Level 1 randomized controlled study. </a:t>
            </a:r>
            <a:endParaRPr lang="en-US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/>
              <a:t>40 </a:t>
            </a:r>
            <a:r>
              <a:rPr lang="en-US" dirty="0"/>
              <a:t>ACI </a:t>
            </a:r>
            <a:r>
              <a:rPr lang="en-US" dirty="0" err="1"/>
              <a:t>vs</a:t>
            </a:r>
            <a:r>
              <a:rPr lang="en-US" dirty="0"/>
              <a:t> 40 </a:t>
            </a:r>
            <a:r>
              <a:rPr lang="en-US" dirty="0" err="1"/>
              <a:t>microfracture</a:t>
            </a:r>
            <a:r>
              <a:rPr lang="en-US" dirty="0"/>
              <a:t>, 12, 24 </a:t>
            </a:r>
            <a:r>
              <a:rPr lang="en-US" dirty="0" err="1"/>
              <a:t>mos</a:t>
            </a:r>
            <a:r>
              <a:rPr lang="en-US" dirty="0"/>
              <a:t> f/u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/>
              <a:t>Significant improvement </a:t>
            </a:r>
            <a:r>
              <a:rPr lang="en-US" dirty="0"/>
              <a:t>in both groups</a:t>
            </a:r>
            <a:r>
              <a:rPr lang="en-US" dirty="0" smtClean="0"/>
              <a:t>: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/>
              <a:t>ACI </a:t>
            </a:r>
            <a:r>
              <a:rPr lang="en-US" dirty="0"/>
              <a:t>(p=.003), </a:t>
            </a:r>
            <a:r>
              <a:rPr lang="en-US" dirty="0" err="1" smtClean="0"/>
              <a:t>microfracture</a:t>
            </a:r>
            <a:r>
              <a:rPr lang="en-US" dirty="0" smtClean="0"/>
              <a:t>(p</a:t>
            </a:r>
            <a:r>
              <a:rPr lang="en-US" dirty="0"/>
              <a:t>=.0001)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At 2 yr f/u, no sig difference btw groups based on </a:t>
            </a:r>
            <a:r>
              <a:rPr lang="en-US" dirty="0" err="1"/>
              <a:t>Tegner</a:t>
            </a:r>
            <a:r>
              <a:rPr lang="en-US" dirty="0"/>
              <a:t>, </a:t>
            </a:r>
            <a:r>
              <a:rPr lang="en-US" dirty="0" err="1"/>
              <a:t>Lysholm</a:t>
            </a:r>
            <a:r>
              <a:rPr lang="en-US" dirty="0"/>
              <a:t>, visual analog </a:t>
            </a:r>
            <a:r>
              <a:rPr lang="en-US" dirty="0" smtClean="0"/>
              <a:t>scores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Microfracture</a:t>
            </a:r>
            <a:r>
              <a:rPr lang="en-US" dirty="0" smtClean="0"/>
              <a:t> improved more based on SF-36 physical component</a:t>
            </a:r>
            <a:endParaRPr lang="en-US" dirty="0"/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look </a:t>
            </a:r>
            <a:r>
              <a:rPr lang="en-US" dirty="0" smtClean="0"/>
              <a:t>arthroscopy (76% of patients):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/>
              <a:t>No </a:t>
            </a:r>
            <a:r>
              <a:rPr lang="en-US" dirty="0"/>
              <a:t>difference btw groups based on ICRS grading </a:t>
            </a:r>
            <a:r>
              <a:rPr lang="en-US" dirty="0" smtClean="0"/>
              <a:t>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/>
              <a:t>No significant differences in biopsy </a:t>
            </a:r>
            <a:endParaRPr lang="en-US" dirty="0"/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Author’s conclusions: ACI and </a:t>
            </a:r>
            <a:r>
              <a:rPr lang="en-US" dirty="0" err="1"/>
              <a:t>microfracture</a:t>
            </a:r>
            <a:r>
              <a:rPr lang="en-US" dirty="0"/>
              <a:t> provided equal results over 2 </a:t>
            </a:r>
            <a:r>
              <a:rPr lang="en-US" dirty="0" smtClean="0"/>
              <a:t>yrs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/>
              <a:t>Younger &amp; more active pts had better outcomes in both groups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667000"/>
            <a:ext cx="7543801" cy="320209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Knutsen</a:t>
            </a:r>
            <a:r>
              <a:rPr lang="en-US" sz="2800" dirty="0" smtClean="0"/>
              <a:t> et al. (JBJS 2007)</a:t>
            </a:r>
          </a:p>
          <a:p>
            <a:pPr lvl="1"/>
            <a:r>
              <a:rPr lang="en-US" sz="2400" dirty="0" smtClean="0"/>
              <a:t>5 yr Follow-Up of previous study</a:t>
            </a:r>
          </a:p>
          <a:p>
            <a:pPr lvl="1"/>
            <a:r>
              <a:rPr lang="en-US" sz="2400" dirty="0" smtClean="0"/>
              <a:t>No significant differences between groups</a:t>
            </a:r>
          </a:p>
          <a:p>
            <a:pPr lvl="2"/>
            <a:r>
              <a:rPr lang="en-US" sz="1800" dirty="0" smtClean="0"/>
              <a:t>9 failures in each group</a:t>
            </a:r>
          </a:p>
          <a:p>
            <a:pPr lvl="2"/>
            <a:r>
              <a:rPr lang="en-US" sz="1800" dirty="0" smtClean="0"/>
              <a:t>1/3 of each group had radiographic OA at 5 yrs post-op</a:t>
            </a:r>
          </a:p>
          <a:p>
            <a:pPr lvl="2"/>
            <a:endParaRPr lang="en-US" sz="1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CCI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Microfracture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68580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Saris et al. (Am J Sports Med 2008)</a:t>
            </a:r>
          </a:p>
          <a:p>
            <a:pPr lvl="1"/>
            <a:r>
              <a:rPr lang="en-US" sz="2400" dirty="0" smtClean="0"/>
              <a:t>CCI = characterized  </a:t>
            </a:r>
            <a:r>
              <a:rPr lang="en-US" sz="2400" dirty="0" err="1" smtClean="0"/>
              <a:t>chondrocyte</a:t>
            </a:r>
            <a:r>
              <a:rPr lang="en-US" sz="2400" dirty="0" smtClean="0"/>
              <a:t> implantation</a:t>
            </a:r>
          </a:p>
          <a:p>
            <a:pPr lvl="2"/>
            <a:r>
              <a:rPr lang="en-US" sz="1800" dirty="0" smtClean="0"/>
              <a:t>Designed to select for </a:t>
            </a:r>
            <a:r>
              <a:rPr lang="en-US" sz="1800" dirty="0" err="1" smtClean="0"/>
              <a:t>chondrocytes</a:t>
            </a:r>
            <a:r>
              <a:rPr lang="en-US" sz="1800" dirty="0" smtClean="0"/>
              <a:t> that express a marker profile more predictive of capacity to form hyaline-like cartilage</a:t>
            </a:r>
          </a:p>
          <a:p>
            <a:pPr lvl="1"/>
            <a:r>
              <a:rPr lang="en-US" sz="2400" dirty="0" smtClean="0"/>
              <a:t>57 CCI </a:t>
            </a:r>
            <a:r>
              <a:rPr lang="en-US" sz="2400" dirty="0" err="1" smtClean="0"/>
              <a:t>vs</a:t>
            </a:r>
            <a:r>
              <a:rPr lang="en-US" sz="2400" dirty="0" smtClean="0"/>
              <a:t> 61 </a:t>
            </a:r>
            <a:r>
              <a:rPr lang="en-US" sz="2400" dirty="0" err="1" smtClean="0"/>
              <a:t>Microfracture</a:t>
            </a:r>
            <a:r>
              <a:rPr lang="en-US" sz="2400" dirty="0" smtClean="0"/>
              <a:t> pts</a:t>
            </a:r>
          </a:p>
          <a:p>
            <a:pPr lvl="2"/>
            <a:r>
              <a:rPr lang="en-US" sz="1800" dirty="0" smtClean="0"/>
              <a:t>Both groups had clinically similar results at 6, 12, &amp; 18 months</a:t>
            </a:r>
          </a:p>
          <a:p>
            <a:pPr lvl="2"/>
            <a:r>
              <a:rPr lang="en-US" sz="1800" dirty="0" smtClean="0"/>
              <a:t>Biopsy at 1 year</a:t>
            </a:r>
          </a:p>
          <a:p>
            <a:pPr lvl="3"/>
            <a:r>
              <a:rPr lang="en-US" sz="1800" dirty="0" smtClean="0"/>
              <a:t>Superior structural regeneration in CCI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err="1" smtClean="0"/>
              <a:t>Microfracture</a:t>
            </a:r>
            <a:endParaRPr lang="en-US" sz="1800" dirty="0" smtClean="0"/>
          </a:p>
          <a:p>
            <a:pPr lvl="3"/>
            <a:r>
              <a:rPr lang="en-US" sz="1800" dirty="0" smtClean="0"/>
              <a:t>Improved longer-term outcomes?</a:t>
            </a:r>
            <a:endParaRPr lang="en-US" sz="1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OAT vs Microfracture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3" t="30489" r="25203" b="57317"/>
          <a:stretch>
            <a:fillRect/>
          </a:stretch>
        </p:blipFill>
        <p:spPr>
          <a:xfrm>
            <a:off x="936985" y="1077945"/>
            <a:ext cx="6324600" cy="694524"/>
          </a:xfrm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 t="13281" r="33751" b="74219"/>
          <a:stretch>
            <a:fillRect/>
          </a:stretch>
        </p:blipFill>
        <p:spPr bwMode="auto">
          <a:xfrm>
            <a:off x="914399" y="140078"/>
            <a:ext cx="6347185" cy="94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1960" y="1981200"/>
            <a:ext cx="8305800" cy="444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Level I prospective randomized study. 28 OAT </a:t>
            </a:r>
            <a:r>
              <a:rPr lang="en-US" dirty="0" err="1"/>
              <a:t>vs</a:t>
            </a:r>
            <a:r>
              <a:rPr lang="en-US" dirty="0"/>
              <a:t> 29 </a:t>
            </a:r>
            <a:r>
              <a:rPr lang="en-US" dirty="0" err="1" smtClean="0"/>
              <a:t>microfracture</a:t>
            </a:r>
            <a:endParaRPr lang="en-US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/>
              <a:t>All were regional/national athletes in Lithuania – </a:t>
            </a:r>
            <a:r>
              <a:rPr lang="en-US" dirty="0" err="1" smtClean="0"/>
              <a:t>avg</a:t>
            </a:r>
            <a:r>
              <a:rPr lang="en-US" dirty="0" smtClean="0"/>
              <a:t> age 24.3 yrs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Avg</a:t>
            </a:r>
            <a:r>
              <a:rPr lang="en-US" dirty="0" smtClean="0"/>
              <a:t> 4.3 plugs in </a:t>
            </a:r>
            <a:r>
              <a:rPr lang="en-US" dirty="0" err="1" smtClean="0"/>
              <a:t>Microfracture</a:t>
            </a:r>
            <a:r>
              <a:rPr lang="en-US" dirty="0" smtClean="0"/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/>
              <a:t>f/u 37 </a:t>
            </a:r>
            <a:r>
              <a:rPr lang="en-US" dirty="0" err="1"/>
              <a:t>mos</a:t>
            </a:r>
            <a:endParaRPr lang="en-US" dirty="0"/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dirty="0"/>
              <a:t>Both groups showed improvement of HSS score</a:t>
            </a:r>
          </a:p>
          <a:p>
            <a:pPr lvl="1"/>
            <a:r>
              <a:rPr lang="en-US" dirty="0"/>
              <a:t>	-OAT: from 77.99 to 91.08 (p&lt;.0001)</a:t>
            </a:r>
          </a:p>
          <a:p>
            <a:pPr lvl="1"/>
            <a:r>
              <a:rPr lang="en-US" dirty="0"/>
              <a:t>	-</a:t>
            </a:r>
            <a:r>
              <a:rPr lang="en-US" dirty="0" err="1" smtClean="0"/>
              <a:t>Microfracture</a:t>
            </a:r>
            <a:r>
              <a:rPr lang="en-US" dirty="0" smtClean="0"/>
              <a:t>: </a:t>
            </a:r>
            <a:r>
              <a:rPr lang="en-US" dirty="0"/>
              <a:t>from 77.22 to 80.60 (p&lt;.05)</a:t>
            </a:r>
          </a:p>
          <a:p>
            <a:pPr lvl="1">
              <a:buFontTx/>
              <a:buChar char="•"/>
            </a:pPr>
            <a:r>
              <a:rPr lang="en-US" dirty="0"/>
              <a:t>Good to excellent results in 96% OAT and 52% </a:t>
            </a:r>
            <a:r>
              <a:rPr lang="en-US" dirty="0" err="1"/>
              <a:t>microfrx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OAT: sig better results than </a:t>
            </a:r>
            <a:r>
              <a:rPr lang="en-US" dirty="0" err="1"/>
              <a:t>microfrx</a:t>
            </a:r>
            <a:r>
              <a:rPr lang="en-US" dirty="0"/>
              <a:t> at 1,2,3 yrs </a:t>
            </a:r>
            <a:r>
              <a:rPr lang="en-US" dirty="0" err="1"/>
              <a:t>postop</a:t>
            </a:r>
            <a:r>
              <a:rPr lang="en-US" dirty="0"/>
              <a:t>. </a:t>
            </a:r>
          </a:p>
          <a:p>
            <a:pPr lvl="4">
              <a:buFontTx/>
              <a:buChar char="•"/>
            </a:pPr>
            <a:r>
              <a:rPr lang="en-US" dirty="0"/>
              <a:t>9 failures in </a:t>
            </a:r>
            <a:r>
              <a:rPr lang="en-US" dirty="0" err="1"/>
              <a:t>microfrx</a:t>
            </a:r>
            <a:r>
              <a:rPr lang="en-US" dirty="0"/>
              <a:t> group </a:t>
            </a:r>
            <a:r>
              <a:rPr lang="en-US" dirty="0" err="1"/>
              <a:t>vs</a:t>
            </a:r>
            <a:r>
              <a:rPr lang="en-US" dirty="0"/>
              <a:t> 1 failure in OAT group</a:t>
            </a:r>
            <a:r>
              <a:rPr lang="en-US" dirty="0" smtClean="0"/>
              <a:t>.</a:t>
            </a:r>
          </a:p>
          <a:p>
            <a:pPr lvl="1">
              <a:buFontTx/>
              <a:buChar char="•"/>
            </a:pPr>
            <a:r>
              <a:rPr lang="en-US" dirty="0" smtClean="0"/>
              <a:t>Worse Outcomes</a:t>
            </a:r>
          </a:p>
          <a:p>
            <a:pPr lvl="2">
              <a:buFontTx/>
              <a:buChar char="•"/>
            </a:pPr>
            <a:r>
              <a:rPr lang="en-US" dirty="0" smtClean="0"/>
              <a:t>Age &gt; 30 yrs</a:t>
            </a:r>
          </a:p>
          <a:p>
            <a:pPr lvl="2">
              <a:buFontTx/>
              <a:buChar char="•"/>
            </a:pPr>
            <a:r>
              <a:rPr lang="en-US" dirty="0" err="1" smtClean="0"/>
              <a:t>Microfracture</a:t>
            </a:r>
            <a:r>
              <a:rPr lang="en-US" dirty="0" smtClean="0"/>
              <a:t> for lesions &gt; 2 cm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895600"/>
            <a:ext cx="7543801" cy="3389623"/>
          </a:xfrm>
        </p:spPr>
        <p:txBody>
          <a:bodyPr/>
          <a:lstStyle/>
          <a:p>
            <a:r>
              <a:rPr lang="en-US" dirty="0" smtClean="0"/>
              <a:t>102 randomized to OAT, </a:t>
            </a:r>
            <a:r>
              <a:rPr lang="en-US" dirty="0" err="1" smtClean="0"/>
              <a:t>microfracture</a:t>
            </a:r>
            <a:r>
              <a:rPr lang="en-US" dirty="0" smtClean="0"/>
              <a:t> or debridement + ACL</a:t>
            </a:r>
          </a:p>
          <a:p>
            <a:r>
              <a:rPr lang="en-US" dirty="0" smtClean="0"/>
              <a:t>Matched control group with intact cartilage + ACL</a:t>
            </a:r>
          </a:p>
          <a:p>
            <a:r>
              <a:rPr lang="en-US" dirty="0" smtClean="0"/>
              <a:t>All 4 groups significantly improved</a:t>
            </a:r>
          </a:p>
          <a:p>
            <a:r>
              <a:rPr lang="en-US" dirty="0" smtClean="0"/>
              <a:t>OAT significantly better than </a:t>
            </a:r>
            <a:r>
              <a:rPr lang="en-US" dirty="0" err="1" smtClean="0"/>
              <a:t>microfracture</a:t>
            </a:r>
            <a:r>
              <a:rPr lang="en-US" dirty="0" smtClean="0"/>
              <a:t> and debridement</a:t>
            </a:r>
          </a:p>
          <a:p>
            <a:r>
              <a:rPr lang="en-US" dirty="0" smtClean="0"/>
              <a:t>Intact cartilage significantly greater than OAT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00" t="39334" r="8500" b="27778"/>
          <a:stretch/>
        </p:blipFill>
        <p:spPr>
          <a:xfrm>
            <a:off x="594359" y="152400"/>
            <a:ext cx="8001000" cy="21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3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920240"/>
            <a:ext cx="7543801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Comparative studies have not demonstrated superiority of ACI </a:t>
            </a:r>
            <a:r>
              <a:rPr lang="en-US" sz="2400" dirty="0" err="1"/>
              <a:t>vs</a:t>
            </a:r>
            <a:r>
              <a:rPr lang="en-US" sz="2400" dirty="0"/>
              <a:t> OAT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Microfracture</a:t>
            </a:r>
            <a:r>
              <a:rPr lang="en-US" sz="2400" dirty="0" smtClean="0"/>
              <a:t> </a:t>
            </a:r>
            <a:r>
              <a:rPr lang="en-US" sz="2400" dirty="0" smtClean="0"/>
              <a:t>may be as </a:t>
            </a:r>
            <a:r>
              <a:rPr lang="en-US" sz="2400" dirty="0"/>
              <a:t>good as ACI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Arthroscopic OAT seems to provide better outcome than </a:t>
            </a:r>
            <a:r>
              <a:rPr lang="en-US" sz="2400" dirty="0" err="1" smtClean="0"/>
              <a:t>microfracture</a:t>
            </a:r>
            <a:r>
              <a:rPr lang="en-US" sz="2400" dirty="0" smtClean="0"/>
              <a:t> </a:t>
            </a:r>
            <a:r>
              <a:rPr lang="en-US" sz="2400" dirty="0"/>
              <a:t>specifically for initial treatment of young </a:t>
            </a:r>
            <a:r>
              <a:rPr lang="en-US" sz="2400" dirty="0" smtClean="0"/>
              <a:t>athletes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Microfracture</a:t>
            </a:r>
            <a:r>
              <a:rPr lang="en-US" sz="2400" dirty="0"/>
              <a:t> considered best first line </a:t>
            </a:r>
            <a:r>
              <a:rPr lang="en-US" sz="2400" dirty="0" err="1"/>
              <a:t>tx</a:t>
            </a:r>
            <a:r>
              <a:rPr lang="en-US" sz="2400" dirty="0"/>
              <a:t> overall, for full thickness </a:t>
            </a:r>
            <a:r>
              <a:rPr lang="en-US" sz="2400" dirty="0" err="1"/>
              <a:t>articular</a:t>
            </a:r>
            <a:r>
              <a:rPr lang="en-US" sz="2400" dirty="0"/>
              <a:t> cartilage lesions. Can be performed without a 2</a:t>
            </a:r>
            <a:r>
              <a:rPr lang="en-US" sz="2400" baseline="30000" dirty="0"/>
              <a:t>nd</a:t>
            </a:r>
            <a:r>
              <a:rPr lang="en-US" sz="2400" dirty="0"/>
              <a:t> procedure and without an </a:t>
            </a:r>
            <a:r>
              <a:rPr lang="en-US" sz="2400" dirty="0" err="1"/>
              <a:t>arthrotomy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 level I studies using a true natural history control group.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(SBQ07-32)</a:t>
            </a:r>
            <a:r>
              <a:rPr lang="en-US" b="1" dirty="0" smtClean="0"/>
              <a:t> A patient with a symptomatic </a:t>
            </a:r>
            <a:r>
              <a:rPr lang="en-US" b="1" dirty="0" err="1" smtClean="0"/>
              <a:t>chondral</a:t>
            </a:r>
            <a:r>
              <a:rPr lang="en-US" b="1" dirty="0" smtClean="0"/>
              <a:t> defect undergoes the arthroscopic procedure seen in Figure A. The reparative tissue would best be described as which of the following? </a:t>
            </a:r>
          </a:p>
          <a:p>
            <a:r>
              <a:rPr lang="en-US" dirty="0" smtClean="0"/>
              <a:t>FIGURES: </a:t>
            </a:r>
            <a:r>
              <a:rPr lang="en-US" dirty="0" smtClean="0">
                <a:hlinkClick r:id="rId2"/>
              </a:rPr>
              <a:t>A </a:t>
            </a:r>
            <a:endParaRPr lang="en-US" dirty="0" smtClean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1. </a:t>
            </a:r>
            <a:r>
              <a:rPr lang="en-US" b="1" dirty="0" err="1" smtClean="0"/>
              <a:t>Fibrocartilage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Fibrous tissue</a:t>
            </a:r>
            <a:br>
              <a:rPr lang="en-US" b="1" dirty="0" smtClean="0"/>
            </a:br>
            <a:r>
              <a:rPr lang="en-US" b="1" dirty="0" smtClean="0"/>
              <a:t>3. </a:t>
            </a:r>
            <a:r>
              <a:rPr lang="en-US" b="1" dirty="0" err="1" smtClean="0"/>
              <a:t>Elastofibroma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4. Hyaline cartilage</a:t>
            </a:r>
            <a:br>
              <a:rPr lang="en-US" b="1" dirty="0" smtClean="0"/>
            </a:br>
            <a:r>
              <a:rPr lang="en-US" b="1" dirty="0" smtClean="0"/>
              <a:t>5. </a:t>
            </a:r>
            <a:r>
              <a:rPr lang="en-US" b="1" dirty="0" err="1" smtClean="0"/>
              <a:t>Chondromalacia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microfra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429000"/>
            <a:ext cx="3291036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PREFERRED RESPONSE ▼</a:t>
            </a:r>
            <a:r>
              <a:rPr lang="en-US" b="1" dirty="0" smtClean="0"/>
              <a:t> 1</a:t>
            </a:r>
          </a:p>
          <a:p>
            <a:r>
              <a:rPr lang="en-US" dirty="0" smtClean="0"/>
              <a:t>The figure is an arthroscopic photo of a </a:t>
            </a:r>
            <a:r>
              <a:rPr lang="en-US" dirty="0" err="1" smtClean="0"/>
              <a:t>microfracture</a:t>
            </a:r>
            <a:r>
              <a:rPr lang="en-US" dirty="0" smtClean="0"/>
              <a:t> procedure, which creates a reparative tissue best described as </a:t>
            </a:r>
            <a:r>
              <a:rPr lang="en-US" dirty="0" err="1" smtClean="0"/>
              <a:t>fibrocartilage</a:t>
            </a:r>
            <a:r>
              <a:rPr lang="en-US" dirty="0" smtClean="0"/>
              <a:t>. </a:t>
            </a:r>
            <a:r>
              <a:rPr lang="en-US" dirty="0" err="1" smtClean="0"/>
              <a:t>Microfracture</a:t>
            </a:r>
            <a:r>
              <a:rPr lang="en-US" dirty="0" smtClean="0"/>
              <a:t> is a marrow stimulation technique where stem cells from the </a:t>
            </a:r>
            <a:r>
              <a:rPr lang="en-US" dirty="0" err="1" smtClean="0"/>
              <a:t>medullary</a:t>
            </a:r>
            <a:r>
              <a:rPr lang="en-US" dirty="0" smtClean="0"/>
              <a:t> canal are given access to the base of the lesion by making small perforations in the </a:t>
            </a:r>
            <a:r>
              <a:rPr lang="en-US" dirty="0" err="1" smtClean="0"/>
              <a:t>subchondral</a:t>
            </a:r>
            <a:r>
              <a:rPr lang="en-US" dirty="0" smtClean="0"/>
              <a:t> bone. The rationale for this technique is based on these stem cells differentiating into cells that will produce an </a:t>
            </a:r>
            <a:r>
              <a:rPr lang="en-US" dirty="0" err="1" smtClean="0"/>
              <a:t>articular</a:t>
            </a:r>
            <a:r>
              <a:rPr lang="en-US" dirty="0" smtClean="0"/>
              <a:t> cartilage repair. However, biopsy findings in animals and humans have demonstrated primarily a </a:t>
            </a:r>
            <a:r>
              <a:rPr lang="en-US" dirty="0" err="1" smtClean="0"/>
              <a:t>fibrocartilagenous</a:t>
            </a:r>
            <a:r>
              <a:rPr lang="en-US" dirty="0" smtClean="0"/>
              <a:t> repair tissue and not true </a:t>
            </a:r>
            <a:r>
              <a:rPr lang="en-US" dirty="0" err="1" smtClean="0"/>
              <a:t>articular</a:t>
            </a:r>
            <a:r>
              <a:rPr lang="en-US" dirty="0" smtClean="0"/>
              <a:t> cartilage regeneration. The collagen type found in hyaline or </a:t>
            </a:r>
            <a:r>
              <a:rPr lang="en-US" dirty="0" err="1" smtClean="0"/>
              <a:t>articular</a:t>
            </a:r>
            <a:r>
              <a:rPr lang="en-US" dirty="0" smtClean="0"/>
              <a:t> cartilage is of the type II variety. </a:t>
            </a:r>
            <a:r>
              <a:rPr lang="en-US" dirty="0" err="1" smtClean="0"/>
              <a:t>Fibrocartilage</a:t>
            </a:r>
            <a:r>
              <a:rPr lang="en-US" dirty="0" smtClean="0"/>
              <a:t> possesses some type II, but is mostly type I and III cartilage.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Both the </a:t>
            </a:r>
            <a:r>
              <a:rPr lang="en-US" dirty="0" err="1" smtClean="0"/>
              <a:t>Intructional</a:t>
            </a:r>
            <a:r>
              <a:rPr lang="en-US" dirty="0" smtClean="0"/>
              <a:t> Course Lecture and the textbook by </a:t>
            </a:r>
            <a:r>
              <a:rPr lang="en-US" dirty="0" err="1" smtClean="0"/>
              <a:t>Buckwalter</a:t>
            </a:r>
            <a:r>
              <a:rPr lang="en-US" dirty="0" smtClean="0"/>
              <a:t> provide an in-depth review of </a:t>
            </a:r>
            <a:r>
              <a:rPr lang="en-US" dirty="0" err="1" smtClean="0"/>
              <a:t>articular</a:t>
            </a:r>
            <a:r>
              <a:rPr lang="en-US" dirty="0" smtClean="0"/>
              <a:t> cartilage biology and the background for </a:t>
            </a:r>
            <a:r>
              <a:rPr lang="en-US" dirty="0" err="1" smtClean="0"/>
              <a:t>chondral</a:t>
            </a:r>
            <a:r>
              <a:rPr lang="en-US" dirty="0" smtClean="0"/>
              <a:t> resurfacing techniques.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Incrorrect</a:t>
            </a:r>
            <a:r>
              <a:rPr lang="en-US" dirty="0" smtClean="0"/>
              <a:t> Responses:</a:t>
            </a:r>
            <a:br>
              <a:rPr lang="en-US" dirty="0" smtClean="0"/>
            </a:br>
            <a:r>
              <a:rPr lang="en-US" dirty="0" smtClean="0"/>
              <a:t>2. Fibrous tissue is created by </a:t>
            </a:r>
            <a:r>
              <a:rPr lang="en-US" dirty="0" err="1" smtClean="0"/>
              <a:t>fibrocytes</a:t>
            </a:r>
            <a:r>
              <a:rPr lang="en-US" dirty="0" smtClean="0"/>
              <a:t> and lacks type II collagen.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Elastofibroma</a:t>
            </a:r>
            <a:r>
              <a:rPr lang="en-US" dirty="0" smtClean="0"/>
              <a:t> is a </a:t>
            </a:r>
            <a:r>
              <a:rPr lang="en-US" dirty="0" err="1" smtClean="0"/>
              <a:t>distractor</a:t>
            </a:r>
            <a:r>
              <a:rPr lang="en-US" dirty="0" smtClean="0"/>
              <a:t> (</a:t>
            </a:r>
            <a:r>
              <a:rPr lang="en-US" dirty="0" err="1" smtClean="0"/>
              <a:t>elastofibroma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 is a fibrous tumor with a </a:t>
            </a:r>
            <a:r>
              <a:rPr lang="en-US" dirty="0" err="1" smtClean="0"/>
              <a:t>predeliction</a:t>
            </a:r>
            <a:r>
              <a:rPr lang="en-US" dirty="0" smtClean="0"/>
              <a:t> for the </a:t>
            </a:r>
            <a:r>
              <a:rPr lang="en-US" dirty="0" err="1" smtClean="0"/>
              <a:t>scapulothoracic</a:t>
            </a:r>
            <a:r>
              <a:rPr lang="en-US" dirty="0" smtClean="0"/>
              <a:t> joint).</a:t>
            </a:r>
            <a:br>
              <a:rPr lang="en-US" dirty="0" smtClean="0"/>
            </a:br>
            <a:r>
              <a:rPr lang="en-US" dirty="0" smtClean="0"/>
              <a:t>4. Hyaline cartilage is true </a:t>
            </a:r>
            <a:r>
              <a:rPr lang="en-US" dirty="0" err="1" smtClean="0"/>
              <a:t>articular</a:t>
            </a:r>
            <a:r>
              <a:rPr lang="en-US" dirty="0" smtClean="0"/>
              <a:t> cartilage with predominantly type II collagen. It also has columnar organization and a lamina </a:t>
            </a:r>
            <a:r>
              <a:rPr lang="en-US" dirty="0" err="1" smtClean="0"/>
              <a:t>splendens</a:t>
            </a:r>
            <a:r>
              <a:rPr lang="en-US" dirty="0" smtClean="0"/>
              <a:t> (which differentiates it from what has been called hyaline-like tissue).</a:t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Chondromalacia</a:t>
            </a:r>
            <a:r>
              <a:rPr lang="en-US" dirty="0" smtClean="0"/>
              <a:t> refers abnormal softening of the cartilage and is a common pathologic condition of the </a:t>
            </a:r>
            <a:r>
              <a:rPr lang="en-US" dirty="0" err="1" smtClean="0"/>
              <a:t>the</a:t>
            </a:r>
            <a:r>
              <a:rPr lang="en-US" dirty="0" smtClean="0"/>
              <a:t> knee. </a:t>
            </a:r>
          </a:p>
          <a:p>
            <a:r>
              <a:rPr lang="en-US" dirty="0" smtClean="0"/>
              <a:t>References: 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Buckwalter</a:t>
            </a:r>
            <a:r>
              <a:rPr lang="en-US" dirty="0" smtClean="0"/>
              <a:t> JA, </a:t>
            </a:r>
            <a:r>
              <a:rPr lang="en-US" dirty="0" err="1" smtClean="0"/>
              <a:t>Mankin</a:t>
            </a:r>
            <a:r>
              <a:rPr lang="en-US" dirty="0" smtClean="0"/>
              <a:t> HJ: </a:t>
            </a:r>
            <a:r>
              <a:rPr lang="en-US" dirty="0" err="1" smtClean="0"/>
              <a:t>Articular</a:t>
            </a:r>
            <a:r>
              <a:rPr lang="en-US" dirty="0" smtClean="0"/>
              <a:t> cartilage: Degeneration and osteoarthritis, repair, regeneration, and transplantation. </a:t>
            </a:r>
            <a:r>
              <a:rPr lang="en-US" dirty="0" err="1" smtClean="0"/>
              <a:t>Instr</a:t>
            </a:r>
            <a:r>
              <a:rPr lang="en-US" dirty="0" smtClean="0"/>
              <a:t> Course </a:t>
            </a:r>
            <a:r>
              <a:rPr lang="en-US" dirty="0" err="1" smtClean="0"/>
              <a:t>Lect</a:t>
            </a:r>
            <a:r>
              <a:rPr lang="en-US" dirty="0" smtClean="0"/>
              <a:t> 1998;47:487-504 </a:t>
            </a:r>
          </a:p>
          <a:p>
            <a:r>
              <a:rPr lang="en-US" dirty="0" smtClean="0"/>
              <a:t>3) </a:t>
            </a:r>
            <a:r>
              <a:rPr lang="en-US" dirty="0" err="1" smtClean="0"/>
              <a:t>Buckwalter</a:t>
            </a:r>
            <a:r>
              <a:rPr lang="en-US" dirty="0" smtClean="0"/>
              <a:t> JA, </a:t>
            </a:r>
            <a:r>
              <a:rPr lang="en-US" dirty="0" err="1" smtClean="0"/>
              <a:t>Einhorn</a:t>
            </a:r>
            <a:r>
              <a:rPr lang="en-US" dirty="0" smtClean="0"/>
              <a:t> TA, Simon SR (</a:t>
            </a:r>
            <a:r>
              <a:rPr lang="en-US" dirty="0" err="1" smtClean="0"/>
              <a:t>eds</a:t>
            </a:r>
            <a:r>
              <a:rPr lang="en-US" dirty="0" smtClean="0"/>
              <a:t>): </a:t>
            </a:r>
            <a:r>
              <a:rPr lang="en-US" dirty="0" err="1" smtClean="0"/>
              <a:t>Orthopaedic</a:t>
            </a:r>
            <a:r>
              <a:rPr lang="en-US" dirty="0" smtClean="0"/>
              <a:t> Basic Science: Biology and Biomechanics of the Musculoskeletal System, </a:t>
            </a:r>
            <a:r>
              <a:rPr lang="en-US" dirty="0" err="1" smtClean="0"/>
              <a:t>ed</a:t>
            </a:r>
            <a:r>
              <a:rPr lang="en-US" dirty="0" smtClean="0"/>
              <a:t> 2. Rosemont, IL, American Academy of </a:t>
            </a:r>
            <a:r>
              <a:rPr lang="en-US" dirty="0" err="1" smtClean="0"/>
              <a:t>Orthopaedic</a:t>
            </a:r>
            <a:r>
              <a:rPr lang="en-US" dirty="0" smtClean="0"/>
              <a:t> Surgeons, 2000, pp 471-488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895600"/>
            <a:ext cx="7543801" cy="29734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Traumatic </a:t>
            </a:r>
            <a:r>
              <a:rPr lang="en-US" dirty="0" smtClean="0"/>
              <a:t>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Osteochondritis</a:t>
            </a:r>
            <a:r>
              <a:rPr lang="en-US" dirty="0" smtClean="0"/>
              <a:t> </a:t>
            </a:r>
            <a:r>
              <a:rPr lang="en-US" dirty="0" err="1" smtClean="0"/>
              <a:t>Dissecans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4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(OBQ10-257)</a:t>
            </a:r>
            <a:r>
              <a:rPr lang="en-US" b="1" dirty="0" smtClean="0"/>
              <a:t> Following a medial femoral </a:t>
            </a:r>
            <a:r>
              <a:rPr lang="en-US" b="1" dirty="0" err="1" smtClean="0"/>
              <a:t>condyle</a:t>
            </a:r>
            <a:r>
              <a:rPr lang="en-US" b="1" dirty="0" smtClean="0"/>
              <a:t> </a:t>
            </a:r>
            <a:r>
              <a:rPr lang="en-US" b="1" dirty="0" err="1" smtClean="0"/>
              <a:t>osteochondral</a:t>
            </a:r>
            <a:r>
              <a:rPr lang="en-US" b="1" dirty="0" smtClean="0"/>
              <a:t> </a:t>
            </a:r>
            <a:r>
              <a:rPr lang="en-US" b="1" dirty="0" err="1" smtClean="0"/>
              <a:t>autograft</a:t>
            </a:r>
            <a:r>
              <a:rPr lang="en-US" b="1" dirty="0" smtClean="0"/>
              <a:t> </a:t>
            </a:r>
            <a:r>
              <a:rPr lang="en-US" b="1" dirty="0" err="1" smtClean="0"/>
              <a:t>mosaicplasty</a:t>
            </a:r>
            <a:r>
              <a:rPr lang="en-US" b="1" dirty="0" smtClean="0"/>
              <a:t>, which of the following statements best describes the fixation of the graft? 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1. Graft fixation strength increases linearly with time until </a:t>
            </a:r>
            <a:r>
              <a:rPr lang="en-US" b="1" dirty="0" err="1" smtClean="0"/>
              <a:t>subchondral</a:t>
            </a:r>
            <a:r>
              <a:rPr lang="en-US" b="1" dirty="0" smtClean="0"/>
              <a:t> union at 3 months</a:t>
            </a:r>
            <a:br>
              <a:rPr lang="en-US" b="1" dirty="0" smtClean="0"/>
            </a:br>
            <a:r>
              <a:rPr lang="en-US" b="1" dirty="0" smtClean="0"/>
              <a:t>2. Graft fixation strength initially decreases during the early healing phase, and then increases with </a:t>
            </a:r>
            <a:r>
              <a:rPr lang="en-US" b="1" dirty="0" err="1" smtClean="0"/>
              <a:t>subchondral</a:t>
            </a:r>
            <a:r>
              <a:rPr lang="en-US" b="1" dirty="0" smtClean="0"/>
              <a:t> bone healing</a:t>
            </a:r>
            <a:br>
              <a:rPr lang="en-US" b="1" dirty="0" smtClean="0"/>
            </a:br>
            <a:r>
              <a:rPr lang="en-US" b="1" dirty="0" smtClean="0"/>
              <a:t>3. Graft fixation strength does not change during the first 3 months following surgery</a:t>
            </a:r>
            <a:br>
              <a:rPr lang="en-US" b="1" dirty="0" smtClean="0"/>
            </a:br>
            <a:r>
              <a:rPr lang="en-US" b="1" dirty="0" smtClean="0"/>
              <a:t>4. Graft fixation strength is enhanced by early weight bearing</a:t>
            </a:r>
            <a:br>
              <a:rPr lang="en-US" b="1" dirty="0" smtClean="0"/>
            </a:br>
            <a:r>
              <a:rPr lang="en-US" b="1" dirty="0" smtClean="0"/>
              <a:t>5. Graft fixation strength initially increases over the first 6 weeks, then recedes with bony remodeling</a:t>
            </a:r>
            <a:br>
              <a:rPr lang="en-US" b="1" dirty="0" smtClean="0"/>
            </a:br>
            <a:endParaRPr lang="en-US" b="1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PREFERRED RESPONSE ▼</a:t>
            </a:r>
            <a:r>
              <a:rPr lang="en-US" b="1" dirty="0" smtClean="0"/>
              <a:t> 2</a:t>
            </a:r>
          </a:p>
          <a:p>
            <a:r>
              <a:rPr lang="en-US" dirty="0" smtClean="0"/>
              <a:t>Following </a:t>
            </a:r>
            <a:r>
              <a:rPr lang="en-US" dirty="0" err="1" smtClean="0"/>
              <a:t>mosaicplasty</a:t>
            </a:r>
            <a:r>
              <a:rPr lang="en-US" dirty="0" smtClean="0"/>
              <a:t>, appropriate post-operative rehabilitation and weight-bearing status must be based upon the fixation of the </a:t>
            </a:r>
            <a:r>
              <a:rPr lang="en-US" dirty="0" err="1" smtClean="0"/>
              <a:t>osteochondral</a:t>
            </a:r>
            <a:r>
              <a:rPr lang="en-US" dirty="0" smtClean="0"/>
              <a:t> </a:t>
            </a:r>
            <a:r>
              <a:rPr lang="en-US" dirty="0" err="1" smtClean="0"/>
              <a:t>autograft</a:t>
            </a:r>
            <a:r>
              <a:rPr lang="en-US" dirty="0" smtClean="0"/>
              <a:t> plugs. Whiteside et al performed a porcine study evaluating the fixation strength of </a:t>
            </a:r>
            <a:r>
              <a:rPr lang="en-US" dirty="0" err="1" smtClean="0"/>
              <a:t>osteochondral</a:t>
            </a:r>
            <a:r>
              <a:rPr lang="en-US" dirty="0" smtClean="0"/>
              <a:t> </a:t>
            </a:r>
            <a:r>
              <a:rPr lang="en-US" dirty="0" err="1" smtClean="0"/>
              <a:t>autograft</a:t>
            </a:r>
            <a:r>
              <a:rPr lang="en-US" dirty="0" smtClean="0"/>
              <a:t> </a:t>
            </a:r>
            <a:r>
              <a:rPr lang="en-US" dirty="0" err="1" smtClean="0"/>
              <a:t>mosaicplasty</a:t>
            </a:r>
            <a:r>
              <a:rPr lang="en-US" dirty="0" smtClean="0"/>
              <a:t> during the first week following implantation. The graft fixation was notably weaker one week following surgery due to the post-operative response and host remodeling. These results suggest that protected weight bearing should be used until the </a:t>
            </a:r>
            <a:r>
              <a:rPr lang="en-US" dirty="0" err="1" smtClean="0"/>
              <a:t>osteochondral</a:t>
            </a:r>
            <a:r>
              <a:rPr lang="en-US" dirty="0" smtClean="0"/>
              <a:t> plugs have healed into the </a:t>
            </a:r>
            <a:r>
              <a:rPr lang="en-US" dirty="0" err="1" smtClean="0"/>
              <a:t>subchondral</a:t>
            </a:r>
            <a:r>
              <a:rPr lang="en-US" dirty="0" smtClean="0"/>
              <a:t> bone, generally by 3 months. However, early non-weight bearing motion is important to prevent stiffness and protect the joint surfaces with synovial fluid. </a:t>
            </a:r>
          </a:p>
          <a:p>
            <a:r>
              <a:rPr lang="en-US" dirty="0" smtClean="0"/>
              <a:t>References: </a:t>
            </a:r>
          </a:p>
          <a:p>
            <a:r>
              <a:rPr lang="en-US" dirty="0" smtClean="0"/>
              <a:t>2) Tyler TF, Johnson C, Jenkins WL. Rehabilitation following </a:t>
            </a:r>
            <a:r>
              <a:rPr lang="en-US" dirty="0" err="1" smtClean="0"/>
              <a:t>osteochondral</a:t>
            </a:r>
            <a:r>
              <a:rPr lang="en-US" dirty="0" smtClean="0"/>
              <a:t> injury to the knee.nee. </a:t>
            </a:r>
            <a:r>
              <a:rPr lang="en-US" dirty="0" err="1" smtClean="0"/>
              <a:t>Orthopaedic</a:t>
            </a:r>
            <a:r>
              <a:rPr lang="en-US" dirty="0" smtClean="0"/>
              <a:t> Knowledge Update: Sports Medicine 4. Rosemont, IL: American Academy of </a:t>
            </a:r>
            <a:r>
              <a:rPr lang="en-US" dirty="0" err="1" smtClean="0"/>
              <a:t>Orthopaedic</a:t>
            </a:r>
            <a:r>
              <a:rPr lang="en-US" dirty="0" smtClean="0"/>
              <a:t> Surgeons; 2009:257-262. </a:t>
            </a:r>
          </a:p>
          <a:p>
            <a:r>
              <a:rPr lang="en-US" dirty="0" smtClean="0"/>
              <a:t>3) Whiteside RA, Bryant JT, </a:t>
            </a:r>
            <a:r>
              <a:rPr lang="en-US" dirty="0" err="1" smtClean="0"/>
              <a:t>Jakob</a:t>
            </a:r>
            <a:r>
              <a:rPr lang="en-US" dirty="0" smtClean="0"/>
              <a:t> RP, </a:t>
            </a:r>
            <a:r>
              <a:rPr lang="en-US" dirty="0" err="1" smtClean="0"/>
              <a:t>Mainil</a:t>
            </a:r>
            <a:r>
              <a:rPr lang="en-US" dirty="0" smtClean="0"/>
              <a:t>-Varlet P, Wyss UP. Short-term load bearing capacity of </a:t>
            </a:r>
            <a:r>
              <a:rPr lang="en-US" dirty="0" err="1" smtClean="0"/>
              <a:t>osteochondral</a:t>
            </a:r>
            <a:r>
              <a:rPr lang="en-US" dirty="0" smtClean="0"/>
              <a:t> </a:t>
            </a:r>
            <a:r>
              <a:rPr lang="en-US" dirty="0" err="1" smtClean="0"/>
              <a:t>autografts</a:t>
            </a:r>
            <a:r>
              <a:rPr lang="en-US" dirty="0" smtClean="0"/>
              <a:t> implanted by the </a:t>
            </a:r>
            <a:r>
              <a:rPr lang="en-US" dirty="0" err="1" smtClean="0"/>
              <a:t>mosaicplasty</a:t>
            </a:r>
            <a:r>
              <a:rPr lang="en-US" dirty="0" smtClean="0"/>
              <a:t> technique: an in vitro porcine model. J </a:t>
            </a:r>
            <a:r>
              <a:rPr lang="en-US" dirty="0" err="1" smtClean="0"/>
              <a:t>Biomech</a:t>
            </a:r>
            <a:r>
              <a:rPr lang="en-US" dirty="0" smtClean="0"/>
              <a:t>. 2003 Aug;36(8):1203-8. PMID:12831747 (Link to Abstract)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(OBQ08-94)</a:t>
            </a:r>
            <a:r>
              <a:rPr lang="en-US" b="1" dirty="0" smtClean="0"/>
              <a:t> A 32-year-old female is referred to you for definitive treatment of a symptomatic focal </a:t>
            </a:r>
            <a:r>
              <a:rPr lang="en-US" b="1" dirty="0" err="1" smtClean="0"/>
              <a:t>chondral</a:t>
            </a:r>
            <a:r>
              <a:rPr lang="en-US" b="1" dirty="0" smtClean="0"/>
              <a:t> defect on her medial femoral </a:t>
            </a:r>
            <a:r>
              <a:rPr lang="en-US" b="1" dirty="0" err="1" smtClean="0"/>
              <a:t>condyle</a:t>
            </a:r>
            <a:r>
              <a:rPr lang="en-US" b="1" dirty="0" smtClean="0"/>
              <a:t>. A photograph from a recent diagnostic arthroscopy shows the defect (Figure A), which measured 20 x 25mm after debridement. What surgical treatment would you </a:t>
            </a:r>
            <a:r>
              <a:rPr lang="en-US" b="1" dirty="0" err="1" smtClean="0"/>
              <a:t>reccomend</a:t>
            </a:r>
            <a:r>
              <a:rPr lang="en-US" b="1" dirty="0" smtClean="0"/>
              <a:t>? </a:t>
            </a:r>
          </a:p>
          <a:p>
            <a:r>
              <a:rPr lang="en-US" dirty="0" smtClean="0"/>
              <a:t>FIGURES: </a:t>
            </a:r>
            <a:r>
              <a:rPr lang="en-US" dirty="0" smtClean="0">
                <a:hlinkClick r:id="rId2"/>
              </a:rPr>
              <a:t>A </a:t>
            </a:r>
            <a:endParaRPr lang="en-US" dirty="0" smtClean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1. </a:t>
            </a:r>
            <a:r>
              <a:rPr lang="en-US" b="1" dirty="0" err="1" smtClean="0"/>
              <a:t>Osteochondral</a:t>
            </a:r>
            <a:r>
              <a:rPr lang="en-US" b="1" dirty="0" smtClean="0"/>
              <a:t> </a:t>
            </a:r>
            <a:r>
              <a:rPr lang="en-US" b="1" dirty="0" err="1" smtClean="0"/>
              <a:t>autograft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</a:t>
            </a:r>
            <a:r>
              <a:rPr lang="en-US" b="1" dirty="0" err="1" smtClean="0"/>
              <a:t>Osteochondral</a:t>
            </a:r>
            <a:r>
              <a:rPr lang="en-US" b="1" dirty="0" smtClean="0"/>
              <a:t> allograft</a:t>
            </a:r>
            <a:br>
              <a:rPr lang="en-US" b="1" dirty="0" smtClean="0"/>
            </a:br>
            <a:r>
              <a:rPr lang="en-US" b="1" dirty="0" smtClean="0"/>
              <a:t>3. </a:t>
            </a:r>
            <a:r>
              <a:rPr lang="en-US" b="1" dirty="0" err="1" smtClean="0"/>
              <a:t>Microfracture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4. </a:t>
            </a:r>
            <a:r>
              <a:rPr lang="en-US" b="1" dirty="0" err="1" smtClean="0"/>
              <a:t>Chondroplasty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5. Abrasion </a:t>
            </a:r>
            <a:r>
              <a:rPr lang="en-US" b="1" dirty="0" err="1" smtClean="0"/>
              <a:t>arthroplasty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scope_knee_cartilage%20los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733800"/>
            <a:ext cx="3810532" cy="214342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PREFERRED RESPONSE ▼</a:t>
            </a:r>
            <a:r>
              <a:rPr lang="en-US" b="1" dirty="0" smtClean="0"/>
              <a:t> 2</a:t>
            </a:r>
          </a:p>
          <a:p>
            <a:r>
              <a:rPr lang="en-US" dirty="0" smtClean="0"/>
              <a:t>Based on the age of this patient and the size of this lesion (2 x 2.5 = approx 5cm square) an </a:t>
            </a:r>
            <a:r>
              <a:rPr lang="en-US" dirty="0" err="1" smtClean="0"/>
              <a:t>osteochondral</a:t>
            </a:r>
            <a:r>
              <a:rPr lang="en-US" dirty="0" smtClean="0"/>
              <a:t> allograft plug is the best choice. The results of </a:t>
            </a:r>
            <a:r>
              <a:rPr lang="en-US" dirty="0" err="1" smtClean="0"/>
              <a:t>microfracture</a:t>
            </a:r>
            <a:r>
              <a:rPr lang="en-US" dirty="0" smtClean="0"/>
              <a:t> are better for contained defects less than 2cm square. </a:t>
            </a:r>
            <a:r>
              <a:rPr lang="en-US" dirty="0" err="1" smtClean="0"/>
              <a:t>Autografts</a:t>
            </a:r>
            <a:r>
              <a:rPr lang="en-US" dirty="0" smtClean="0"/>
              <a:t> are generally reserved for smaller defects as well because harvesting enough plugs to fill this defect may lead to significant donor site morbidity. </a:t>
            </a:r>
            <a:r>
              <a:rPr lang="en-US" dirty="0" err="1" smtClean="0"/>
              <a:t>Chondroplasty</a:t>
            </a:r>
            <a:r>
              <a:rPr lang="en-US" dirty="0" smtClean="0"/>
              <a:t> and abrasion </a:t>
            </a:r>
            <a:r>
              <a:rPr lang="en-US" dirty="0" err="1" smtClean="0"/>
              <a:t>arthroplasty</a:t>
            </a:r>
            <a:r>
              <a:rPr lang="en-US" dirty="0" smtClean="0"/>
              <a:t> are not good solutions to this </a:t>
            </a:r>
            <a:r>
              <a:rPr lang="en-US" dirty="0" err="1" smtClean="0"/>
              <a:t>chondral</a:t>
            </a:r>
            <a:r>
              <a:rPr lang="en-US" dirty="0" smtClean="0"/>
              <a:t> defect in a young symptomatic patient. </a:t>
            </a:r>
            <a:r>
              <a:rPr lang="en-US" dirty="0" err="1" smtClean="0"/>
              <a:t>Autologous</a:t>
            </a:r>
            <a:r>
              <a:rPr lang="en-US" dirty="0" smtClean="0"/>
              <a:t> </a:t>
            </a:r>
            <a:r>
              <a:rPr lang="en-US" dirty="0" err="1" smtClean="0"/>
              <a:t>chondrocyte</a:t>
            </a:r>
            <a:r>
              <a:rPr lang="en-US" dirty="0" smtClean="0"/>
              <a:t> implantation (ACI) would also be a correct response, but it was not listed.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Bert discusses the science, histology, history, and clinical results of abrasion </a:t>
            </a:r>
            <a:r>
              <a:rPr lang="en-US" dirty="0" err="1" smtClean="0"/>
              <a:t>arthroplasty</a:t>
            </a:r>
            <a:r>
              <a:rPr lang="en-US" dirty="0" smtClean="0"/>
              <a:t> for treatment of osteoarthritis of the knee.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Alford et al. review the indications for treatment of </a:t>
            </a:r>
            <a:r>
              <a:rPr lang="en-US" dirty="0" err="1" smtClean="0"/>
              <a:t>chondral</a:t>
            </a:r>
            <a:r>
              <a:rPr lang="en-US" dirty="0" smtClean="0"/>
              <a:t> defects and describe the various treatment options. In addition, they discuss clinical scenarios regarding </a:t>
            </a:r>
            <a:r>
              <a:rPr lang="en-US" dirty="0" err="1" smtClean="0"/>
              <a:t>comorbid</a:t>
            </a:r>
            <a:r>
              <a:rPr lang="en-US" dirty="0" smtClean="0"/>
              <a:t> conditions including ligament instability, </a:t>
            </a:r>
            <a:r>
              <a:rPr lang="en-US" dirty="0" err="1" smtClean="0"/>
              <a:t>meniscal</a:t>
            </a:r>
            <a:r>
              <a:rPr lang="en-US" dirty="0" smtClean="0"/>
              <a:t> deficiency, and </a:t>
            </a:r>
            <a:r>
              <a:rPr lang="en-US" dirty="0" err="1" smtClean="0"/>
              <a:t>malalignment</a:t>
            </a:r>
            <a:r>
              <a:rPr lang="en-US" dirty="0" smtClean="0"/>
              <a:t> by developing a treatment algorithm (Illustration A).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740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Management (AAOS recommendation)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NSAIDs (strong)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Weight loss (moderate)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Exercise/physical therapy (strong)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Bracing (equivocal)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Corticosteroid injections (inconclusive)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Viscoelastic injections (cannot recommend)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Arthroscopic debridement (strongly against without mechanical </a:t>
            </a:r>
            <a:r>
              <a:rPr lang="en-US" sz="2200" dirty="0" err="1" smtClean="0"/>
              <a:t>Sx</a:t>
            </a:r>
            <a:r>
              <a:rPr lang="en-US" sz="22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High </a:t>
            </a:r>
            <a:r>
              <a:rPr lang="en-US" sz="2200" dirty="0" err="1" smtClean="0"/>
              <a:t>tibial</a:t>
            </a:r>
            <a:r>
              <a:rPr lang="en-US" sz="2200" dirty="0" smtClean="0"/>
              <a:t> osteotomy (limited strength recommendation)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 smtClean="0"/>
              <a:t>Unicompartmental</a:t>
            </a:r>
            <a:r>
              <a:rPr lang="en-US" sz="2200" dirty="0" smtClean="0"/>
              <a:t> arthroplasty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Total joint arthroplasty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821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Occult Fractures &amp; Bone Bruises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Subchondral</a:t>
            </a:r>
            <a:r>
              <a:rPr lang="en-US" sz="2800" dirty="0"/>
              <a:t> and </a:t>
            </a:r>
            <a:r>
              <a:rPr lang="en-US" sz="2800" dirty="0" err="1"/>
              <a:t>trabecular</a:t>
            </a:r>
            <a:r>
              <a:rPr lang="en-US" sz="2800" dirty="0"/>
              <a:t> bone often injured w/ knee trauma</a:t>
            </a:r>
          </a:p>
          <a:p>
            <a:r>
              <a:rPr lang="en-US" sz="2800" dirty="0" smtClean="0"/>
              <a:t>Greater recognition </a:t>
            </a:r>
            <a:r>
              <a:rPr lang="en-US" sz="2800" dirty="0"/>
              <a:t>using MRI</a:t>
            </a:r>
          </a:p>
          <a:p>
            <a:r>
              <a:rPr lang="en-US" sz="2800" dirty="0"/>
              <a:t>Often encountered </a:t>
            </a:r>
            <a:r>
              <a:rPr lang="en-US" sz="2800" dirty="0" smtClean="0"/>
              <a:t>with </a:t>
            </a:r>
            <a:r>
              <a:rPr lang="en-US" sz="2800" dirty="0" err="1" smtClean="0"/>
              <a:t>ligamentous</a:t>
            </a:r>
            <a:r>
              <a:rPr lang="en-US" sz="2800" dirty="0" smtClean="0"/>
              <a:t> injuries - ACL</a:t>
            </a:r>
            <a:endParaRPr lang="en-US" sz="2800" dirty="0"/>
          </a:p>
          <a:p>
            <a:pPr lvl="1"/>
            <a:r>
              <a:rPr lang="en-US" sz="2400" dirty="0"/>
              <a:t>Seen </a:t>
            </a:r>
            <a:r>
              <a:rPr lang="en-US" sz="2400" dirty="0" smtClean="0"/>
              <a:t>with </a:t>
            </a:r>
            <a:r>
              <a:rPr lang="en-US" sz="2400" dirty="0"/>
              <a:t>70-80% of tears </a:t>
            </a:r>
            <a:r>
              <a:rPr lang="en-US" sz="2400" dirty="0" smtClean="0"/>
              <a:t>(COR)</a:t>
            </a:r>
            <a:endParaRPr lang="en-US" sz="2400" dirty="0"/>
          </a:p>
          <a:p>
            <a:pPr lvl="1"/>
            <a:r>
              <a:rPr lang="en-US" sz="2400" dirty="0"/>
              <a:t>Found on anterior aspect of lateral femoral </a:t>
            </a:r>
            <a:r>
              <a:rPr lang="en-US" sz="2400" dirty="0" err="1"/>
              <a:t>condyle</a:t>
            </a:r>
            <a:r>
              <a:rPr lang="en-US" sz="2400" dirty="0"/>
              <a:t>, near </a:t>
            </a:r>
            <a:r>
              <a:rPr lang="en-US" sz="2400" dirty="0" err="1"/>
              <a:t>sulcus</a:t>
            </a:r>
            <a:r>
              <a:rPr lang="en-US" sz="2400" dirty="0"/>
              <a:t> </a:t>
            </a:r>
            <a:r>
              <a:rPr lang="en-US" sz="2400" dirty="0" err="1"/>
              <a:t>terminalis</a:t>
            </a:r>
            <a:r>
              <a:rPr lang="en-US" sz="2400" dirty="0"/>
              <a:t>, and on posterior </a:t>
            </a:r>
            <a:r>
              <a:rPr lang="en-US" sz="2400" dirty="0" err="1"/>
              <a:t>tibial</a:t>
            </a:r>
            <a:r>
              <a:rPr lang="en-US" sz="2400" dirty="0"/>
              <a:t> plateau. </a:t>
            </a:r>
          </a:p>
          <a:p>
            <a:endParaRPr lang="en-US" sz="2800" dirty="0"/>
          </a:p>
        </p:txBody>
      </p:sp>
      <p:pic>
        <p:nvPicPr>
          <p:cNvPr id="48132" name="Picture 4" descr="http://eso-cdn.bestpractice.bmj.com/best-practice/images/bp/en-gb/589-2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 Fractures &amp; Bone Bruises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286000"/>
            <a:ext cx="7543801" cy="35830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Bone </a:t>
            </a:r>
            <a:r>
              <a:rPr lang="en-US" sz="2400" dirty="0"/>
              <a:t>bruises </a:t>
            </a:r>
            <a:endParaRPr lang="en-US" sz="2400" dirty="0" smtClean="0"/>
          </a:p>
          <a:p>
            <a:pPr lvl="1"/>
            <a:r>
              <a:rPr lang="en-US" sz="2400" dirty="0" smtClean="0"/>
              <a:t>Bleeding </a:t>
            </a:r>
            <a:r>
              <a:rPr lang="en-US" sz="2400" dirty="0"/>
              <a:t>and edema from microscopic compression fractures of </a:t>
            </a:r>
            <a:r>
              <a:rPr lang="en-US" sz="2400" dirty="0" err="1"/>
              <a:t>cancellous</a:t>
            </a:r>
            <a:r>
              <a:rPr lang="en-US" sz="2400" dirty="0"/>
              <a:t> </a:t>
            </a:r>
            <a:r>
              <a:rPr lang="en-US" sz="2400" dirty="0" smtClean="0"/>
              <a:t>bone </a:t>
            </a:r>
            <a:endParaRPr lang="en-US" sz="2400" dirty="0"/>
          </a:p>
          <a:p>
            <a:pPr lvl="1"/>
            <a:r>
              <a:rPr lang="en-US" sz="2400" dirty="0" smtClean="0"/>
              <a:t>Thought </a:t>
            </a:r>
            <a:r>
              <a:rPr lang="en-US" sz="2400" dirty="0"/>
              <a:t>to result from traumatic impaction between the femoral and </a:t>
            </a:r>
            <a:r>
              <a:rPr lang="en-US" sz="2400" dirty="0" err="1"/>
              <a:t>tibial</a:t>
            </a:r>
            <a:r>
              <a:rPr lang="en-US" sz="2400" dirty="0"/>
              <a:t> </a:t>
            </a:r>
            <a:r>
              <a:rPr lang="en-US" sz="2400" dirty="0" err="1" smtClean="0"/>
              <a:t>condyles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Sequelae</a:t>
            </a:r>
            <a:r>
              <a:rPr lang="en-US" sz="2400" dirty="0" smtClean="0"/>
              <a:t> of bone bruised unclear</a:t>
            </a:r>
          </a:p>
          <a:p>
            <a:pPr lvl="1"/>
            <a:r>
              <a:rPr lang="en-US" sz="2400" dirty="0" smtClean="0"/>
              <a:t>May lead to subsequent cartilage degeneration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808</TotalTime>
  <Words>3091</Words>
  <Application>Microsoft Macintosh PowerPoint</Application>
  <PresentationFormat>On-screen Show (4:3)</PresentationFormat>
  <Paragraphs>457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Retrospect</vt:lpstr>
      <vt:lpstr>Cartilage Injury &amp; Surgical Treament: Microfracture, Cartilage repair/transplant</vt:lpstr>
      <vt:lpstr>Outline</vt:lpstr>
      <vt:lpstr>Articular Cartilage</vt:lpstr>
      <vt:lpstr>Articular Cartilage</vt:lpstr>
      <vt:lpstr>Articular Cartilage</vt:lpstr>
      <vt:lpstr>Cartilage Lesions</vt:lpstr>
      <vt:lpstr>Osteoarthritis</vt:lpstr>
      <vt:lpstr>Occult Fractures &amp; Bone Bruises</vt:lpstr>
      <vt:lpstr>Occult Fractures &amp; Bone Bruises</vt:lpstr>
      <vt:lpstr>Occult Fractures &amp; Bone Bruises</vt:lpstr>
      <vt:lpstr>Occult Fractures &amp; Bone Bruises</vt:lpstr>
      <vt:lpstr>Blunt Injuries to Articular Cartilage</vt:lpstr>
      <vt:lpstr>Classification of Cartilage Damage</vt:lpstr>
      <vt:lpstr>Classification of Cartilage Damage</vt:lpstr>
      <vt:lpstr>Osteochondritis Dissecans</vt:lpstr>
      <vt:lpstr>Sites of lesions of osteochondritis dissecans of knee according to Heffi et al (A) and Aichroth (B).</vt:lpstr>
      <vt:lpstr>Osteochondritis Dissecans</vt:lpstr>
      <vt:lpstr>PowerPoint Presentation</vt:lpstr>
      <vt:lpstr>PowerPoint Presentation</vt:lpstr>
      <vt:lpstr>Treatment</vt:lpstr>
      <vt:lpstr>Treatment</vt:lpstr>
      <vt:lpstr>/</vt:lpstr>
      <vt:lpstr>OCD Capitellum</vt:lpstr>
      <vt:lpstr>OCD Capitellum</vt:lpstr>
      <vt:lpstr>OCD Capitellum</vt:lpstr>
      <vt:lpstr>OCD Talus</vt:lpstr>
      <vt:lpstr>Treatment</vt:lpstr>
      <vt:lpstr>Microfracture</vt:lpstr>
      <vt:lpstr>Microfracture</vt:lpstr>
      <vt:lpstr>Microfracture</vt:lpstr>
      <vt:lpstr>Microfracture</vt:lpstr>
      <vt:lpstr>Microfracture</vt:lpstr>
      <vt:lpstr>Osteochondral Autograft Transplantation (OAT)</vt:lpstr>
      <vt:lpstr>OAT</vt:lpstr>
      <vt:lpstr>OAT</vt:lpstr>
      <vt:lpstr>OAT</vt:lpstr>
      <vt:lpstr>Osteochondral Allograft Transplantation</vt:lpstr>
      <vt:lpstr>Osteochondral Allograft</vt:lpstr>
      <vt:lpstr>Osteochondral Allograft</vt:lpstr>
      <vt:lpstr>Autologous Chondrocyte Implantation</vt:lpstr>
      <vt:lpstr>ACI</vt:lpstr>
      <vt:lpstr>ACI</vt:lpstr>
      <vt:lpstr>ACI</vt:lpstr>
      <vt:lpstr>ACI</vt:lpstr>
      <vt:lpstr>ACI</vt:lpstr>
      <vt:lpstr>ACI</vt:lpstr>
      <vt:lpstr>Surgical Alternatives for Treatment of Articular Cartilage Lesions - JAAOS 2000</vt:lpstr>
      <vt:lpstr>Comparative Studies</vt:lpstr>
      <vt:lpstr>ACI vs OAT</vt:lpstr>
      <vt:lpstr>ACI vs OAT</vt:lpstr>
      <vt:lpstr>ACI vs Microfracture</vt:lpstr>
      <vt:lpstr>ACI vs Microfracture</vt:lpstr>
      <vt:lpstr>CCI vs Microfracture</vt:lpstr>
      <vt:lpstr>OAT vs Microfracture</vt:lpstr>
      <vt:lpstr>PowerPoint Presentation</vt:lpstr>
      <vt:lpstr>Conclusions</vt:lpstr>
      <vt:lpstr>Comprehension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 Defects of the Knee</dc:title>
  <dc:creator>Rogers</dc:creator>
  <cp:lastModifiedBy>IAN RICE</cp:lastModifiedBy>
  <cp:revision>112</cp:revision>
  <dcterms:created xsi:type="dcterms:W3CDTF">2012-10-09T00:12:02Z</dcterms:created>
  <dcterms:modified xsi:type="dcterms:W3CDTF">2016-11-01T15:23:10Z</dcterms:modified>
</cp:coreProperties>
</file>